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79" r:id="rId4"/>
    <p:sldId id="305" r:id="rId5"/>
    <p:sldId id="278" r:id="rId6"/>
    <p:sldId id="260" r:id="rId7"/>
    <p:sldId id="261" r:id="rId8"/>
    <p:sldId id="301" r:id="rId9"/>
    <p:sldId id="280" r:id="rId10"/>
    <p:sldId id="289" r:id="rId11"/>
    <p:sldId id="290" r:id="rId12"/>
    <p:sldId id="291" r:id="rId13"/>
    <p:sldId id="292" r:id="rId14"/>
    <p:sldId id="293" r:id="rId15"/>
    <p:sldId id="300" r:id="rId16"/>
    <p:sldId id="294" r:id="rId17"/>
    <p:sldId id="295" r:id="rId18"/>
    <p:sldId id="303" r:id="rId19"/>
    <p:sldId id="259" r:id="rId20"/>
    <p:sldId id="299" r:id="rId21"/>
    <p:sldId id="296" r:id="rId22"/>
    <p:sldId id="287" r:id="rId23"/>
    <p:sldId id="288" r:id="rId24"/>
    <p:sldId id="271" r:id="rId25"/>
    <p:sldId id="269" r:id="rId26"/>
    <p:sldId id="282" r:id="rId27"/>
    <p:sldId id="306" r:id="rId28"/>
    <p:sldId id="263" r:id="rId29"/>
    <p:sldId id="281" r:id="rId30"/>
    <p:sldId id="273" r:id="rId31"/>
    <p:sldId id="285" r:id="rId32"/>
    <p:sldId id="264" r:id="rId33"/>
    <p:sldId id="265" r:id="rId34"/>
    <p:sldId id="286" r:id="rId35"/>
    <p:sldId id="297" r:id="rId36"/>
    <p:sldId id="298" r:id="rId37"/>
    <p:sldId id="284" r:id="rId38"/>
    <p:sldId id="304"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50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42FB74-D3C1-4CE1-88ED-A9BCBCD41796}" type="slidenum">
              <a:rPr lang="en-US" altLang="en-US"/>
              <a:pPr/>
              <a:t>‹#›</a:t>
            </a:fld>
            <a:endParaRPr lang="en-US" altLang="en-US"/>
          </a:p>
        </p:txBody>
      </p:sp>
    </p:spTree>
    <p:extLst>
      <p:ext uri="{BB962C8B-B14F-4D97-AF65-F5344CB8AC3E}">
        <p14:creationId xmlns:p14="http://schemas.microsoft.com/office/powerpoint/2010/main" val="279607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C4FD23E-DC06-4952-9A40-F5EB3A143EAE}" type="slidenum">
              <a:rPr lang="en-US" altLang="en-US"/>
              <a:pPr/>
              <a:t>‹#›</a:t>
            </a:fld>
            <a:endParaRPr lang="en-US" altLang="en-US"/>
          </a:p>
        </p:txBody>
      </p:sp>
    </p:spTree>
    <p:extLst>
      <p:ext uri="{BB962C8B-B14F-4D97-AF65-F5344CB8AC3E}">
        <p14:creationId xmlns:p14="http://schemas.microsoft.com/office/powerpoint/2010/main" val="320265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79BDF0-6678-4C3A-B427-262FBAFBEC86}" type="slidenum">
              <a:rPr lang="en-US" altLang="en-US"/>
              <a:pPr/>
              <a:t>‹#›</a:t>
            </a:fld>
            <a:endParaRPr lang="en-US" altLang="en-US"/>
          </a:p>
        </p:txBody>
      </p:sp>
    </p:spTree>
    <p:extLst>
      <p:ext uri="{BB962C8B-B14F-4D97-AF65-F5344CB8AC3E}">
        <p14:creationId xmlns:p14="http://schemas.microsoft.com/office/powerpoint/2010/main" val="198206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8A39BC0-FEE5-49A7-80FC-A9A95D131EA8}" type="slidenum">
              <a:rPr lang="en-US" altLang="en-US"/>
              <a:pPr/>
              <a:t>‹#›</a:t>
            </a:fld>
            <a:endParaRPr lang="en-US" altLang="en-US"/>
          </a:p>
        </p:txBody>
      </p:sp>
    </p:spTree>
    <p:extLst>
      <p:ext uri="{BB962C8B-B14F-4D97-AF65-F5344CB8AC3E}">
        <p14:creationId xmlns:p14="http://schemas.microsoft.com/office/powerpoint/2010/main" val="287868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2C579A-3894-43DB-BC17-10B0A414F606}" type="slidenum">
              <a:rPr lang="en-US" altLang="en-US"/>
              <a:pPr/>
              <a:t>‹#›</a:t>
            </a:fld>
            <a:endParaRPr lang="en-US" altLang="en-US"/>
          </a:p>
        </p:txBody>
      </p:sp>
    </p:spTree>
    <p:extLst>
      <p:ext uri="{BB962C8B-B14F-4D97-AF65-F5344CB8AC3E}">
        <p14:creationId xmlns:p14="http://schemas.microsoft.com/office/powerpoint/2010/main" val="250496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58E090-6ECC-43AB-B3E4-0D38CE4E868D}" type="slidenum">
              <a:rPr lang="en-US" altLang="en-US"/>
              <a:pPr/>
              <a:t>‹#›</a:t>
            </a:fld>
            <a:endParaRPr lang="en-US" altLang="en-US"/>
          </a:p>
        </p:txBody>
      </p:sp>
    </p:spTree>
    <p:extLst>
      <p:ext uri="{BB962C8B-B14F-4D97-AF65-F5344CB8AC3E}">
        <p14:creationId xmlns:p14="http://schemas.microsoft.com/office/powerpoint/2010/main" val="261614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0A0519D-F6D5-4398-82E9-2978FA621812}" type="slidenum">
              <a:rPr lang="en-US" altLang="en-US"/>
              <a:pPr/>
              <a:t>‹#›</a:t>
            </a:fld>
            <a:endParaRPr lang="en-US" altLang="en-US"/>
          </a:p>
        </p:txBody>
      </p:sp>
    </p:spTree>
    <p:extLst>
      <p:ext uri="{BB962C8B-B14F-4D97-AF65-F5344CB8AC3E}">
        <p14:creationId xmlns:p14="http://schemas.microsoft.com/office/powerpoint/2010/main" val="299763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9049A6E-AA9D-4CC9-891E-C5878300A9AE}" type="slidenum">
              <a:rPr lang="en-US" altLang="en-US"/>
              <a:pPr/>
              <a:t>‹#›</a:t>
            </a:fld>
            <a:endParaRPr lang="en-US" altLang="en-US"/>
          </a:p>
        </p:txBody>
      </p:sp>
    </p:spTree>
    <p:extLst>
      <p:ext uri="{BB962C8B-B14F-4D97-AF65-F5344CB8AC3E}">
        <p14:creationId xmlns:p14="http://schemas.microsoft.com/office/powerpoint/2010/main" val="109574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1C75DFD-5C2C-4F55-A1C6-CAE427C00747}" type="slidenum">
              <a:rPr lang="en-US" altLang="en-US"/>
              <a:pPr/>
              <a:t>‹#›</a:t>
            </a:fld>
            <a:endParaRPr lang="en-US" altLang="en-US"/>
          </a:p>
        </p:txBody>
      </p:sp>
    </p:spTree>
    <p:extLst>
      <p:ext uri="{BB962C8B-B14F-4D97-AF65-F5344CB8AC3E}">
        <p14:creationId xmlns:p14="http://schemas.microsoft.com/office/powerpoint/2010/main" val="157039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D4F5FDA-B0C0-4621-89A4-92B8C0024868}" type="slidenum">
              <a:rPr lang="en-US" altLang="en-US"/>
              <a:pPr/>
              <a:t>‹#›</a:t>
            </a:fld>
            <a:endParaRPr lang="en-US" altLang="en-US"/>
          </a:p>
        </p:txBody>
      </p:sp>
    </p:spTree>
    <p:extLst>
      <p:ext uri="{BB962C8B-B14F-4D97-AF65-F5344CB8AC3E}">
        <p14:creationId xmlns:p14="http://schemas.microsoft.com/office/powerpoint/2010/main" val="306660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EC94648-D03D-4EF3-B6ED-67079021157B}" type="slidenum">
              <a:rPr lang="en-US" altLang="en-US"/>
              <a:pPr/>
              <a:t>‹#›</a:t>
            </a:fld>
            <a:endParaRPr lang="en-US" altLang="en-US"/>
          </a:p>
        </p:txBody>
      </p:sp>
    </p:spTree>
    <p:extLst>
      <p:ext uri="{BB962C8B-B14F-4D97-AF65-F5344CB8AC3E}">
        <p14:creationId xmlns:p14="http://schemas.microsoft.com/office/powerpoint/2010/main" val="24469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54A4CB8-D8E2-4677-90EC-A971C8F81A3C}" type="slidenum">
              <a:rPr lang="en-US" altLang="en-US"/>
              <a:pPr/>
              <a:t>‹#›</a:t>
            </a:fld>
            <a:endParaRPr lang="en-US" altLang="en-US"/>
          </a:p>
        </p:txBody>
      </p:sp>
    </p:spTree>
    <p:extLst>
      <p:ext uri="{BB962C8B-B14F-4D97-AF65-F5344CB8AC3E}">
        <p14:creationId xmlns:p14="http://schemas.microsoft.com/office/powerpoint/2010/main" val="112103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B6D10A3-C79B-4BAF-9EDB-B3A55D17F2D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sunearthday.nasa.gov/" TargetMode="External"/><Relationship Id="rId3" Type="http://schemas.openxmlformats.org/officeDocument/2006/relationships/image" Target="../media/image1.jpeg"/><Relationship Id="rId7" Type="http://schemas.openxmlformats.org/officeDocument/2006/relationships/hyperlink" Target="http://www.montgomerycollege.edu/Departments/planet"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8.jpe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T Banner B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2524125"/>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0" y="2392363"/>
            <a:ext cx="9144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800" b="1" i="1"/>
              <a:t>Twice in a Lifetime!</a:t>
            </a:r>
          </a:p>
          <a:p>
            <a:pPr algn="ctr"/>
            <a:r>
              <a:rPr lang="en-US" altLang="en-US" sz="3200" b="1" i="1"/>
              <a:t>Sligo Creek Elementary School </a:t>
            </a:r>
          </a:p>
          <a:p>
            <a:pPr algn="ctr"/>
            <a:r>
              <a:rPr lang="en-US" altLang="en-US" sz="3200" b="1" i="1"/>
              <a:t>Family Science Night</a:t>
            </a:r>
          </a:p>
          <a:p>
            <a:pPr algn="ctr"/>
            <a:r>
              <a:rPr lang="en-US" altLang="en-US" sz="2800" b="1" i="1"/>
              <a:t>Lou Mayo (Raytheon / NASA GSFC)</a:t>
            </a:r>
          </a:p>
        </p:txBody>
      </p:sp>
      <p:pic>
        <p:nvPicPr>
          <p:cNvPr id="2054" name="Picture 6" descr="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00575"/>
            <a:ext cx="3124201" cy="226853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Venus Transit Horrocks 1639 Observ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2338" y="4638675"/>
            <a:ext cx="2324100" cy="22193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descr="Fernbank observa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013" y="4646613"/>
            <a:ext cx="2947987" cy="2211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2349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t>A new Method of determining the Parallax of the Sun </a:t>
            </a:r>
          </a:p>
          <a:p>
            <a:pPr eaLnBrk="0" hangingPunct="0"/>
            <a:endParaRPr lang="en-US" altLang="en-US" sz="2800"/>
          </a:p>
        </p:txBody>
      </p:sp>
      <p:sp>
        <p:nvSpPr>
          <p:cNvPr id="37891" name="Rectangle 3"/>
          <p:cNvSpPr>
            <a:spLocks noChangeArrowheads="1"/>
          </p:cNvSpPr>
          <p:nvPr/>
        </p:nvSpPr>
        <p:spPr bwMode="auto">
          <a:xfrm>
            <a:off x="0" y="7493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a:t>Edmond Halley</a:t>
            </a:r>
          </a:p>
          <a:p>
            <a:pPr eaLnBrk="0" hangingPunct="0"/>
            <a:endParaRPr lang="en-US" altLang="en-US" sz="2000"/>
          </a:p>
        </p:txBody>
      </p:sp>
      <p:sp>
        <p:nvSpPr>
          <p:cNvPr id="37892" name="Rectangle 4"/>
          <p:cNvSpPr>
            <a:spLocks noChangeArrowheads="1"/>
          </p:cNvSpPr>
          <p:nvPr/>
        </p:nvSpPr>
        <p:spPr bwMode="auto">
          <a:xfrm>
            <a:off x="474663" y="1003300"/>
            <a:ext cx="82296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100"/>
              <a:t>  </a:t>
            </a:r>
            <a:r>
              <a:rPr lang="en-US" altLang="en-US" sz="200"/>
              <a:t> </a:t>
            </a:r>
            <a:r>
              <a:rPr lang="en-US" altLang="en-US" sz="1100"/>
              <a:t>                                                                                                                                                                  </a:t>
            </a:r>
            <a:r>
              <a:rPr lang="en-US" altLang="en-US"/>
              <a:t> </a:t>
            </a:r>
          </a:p>
          <a:p>
            <a:pPr eaLnBrk="0" hangingPunct="0"/>
            <a:r>
              <a:rPr lang="en-US" altLang="en-US" sz="1800" b="1"/>
              <a:t>PHILOSOPHICAL TRANSACTIONS VOL. XXIX (1716) A new Method of determining the Parallax of the Sun, or his Distance from the Earth; by Dr. Halley, Sec. R. S. N0 348, p.454. Translated from the Latin. </a:t>
            </a:r>
            <a:endParaRPr lang="en-US" altLang="en-US" sz="1800"/>
          </a:p>
          <a:p>
            <a:pPr eaLnBrk="0" hangingPunct="0"/>
            <a:r>
              <a:rPr lang="en-US" altLang="en-US" sz="1800"/>
              <a:t>It is well known that this distance of the sun from the earth, is supposed different by different astronomers. Ptolemy and his followers, as also Copernicus and Tycho Brahe, have computed it at 1200 semi-diameters of the earth, and Kepler at almost 3500; Riccioli doubles this last distance, and Hevelius makes it only half as much. But at length it was found, on observing by the telescope, Venus and Mercury on the sun's disk, divested of their borrowed light, that the apparent diameters of the planets were much less than hitherto they had been supposed to be; and in particular, that Venus's semi-diameter, seen from the sun, only subtends the fourth part of a minute, or 15 seconds; and that Mercury's sem-diameter, at his mean distance from the sun, is seen under an angle of 10 seconds only, and Saturn's semi-diameter under the same angle; and that the semi-diameter of Jupiter, the largest of all the planets, subtends no more than the third part of a minute at the sun. Whence, by analogy, some modern astronomers conclude that the earth's semi-diameter, seen from the sun, subtends a mean angle, between the greater of Jupiter and the less of Saturn and Mercury, and equal to that of Venus, viz. one of 15 seconds; and consequently, that the distance of the sun from the earth is almost 14,000 semi-diameters of the latter.</a:t>
            </a:r>
          </a:p>
          <a:p>
            <a:pPr eaLnBrk="0" hangingPunct="0"/>
            <a:endParaRPr lang="en-US" altLang="en-US" sz="1800"/>
          </a:p>
        </p:txBody>
      </p:sp>
      <p:pic>
        <p:nvPicPr>
          <p:cNvPr id="37893" name="Picture 5" descr="Blu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247775"/>
            <a:ext cx="5715000" cy="46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69804"/>
                <a:invGamma/>
              </a:srgbClr>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54113" y="0"/>
            <a:ext cx="4389437" cy="838200"/>
          </a:xfrm>
        </p:spPr>
        <p:txBody>
          <a:bodyPr/>
          <a:lstStyle/>
          <a:p>
            <a:r>
              <a:rPr lang="en-US" altLang="en-US" sz="4000">
                <a:solidFill>
                  <a:schemeClr val="bg1"/>
                </a:solidFill>
              </a:rPr>
              <a:t>December 6, 1631</a:t>
            </a:r>
          </a:p>
        </p:txBody>
      </p:sp>
      <p:sp>
        <p:nvSpPr>
          <p:cNvPr id="38915" name="Rectangle 3"/>
          <p:cNvSpPr>
            <a:spLocks noGrp="1" noChangeArrowheads="1"/>
          </p:cNvSpPr>
          <p:nvPr>
            <p:ph type="body" sz="half" idx="2"/>
          </p:nvPr>
        </p:nvSpPr>
        <p:spPr>
          <a:xfrm>
            <a:off x="2879725" y="3848100"/>
            <a:ext cx="6264275" cy="2895600"/>
          </a:xfrm>
        </p:spPr>
        <p:txBody>
          <a:bodyPr/>
          <a:lstStyle/>
          <a:p>
            <a:pPr>
              <a:lnSpc>
                <a:spcPct val="90000"/>
              </a:lnSpc>
            </a:pPr>
            <a:r>
              <a:rPr lang="en-US" altLang="en-US" sz="2800" b="1">
                <a:solidFill>
                  <a:schemeClr val="bg1"/>
                </a:solidFill>
              </a:rPr>
              <a:t>There are no records to suggest that anyone ever observed this event. </a:t>
            </a:r>
          </a:p>
          <a:p>
            <a:pPr>
              <a:lnSpc>
                <a:spcPct val="90000"/>
              </a:lnSpc>
            </a:pPr>
            <a:r>
              <a:rPr lang="en-US" altLang="en-US" sz="2800" b="1">
                <a:solidFill>
                  <a:schemeClr val="bg1"/>
                </a:solidFill>
              </a:rPr>
              <a:t>Kepler predicted it would not be visible in Europe, so he requested that mariners keep a lookout for it.</a:t>
            </a:r>
          </a:p>
          <a:p>
            <a:pPr>
              <a:lnSpc>
                <a:spcPct val="90000"/>
              </a:lnSpc>
            </a:pPr>
            <a:r>
              <a:rPr lang="en-US" altLang="en-US" sz="2800" b="1">
                <a:solidFill>
                  <a:schemeClr val="bg1"/>
                </a:solidFill>
              </a:rPr>
              <a:t>Pierre Gassendi (1592-1655) tries and fails to observe it</a:t>
            </a:r>
          </a:p>
          <a:p>
            <a:pPr>
              <a:lnSpc>
                <a:spcPct val="90000"/>
              </a:lnSpc>
              <a:buFontTx/>
              <a:buNone/>
            </a:pPr>
            <a:endParaRPr lang="en-US" altLang="en-US" sz="2800" b="1">
              <a:solidFill>
                <a:schemeClr val="bg1"/>
              </a:solidFill>
            </a:endParaRPr>
          </a:p>
        </p:txBody>
      </p:sp>
      <p:pic>
        <p:nvPicPr>
          <p:cNvPr id="38916" name="Picture 4" descr="Gassen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225" y="220663"/>
            <a:ext cx="245586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v1631ae"/>
          <p:cNvPicPr>
            <a:picLocks noChangeAspect="1" noChangeArrowheads="1"/>
          </p:cNvPicPr>
          <p:nvPr/>
        </p:nvPicPr>
        <p:blipFill>
          <a:blip r:embed="rId3">
            <a:lum bright="-30000" contrast="18000"/>
            <a:extLst>
              <a:ext uri="{28A0092B-C50C-407E-A947-70E740481C1C}">
                <a14:useLocalDpi xmlns:a14="http://schemas.microsoft.com/office/drawing/2010/main" val="0"/>
              </a:ext>
            </a:extLst>
          </a:blip>
          <a:srcRect/>
          <a:stretch>
            <a:fillRect/>
          </a:stretch>
        </p:blipFill>
        <p:spPr bwMode="auto">
          <a:xfrm>
            <a:off x="1003300" y="793750"/>
            <a:ext cx="4649788" cy="25209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9" name="Text Box 7"/>
          <p:cNvSpPr txBox="1">
            <a:spLocks noChangeArrowheads="1"/>
          </p:cNvSpPr>
          <p:nvPr/>
        </p:nvSpPr>
        <p:spPr bwMode="auto">
          <a:xfrm>
            <a:off x="6438900" y="3135313"/>
            <a:ext cx="2051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solidFill>
                  <a:schemeClr val="bg1"/>
                </a:solidFill>
                <a:latin typeface="Verdana" pitchFamily="34" charset="0"/>
              </a:rPr>
              <a:t>Pierre Gassendi </a:t>
            </a:r>
          </a:p>
          <a:p>
            <a:pPr algn="ctr"/>
            <a:r>
              <a:rPr lang="en-US" altLang="en-US" sz="1600" b="1">
                <a:solidFill>
                  <a:schemeClr val="bg1"/>
                </a:solidFill>
                <a:latin typeface="Verdana" pitchFamily="34" charset="0"/>
              </a:rPr>
              <a:t>(1592-1655)</a:t>
            </a:r>
            <a:r>
              <a:rPr lang="en-US" altLang="en-US" sz="1600" b="1">
                <a:solidFill>
                  <a:schemeClr val="bg1"/>
                </a:solidFill>
              </a:rPr>
              <a:t> </a:t>
            </a:r>
          </a:p>
        </p:txBody>
      </p:sp>
      <p:pic>
        <p:nvPicPr>
          <p:cNvPr id="38920" name="Picture 8" descr="kep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3451225"/>
            <a:ext cx="2195512" cy="2803525"/>
          </a:xfrm>
          <a:prstGeom prst="rect">
            <a:avLst/>
          </a:prstGeom>
          <a:noFill/>
          <a:extLst>
            <a:ext uri="{909E8E84-426E-40DD-AFC4-6F175D3DCCD1}">
              <a14:hiddenFill xmlns:a14="http://schemas.microsoft.com/office/drawing/2010/main">
                <a:solidFill>
                  <a:srgbClr val="FFFFFF"/>
                </a:solidFill>
              </a14:hiddenFill>
            </a:ext>
          </a:extLst>
        </p:spPr>
      </p:pic>
      <p:sp>
        <p:nvSpPr>
          <p:cNvPr id="38921" name="Text Box 9"/>
          <p:cNvSpPr txBox="1">
            <a:spLocks noChangeArrowheads="1"/>
          </p:cNvSpPr>
          <p:nvPr/>
        </p:nvSpPr>
        <p:spPr bwMode="auto">
          <a:xfrm>
            <a:off x="452438" y="6229350"/>
            <a:ext cx="1863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solidFill>
                  <a:schemeClr val="bg1"/>
                </a:solidFill>
                <a:latin typeface="Verdana" pitchFamily="34" charset="0"/>
              </a:rPr>
              <a:t>Joannis Kepler</a:t>
            </a:r>
          </a:p>
          <a:p>
            <a:pPr algn="ctr"/>
            <a:r>
              <a:rPr lang="en-US" altLang="en-US" sz="1600" b="1">
                <a:solidFill>
                  <a:schemeClr val="bg1"/>
                </a:solidFill>
                <a:latin typeface="Verdana" pitchFamily="34" charset="0"/>
              </a:rPr>
              <a:t>(1571-1630)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414588" y="0"/>
            <a:ext cx="4230687" cy="838200"/>
          </a:xfrm>
        </p:spPr>
        <p:txBody>
          <a:bodyPr/>
          <a:lstStyle/>
          <a:p>
            <a:r>
              <a:rPr lang="en-US" altLang="en-US" sz="3600" b="1">
                <a:solidFill>
                  <a:schemeClr val="tx1"/>
                </a:solidFill>
              </a:rPr>
              <a:t>December 4, 1639</a:t>
            </a:r>
          </a:p>
        </p:txBody>
      </p:sp>
      <p:sp>
        <p:nvSpPr>
          <p:cNvPr id="39939" name="Rectangle 3"/>
          <p:cNvSpPr>
            <a:spLocks noGrp="1" noChangeArrowheads="1"/>
          </p:cNvSpPr>
          <p:nvPr>
            <p:ph type="body" sz="half" idx="2"/>
          </p:nvPr>
        </p:nvSpPr>
        <p:spPr>
          <a:xfrm>
            <a:off x="5427663" y="993775"/>
            <a:ext cx="3716337" cy="5260975"/>
          </a:xfrm>
        </p:spPr>
        <p:txBody>
          <a:bodyPr/>
          <a:lstStyle/>
          <a:p>
            <a:pPr algn="ctr">
              <a:lnSpc>
                <a:spcPct val="90000"/>
              </a:lnSpc>
              <a:buFontTx/>
              <a:buNone/>
            </a:pPr>
            <a:r>
              <a:rPr lang="en-US" altLang="en-US" sz="1800" b="1"/>
              <a:t>     </a:t>
            </a:r>
            <a:r>
              <a:rPr lang="en-US" altLang="en-US" sz="2400" b="1"/>
              <a:t>Jeremiah Horrocks (1618-1641)</a:t>
            </a:r>
            <a:r>
              <a:rPr lang="en-US" altLang="en-US" sz="1800" b="1"/>
              <a:t> </a:t>
            </a:r>
          </a:p>
          <a:p>
            <a:pPr>
              <a:lnSpc>
                <a:spcPct val="90000"/>
              </a:lnSpc>
              <a:buFontTx/>
              <a:buNone/>
            </a:pPr>
            <a:endParaRPr lang="en-US" altLang="en-US" sz="1800" b="1"/>
          </a:p>
          <a:p>
            <a:pPr>
              <a:lnSpc>
                <a:spcPct val="90000"/>
              </a:lnSpc>
              <a:buFontTx/>
              <a:buNone/>
            </a:pPr>
            <a:r>
              <a:rPr lang="en-US" altLang="en-US" sz="1800" b="1"/>
              <a:t>      Discovered this transit because Kepler had not allowed for observer parallax.  Horrocks completed his calculation in October 1639. </a:t>
            </a:r>
          </a:p>
          <a:p>
            <a:pPr>
              <a:lnSpc>
                <a:spcPct val="90000"/>
              </a:lnSpc>
              <a:buFontTx/>
              <a:buNone/>
            </a:pPr>
            <a:r>
              <a:rPr lang="en-US" altLang="en-US" sz="1800" b="1"/>
              <a:t>      </a:t>
            </a:r>
          </a:p>
          <a:p>
            <a:pPr>
              <a:lnSpc>
                <a:spcPct val="90000"/>
              </a:lnSpc>
              <a:buFontTx/>
              <a:buNone/>
            </a:pPr>
            <a:r>
              <a:rPr lang="en-US" altLang="en-US" sz="1800" b="1"/>
              <a:t>	Horrocks was called away from his observations and missed the start of the transit, but observed it until sunset. </a:t>
            </a:r>
          </a:p>
          <a:p>
            <a:pPr>
              <a:lnSpc>
                <a:spcPct val="90000"/>
              </a:lnSpc>
              <a:buFontTx/>
              <a:buNone/>
            </a:pPr>
            <a:r>
              <a:rPr lang="en-US" altLang="en-US" sz="1800" b="1"/>
              <a:t>	</a:t>
            </a:r>
          </a:p>
          <a:p>
            <a:pPr>
              <a:lnSpc>
                <a:spcPct val="90000"/>
              </a:lnSpc>
              <a:buFontTx/>
              <a:buNone/>
            </a:pPr>
            <a:r>
              <a:rPr lang="en-US" altLang="en-US" sz="1800" b="1"/>
              <a:t>	His friend  William Crabtree observed it  for only 30minutes because it happened late in the day from England. There are no other known observers</a:t>
            </a:r>
          </a:p>
          <a:p>
            <a:pPr>
              <a:lnSpc>
                <a:spcPct val="90000"/>
              </a:lnSpc>
              <a:buFontTx/>
              <a:buNone/>
            </a:pPr>
            <a:endParaRPr lang="en-US" altLang="en-US" sz="1800" b="1"/>
          </a:p>
        </p:txBody>
      </p:sp>
      <p:pic>
        <p:nvPicPr>
          <p:cNvPr id="39941" name="Picture 5" descr="crabloft"/>
          <p:cNvPicPr>
            <a:picLocks noChangeAspect="1" noChangeArrowheads="1"/>
          </p:cNvPicPr>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258763" y="4292600"/>
            <a:ext cx="5414962" cy="23955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descr="Horrocks"/>
          <p:cNvPicPr>
            <a:picLocks noChangeAspect="1" noChangeArrowheads="1"/>
          </p:cNvPicPr>
          <p:nvPr/>
        </p:nvPicPr>
        <p:blipFill>
          <a:blip r:embed="rId3">
            <a:lum bright="12000" contrast="42000"/>
            <a:extLst>
              <a:ext uri="{28A0092B-C50C-407E-A947-70E740481C1C}">
                <a14:useLocalDpi xmlns:a14="http://schemas.microsoft.com/office/drawing/2010/main" val="0"/>
              </a:ext>
            </a:extLst>
          </a:blip>
          <a:srcRect/>
          <a:stretch>
            <a:fillRect/>
          </a:stretch>
        </p:blipFill>
        <p:spPr bwMode="auto">
          <a:xfrm>
            <a:off x="3260725" y="957263"/>
            <a:ext cx="2416175" cy="3214687"/>
          </a:xfrm>
          <a:prstGeom prst="rect">
            <a:avLst/>
          </a:prstGeom>
          <a:noFill/>
          <a:extLst>
            <a:ext uri="{909E8E84-426E-40DD-AFC4-6F175D3DCCD1}">
              <a14:hiddenFill xmlns:a14="http://schemas.microsoft.com/office/drawing/2010/main">
                <a:solidFill>
                  <a:srgbClr val="FFFFFF"/>
                </a:solidFill>
              </a14:hiddenFill>
            </a:ext>
          </a:extLst>
        </p:spPr>
      </p:pic>
      <p:pic>
        <p:nvPicPr>
          <p:cNvPr id="39943" name="Picture 7" descr="Horrocks Record of 1639 trans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957263"/>
            <a:ext cx="2941637" cy="2082800"/>
          </a:xfrm>
          <a:prstGeom prst="rect">
            <a:avLst/>
          </a:prstGeom>
          <a:noFill/>
          <a:extLst>
            <a:ext uri="{909E8E84-426E-40DD-AFC4-6F175D3DCCD1}">
              <a14:hiddenFill xmlns:a14="http://schemas.microsoft.com/office/drawing/2010/main">
                <a:solidFill>
                  <a:srgbClr val="FFFFFF"/>
                </a:solidFill>
              </a14:hiddenFill>
            </a:ext>
          </a:extLst>
        </p:spPr>
      </p:pic>
      <p:sp>
        <p:nvSpPr>
          <p:cNvPr id="39944" name="Text Box 8"/>
          <p:cNvSpPr txBox="1">
            <a:spLocks noChangeArrowheads="1"/>
          </p:cNvSpPr>
          <p:nvPr/>
        </p:nvSpPr>
        <p:spPr bwMode="auto">
          <a:xfrm>
            <a:off x="739775" y="3619500"/>
            <a:ext cx="1981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t>St Michael’s Church</a:t>
            </a:r>
          </a:p>
          <a:p>
            <a:pPr algn="ctr"/>
            <a:r>
              <a:rPr lang="en-US" altLang="en-US" sz="1600" b="1"/>
              <a:t>Hoole, England</a:t>
            </a:r>
          </a:p>
          <a:p>
            <a:pPr algn="ctr"/>
            <a:endParaRPr lang="en-US" altLang="en-US" sz="1600" b="1"/>
          </a:p>
        </p:txBody>
      </p:sp>
      <p:sp>
        <p:nvSpPr>
          <p:cNvPr id="39945" name="Line 9"/>
          <p:cNvSpPr>
            <a:spLocks noChangeShapeType="1"/>
          </p:cNvSpPr>
          <p:nvPr/>
        </p:nvSpPr>
        <p:spPr bwMode="auto">
          <a:xfrm>
            <a:off x="2774950" y="3905250"/>
            <a:ext cx="433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Text Box 10"/>
          <p:cNvSpPr txBox="1">
            <a:spLocks noChangeArrowheads="1"/>
          </p:cNvSpPr>
          <p:nvPr/>
        </p:nvSpPr>
        <p:spPr bwMode="auto">
          <a:xfrm>
            <a:off x="676275" y="2981325"/>
            <a:ext cx="213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b="1"/>
              <a:t>Horrocks’ record of the 1639 transit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357438" y="758825"/>
            <a:ext cx="3344862" cy="685800"/>
          </a:xfrm>
        </p:spPr>
        <p:txBody>
          <a:bodyPr/>
          <a:lstStyle/>
          <a:p>
            <a:r>
              <a:rPr lang="en-US" altLang="en-US" sz="4000" b="1">
                <a:solidFill>
                  <a:srgbClr val="FF0000"/>
                </a:solidFill>
              </a:rPr>
              <a:t> </a:t>
            </a:r>
            <a:r>
              <a:rPr lang="en-US" altLang="en-US" sz="4000" b="1">
                <a:solidFill>
                  <a:schemeClr val="bg1"/>
                </a:solidFill>
              </a:rPr>
              <a:t>June 6, 1761</a:t>
            </a:r>
          </a:p>
        </p:txBody>
      </p:sp>
      <p:sp>
        <p:nvSpPr>
          <p:cNvPr id="40963" name="Rectangle 3"/>
          <p:cNvSpPr>
            <a:spLocks noGrp="1" noChangeArrowheads="1"/>
          </p:cNvSpPr>
          <p:nvPr>
            <p:ph type="body" sz="half" idx="2"/>
          </p:nvPr>
        </p:nvSpPr>
        <p:spPr>
          <a:xfrm>
            <a:off x="2111375" y="1816100"/>
            <a:ext cx="3948113" cy="4800600"/>
          </a:xfrm>
          <a:solidFill>
            <a:schemeClr val="hlink"/>
          </a:solidFill>
          <a:ln w="28575">
            <a:solidFill>
              <a:schemeClr val="tx1"/>
            </a:solidFill>
            <a:miter lim="800000"/>
            <a:headEnd/>
            <a:tailEnd/>
          </a:ln>
        </p:spPr>
        <p:txBody>
          <a:bodyPr/>
          <a:lstStyle/>
          <a:p>
            <a:pPr>
              <a:buFontTx/>
              <a:buNone/>
            </a:pPr>
            <a:r>
              <a:rPr lang="en-US" altLang="en-US" sz="1800" b="1">
                <a:solidFill>
                  <a:srgbClr val="FF0000"/>
                </a:solidFill>
              </a:rPr>
              <a:t>      </a:t>
            </a:r>
            <a:r>
              <a:rPr lang="en-US" altLang="en-US" sz="1800" b="1"/>
              <a:t>Edmond Halley came up with the idea of using the Mercury transit of 1677 to establish the sun-earth distance.  He called for the first international multi-station study.</a:t>
            </a:r>
          </a:p>
          <a:p>
            <a:pPr>
              <a:buFontTx/>
              <a:buNone/>
            </a:pPr>
            <a:endParaRPr lang="en-US" altLang="en-US" sz="1800" b="1"/>
          </a:p>
          <a:p>
            <a:r>
              <a:rPr lang="en-US" altLang="en-US" sz="1800" b="1"/>
              <a:t>Observed from 70 stations.</a:t>
            </a:r>
          </a:p>
          <a:p>
            <a:r>
              <a:rPr lang="en-US" altLang="en-US" sz="1800" b="1"/>
              <a:t>The first large-scale international scientific endeavor ever attempted.</a:t>
            </a:r>
          </a:p>
          <a:p>
            <a:r>
              <a:rPr lang="en-US" altLang="en-US" sz="1800" b="1"/>
              <a:t>First measurement of Venus disk size</a:t>
            </a:r>
          </a:p>
          <a:p>
            <a:r>
              <a:rPr lang="en-US" altLang="en-US" sz="1800" b="1"/>
              <a:t>Lomonosov detects atmosphere as a luminous ring at first contact</a:t>
            </a:r>
          </a:p>
          <a:p>
            <a:r>
              <a:rPr lang="en-US" altLang="en-US" sz="1800" b="1"/>
              <a:t>AU = 96.1 to 77.8 million miles</a:t>
            </a:r>
          </a:p>
          <a:p>
            <a:pPr>
              <a:buFontTx/>
              <a:buNone/>
            </a:pPr>
            <a:endParaRPr lang="en-US" altLang="en-US" sz="1800" b="1"/>
          </a:p>
        </p:txBody>
      </p:sp>
      <p:pic>
        <p:nvPicPr>
          <p:cNvPr id="40964" name="Picture 4" descr="transit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87325"/>
            <a:ext cx="1708150" cy="4624388"/>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descr="venusCONJ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5013325"/>
            <a:ext cx="16192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Hal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723900"/>
            <a:ext cx="2725738" cy="3300413"/>
          </a:xfrm>
          <a:prstGeom prst="rect">
            <a:avLst/>
          </a:prstGeom>
          <a:noFill/>
          <a:extLst>
            <a:ext uri="{909E8E84-426E-40DD-AFC4-6F175D3DCCD1}">
              <a14:hiddenFill xmlns:a14="http://schemas.microsoft.com/office/drawing/2010/main">
                <a:solidFill>
                  <a:srgbClr val="FFFFFF"/>
                </a:solidFill>
              </a14:hiddenFill>
            </a:ext>
          </a:extLst>
        </p:spPr>
      </p:pic>
      <p:sp>
        <p:nvSpPr>
          <p:cNvPr id="40967" name="Rectangle 7"/>
          <p:cNvSpPr>
            <a:spLocks noChangeArrowheads="1"/>
          </p:cNvSpPr>
          <p:nvPr/>
        </p:nvSpPr>
        <p:spPr bwMode="auto">
          <a:xfrm>
            <a:off x="6780213" y="4194175"/>
            <a:ext cx="177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solidFill>
                  <a:schemeClr val="bg1"/>
                </a:solidFill>
              </a:rPr>
              <a:t>Edmond Halley </a:t>
            </a:r>
          </a:p>
          <a:p>
            <a:pPr algn="ctr"/>
            <a:r>
              <a:rPr lang="en-US" altLang="en-US" sz="1800" b="1">
                <a:solidFill>
                  <a:schemeClr val="bg1"/>
                </a:solidFill>
              </a:rPr>
              <a:t>(1656-1742)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3488" y="682625"/>
            <a:ext cx="3070225" cy="685800"/>
          </a:xfrm>
        </p:spPr>
        <p:txBody>
          <a:bodyPr/>
          <a:lstStyle/>
          <a:p>
            <a:r>
              <a:rPr lang="en-US" altLang="en-US" sz="4000" b="1">
                <a:solidFill>
                  <a:schemeClr val="bg1"/>
                </a:solidFill>
              </a:rPr>
              <a:t> June 3, 1769</a:t>
            </a:r>
            <a:br>
              <a:rPr lang="en-US" altLang="en-US" sz="4000" b="1">
                <a:solidFill>
                  <a:schemeClr val="bg1"/>
                </a:solidFill>
              </a:rPr>
            </a:br>
            <a:r>
              <a:rPr lang="en-US" altLang="en-US" sz="4000" b="1">
                <a:solidFill>
                  <a:schemeClr val="bg1"/>
                </a:solidFill>
              </a:rPr>
              <a:t>Cap’n Cook</a:t>
            </a:r>
          </a:p>
        </p:txBody>
      </p:sp>
      <p:sp>
        <p:nvSpPr>
          <p:cNvPr id="41987" name="Rectangle 3"/>
          <p:cNvSpPr>
            <a:spLocks noGrp="1" noChangeArrowheads="1"/>
          </p:cNvSpPr>
          <p:nvPr>
            <p:ph type="body" sz="half" idx="2"/>
          </p:nvPr>
        </p:nvSpPr>
        <p:spPr>
          <a:xfrm>
            <a:off x="4953000" y="1143000"/>
            <a:ext cx="3657600" cy="4800600"/>
          </a:xfrm>
        </p:spPr>
        <p:txBody>
          <a:bodyPr/>
          <a:lstStyle/>
          <a:p>
            <a:pPr>
              <a:buFontTx/>
              <a:buNone/>
            </a:pPr>
            <a:endParaRPr lang="en-US" altLang="en-US" sz="1800">
              <a:solidFill>
                <a:srgbClr val="FF0000"/>
              </a:solidFill>
            </a:endParaRPr>
          </a:p>
          <a:p>
            <a:pPr>
              <a:buFontTx/>
              <a:buNone/>
            </a:pPr>
            <a:endParaRPr lang="en-US" altLang="en-US" sz="1800">
              <a:solidFill>
                <a:srgbClr val="FF0000"/>
              </a:solidFill>
            </a:endParaRPr>
          </a:p>
        </p:txBody>
      </p:sp>
      <p:sp>
        <p:nvSpPr>
          <p:cNvPr id="41988" name="Text Box 4"/>
          <p:cNvSpPr txBox="1">
            <a:spLocks noChangeArrowheads="1"/>
          </p:cNvSpPr>
          <p:nvPr/>
        </p:nvSpPr>
        <p:spPr bwMode="auto">
          <a:xfrm>
            <a:off x="5672138" y="436563"/>
            <a:ext cx="3471862"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b="1">
                <a:solidFill>
                  <a:schemeClr val="bg1"/>
                </a:solidFill>
              </a:rPr>
              <a:t>Only observable over Pacific Ocean and western half of North America.</a:t>
            </a:r>
          </a:p>
          <a:p>
            <a:pPr eaLnBrk="0" hangingPunct="0"/>
            <a:r>
              <a:rPr lang="en-US" altLang="en-US" sz="1800" b="1">
                <a:solidFill>
                  <a:schemeClr val="bg1"/>
                </a:solidFill>
              </a:rPr>
              <a:t>Used as pretext for some governments to explore the South Seas and create better maps.</a:t>
            </a:r>
          </a:p>
          <a:p>
            <a:pPr eaLnBrk="0" hangingPunct="0"/>
            <a:endParaRPr lang="en-US" altLang="en-US" sz="1800" b="1">
              <a:solidFill>
                <a:schemeClr val="bg1"/>
              </a:solidFill>
            </a:endParaRPr>
          </a:p>
          <a:p>
            <a:pPr eaLnBrk="0" hangingPunct="0">
              <a:buFontTx/>
              <a:buChar char="•"/>
            </a:pPr>
            <a:r>
              <a:rPr lang="en-US" altLang="en-US" sz="1800" b="1">
                <a:solidFill>
                  <a:schemeClr val="bg1"/>
                </a:solidFill>
              </a:rPr>
              <a:t>151 official observers, 77 stations, many amateur astronomers,</a:t>
            </a:r>
          </a:p>
          <a:p>
            <a:pPr eaLnBrk="0" hangingPunct="0"/>
            <a:endParaRPr lang="en-US" altLang="en-US" sz="1800" b="1">
              <a:solidFill>
                <a:schemeClr val="bg1"/>
              </a:solidFill>
            </a:endParaRPr>
          </a:p>
          <a:p>
            <a:pPr eaLnBrk="0" hangingPunct="0">
              <a:buFontTx/>
              <a:buChar char="•"/>
            </a:pPr>
            <a:r>
              <a:rPr lang="en-US" altLang="en-US" sz="1800" b="1">
                <a:solidFill>
                  <a:schemeClr val="bg1"/>
                </a:solidFill>
              </a:rPr>
              <a:t>Captain James Cook headed an expedition to  the island of Tahiti</a:t>
            </a:r>
          </a:p>
          <a:p>
            <a:pPr eaLnBrk="0" hangingPunct="0"/>
            <a:endParaRPr lang="en-US" altLang="en-US" sz="1800" b="1">
              <a:solidFill>
                <a:schemeClr val="bg1"/>
              </a:solidFill>
            </a:endParaRPr>
          </a:p>
          <a:p>
            <a:pPr eaLnBrk="0" hangingPunct="0">
              <a:buFontTx/>
              <a:buChar char="•"/>
            </a:pPr>
            <a:r>
              <a:rPr lang="en-US" altLang="en-US" sz="1800" b="1">
                <a:solidFill>
                  <a:schemeClr val="bg1"/>
                </a:solidFill>
              </a:rPr>
              <a:t>Entire transit was observed under clear skies.</a:t>
            </a:r>
          </a:p>
          <a:p>
            <a:pPr eaLnBrk="0" hangingPunct="0"/>
            <a:endParaRPr lang="en-US" altLang="en-US" sz="1800" b="1">
              <a:solidFill>
                <a:schemeClr val="bg1"/>
              </a:solidFill>
            </a:endParaRPr>
          </a:p>
          <a:p>
            <a:pPr eaLnBrk="0" hangingPunct="0">
              <a:buFontTx/>
              <a:buChar char="•"/>
            </a:pPr>
            <a:r>
              <a:rPr lang="en-US" altLang="en-US" sz="1800" b="1">
                <a:solidFill>
                  <a:schemeClr val="bg1"/>
                </a:solidFill>
              </a:rPr>
              <a:t>solar parallax = 8.5-8.8” for a distance of 92.0 - 96.1 million miles.</a:t>
            </a:r>
          </a:p>
          <a:p>
            <a:pPr eaLnBrk="0" hangingPunct="0">
              <a:buFontTx/>
              <a:buChar char="•"/>
            </a:pPr>
            <a:r>
              <a:rPr lang="en-US" altLang="en-US" sz="1800" b="1">
                <a:solidFill>
                  <a:schemeClr val="bg1"/>
                </a:solidFill>
              </a:rPr>
              <a:t>Adopted = 95.37 million.</a:t>
            </a:r>
          </a:p>
          <a:p>
            <a:pPr eaLnBrk="0" hangingPunct="0"/>
            <a:endParaRPr lang="en-US" altLang="en-US" sz="1800" b="1">
              <a:solidFill>
                <a:schemeClr val="bg1"/>
              </a:solidFill>
            </a:endParaRPr>
          </a:p>
        </p:txBody>
      </p:sp>
      <p:pic>
        <p:nvPicPr>
          <p:cNvPr id="41990" name="Picture 6" descr="cooke"/>
          <p:cNvPicPr>
            <a:picLocks noChangeAspect="1" noChangeArrowheads="1"/>
          </p:cNvPicPr>
          <p:nvPr/>
        </p:nvPicPr>
        <p:blipFill>
          <a:blip r:embed="rId2">
            <a:lum bright="-42000" contrast="18000"/>
            <a:extLst>
              <a:ext uri="{28A0092B-C50C-407E-A947-70E740481C1C}">
                <a14:useLocalDpi xmlns:a14="http://schemas.microsoft.com/office/drawing/2010/main" val="0"/>
              </a:ext>
            </a:extLst>
          </a:blip>
          <a:srcRect/>
          <a:stretch>
            <a:fillRect/>
          </a:stretch>
        </p:blipFill>
        <p:spPr bwMode="auto">
          <a:xfrm>
            <a:off x="327025" y="195263"/>
            <a:ext cx="2038350" cy="27511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1" name="Picture 7" descr="Map of Cook Travel to Tahi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105150"/>
            <a:ext cx="5284787" cy="355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0178" name="Picture 2" descr="cook record of 1769 tra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26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5611813" y="242888"/>
            <a:ext cx="35321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FFFFFF"/>
                </a:solidFill>
                <a:latin typeface="Arial" charset="0"/>
                <a:cs typeface="Arial" charset="0"/>
              </a:rPr>
              <a:t>Transit of Venus (detail)</a:t>
            </a:r>
            <a:r>
              <a:rPr lang="en-US" altLang="en-US" sz="2000"/>
              <a:t> </a:t>
            </a:r>
            <a:r>
              <a:rPr lang="en-US" altLang="en-US" sz="2000">
                <a:solidFill>
                  <a:srgbClr val="FFFFFF"/>
                </a:solidFill>
                <a:latin typeface="Arial" charset="0"/>
                <a:cs typeface="Arial" charset="0"/>
              </a:rPr>
              <a:t>from James Cook and Charles Green's</a:t>
            </a:r>
            <a:r>
              <a:rPr lang="en-US" altLang="en-US" sz="2000"/>
              <a:t> </a:t>
            </a:r>
            <a:r>
              <a:rPr lang="en-US" altLang="en-US" sz="2000">
                <a:solidFill>
                  <a:srgbClr val="FFFFFF"/>
                </a:solidFill>
                <a:latin typeface="Arial" charset="0"/>
                <a:cs typeface="Arial" charset="0"/>
              </a:rPr>
              <a:t>"Observations </a:t>
            </a:r>
          </a:p>
          <a:p>
            <a:r>
              <a:rPr lang="en-US" altLang="en-US" sz="2000">
                <a:solidFill>
                  <a:srgbClr val="FFFFFF"/>
                </a:solidFill>
                <a:latin typeface="Arial" charset="0"/>
                <a:cs typeface="Arial" charset="0"/>
              </a:rPr>
              <a:t>Made ... at King George's Island</a:t>
            </a:r>
            <a:r>
              <a:rPr lang="en-US" altLang="en-US" sz="2000"/>
              <a:t> </a:t>
            </a:r>
            <a:r>
              <a:rPr lang="en-US" altLang="en-US" sz="2000">
                <a:solidFill>
                  <a:srgbClr val="FFFFFF"/>
                </a:solidFill>
                <a:latin typeface="Arial" charset="0"/>
                <a:cs typeface="Arial" charset="0"/>
              </a:rPr>
              <a:t>in the South Sea"</a:t>
            </a:r>
            <a:r>
              <a:rPr lang="en-US" altLang="en-US" sz="2000"/>
              <a:t> </a:t>
            </a:r>
            <a:r>
              <a:rPr lang="en-US" altLang="en-US" sz="2000">
                <a:solidFill>
                  <a:srgbClr val="FFFFFF"/>
                </a:solidFill>
                <a:latin typeface="Arial" charset="0"/>
                <a:cs typeface="Arial" charset="0"/>
              </a:rPr>
              <a:t>in</a:t>
            </a:r>
            <a:r>
              <a:rPr lang="en-US" altLang="en-US" sz="2000"/>
              <a:t> </a:t>
            </a:r>
            <a:br>
              <a:rPr lang="en-US" altLang="en-US" sz="2000"/>
            </a:br>
            <a:r>
              <a:rPr lang="en-US" altLang="en-US" sz="2000" i="1">
                <a:solidFill>
                  <a:srgbClr val="FFFFFF"/>
                </a:solidFill>
                <a:latin typeface="Arial" charset="0"/>
                <a:cs typeface="Arial" charset="0"/>
              </a:rPr>
              <a:t>Philosophical Transactions of the Royal Society.</a:t>
            </a:r>
            <a:r>
              <a:rPr lang="en-US" altLang="en-US" sz="2000"/>
              <a:t> </a:t>
            </a:r>
            <a:br>
              <a:rPr lang="en-US" altLang="en-US" sz="2000"/>
            </a:br>
            <a:r>
              <a:rPr lang="en-US" altLang="en-US" sz="2000" i="1">
                <a:solidFill>
                  <a:srgbClr val="FFFFFF"/>
                </a:solidFill>
                <a:latin typeface="Arial" charset="0"/>
                <a:cs typeface="Arial" charset="0"/>
              </a:rPr>
              <a:t>Vol. 61, 1771.</a:t>
            </a:r>
            <a:endParaRPr lang="en-US" altLang="en-US" sz="2000"/>
          </a:p>
          <a:p>
            <a:endParaRPr lang="en-US" altLang="en-US" sz="2000"/>
          </a:p>
        </p:txBody>
      </p:sp>
      <p:pic>
        <p:nvPicPr>
          <p:cNvPr id="50181" name="Picture 5" descr="Cook 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3290888"/>
            <a:ext cx="2571750" cy="3278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31825" y="220663"/>
            <a:ext cx="3708400" cy="685800"/>
          </a:xfrm>
        </p:spPr>
        <p:txBody>
          <a:bodyPr/>
          <a:lstStyle/>
          <a:p>
            <a:r>
              <a:rPr lang="en-US" altLang="en-US" sz="2800">
                <a:solidFill>
                  <a:srgbClr val="FF0000"/>
                </a:solidFill>
              </a:rPr>
              <a:t> </a:t>
            </a:r>
            <a:r>
              <a:rPr lang="en-US" altLang="en-US" sz="2800" b="1">
                <a:solidFill>
                  <a:schemeClr val="tx1"/>
                </a:solidFill>
              </a:rPr>
              <a:t>December 9, 1874</a:t>
            </a:r>
          </a:p>
        </p:txBody>
      </p:sp>
      <p:sp>
        <p:nvSpPr>
          <p:cNvPr id="43011" name="Rectangle 3"/>
          <p:cNvSpPr>
            <a:spLocks noGrp="1" noChangeArrowheads="1"/>
          </p:cNvSpPr>
          <p:nvPr>
            <p:ph type="body" sz="half" idx="2"/>
          </p:nvPr>
        </p:nvSpPr>
        <p:spPr>
          <a:xfrm>
            <a:off x="4953000" y="1143000"/>
            <a:ext cx="3657600" cy="4800600"/>
          </a:xfrm>
        </p:spPr>
        <p:txBody>
          <a:bodyPr/>
          <a:lstStyle/>
          <a:p>
            <a:pPr>
              <a:buFontTx/>
              <a:buNone/>
            </a:pPr>
            <a:endParaRPr lang="en-US" altLang="en-US" sz="1800">
              <a:solidFill>
                <a:srgbClr val="FF0000"/>
              </a:solidFill>
            </a:endParaRPr>
          </a:p>
          <a:p>
            <a:pPr>
              <a:buFontTx/>
              <a:buNone/>
            </a:pPr>
            <a:endParaRPr lang="en-US" altLang="en-US" sz="1800">
              <a:solidFill>
                <a:srgbClr val="FF0000"/>
              </a:solidFill>
            </a:endParaRPr>
          </a:p>
        </p:txBody>
      </p:sp>
      <p:sp>
        <p:nvSpPr>
          <p:cNvPr id="43012" name="Text Box 4"/>
          <p:cNvSpPr txBox="1">
            <a:spLocks noChangeArrowheads="1"/>
          </p:cNvSpPr>
          <p:nvPr/>
        </p:nvSpPr>
        <p:spPr bwMode="auto">
          <a:xfrm>
            <a:off x="200025" y="1058863"/>
            <a:ext cx="4256088"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pPr>
            <a:r>
              <a:rPr lang="en-US" altLang="en-US" sz="1600" b="1"/>
              <a:t>Venus described as identical to earth with animal and plant life. </a:t>
            </a:r>
          </a:p>
          <a:p>
            <a:pPr eaLnBrk="0" hangingPunct="0">
              <a:lnSpc>
                <a:spcPct val="70000"/>
              </a:lnSpc>
            </a:pPr>
            <a:endParaRPr lang="en-US" altLang="en-US" sz="1600" b="1"/>
          </a:p>
          <a:p>
            <a:pPr eaLnBrk="0" hangingPunct="0">
              <a:lnSpc>
                <a:spcPct val="70000"/>
              </a:lnSpc>
            </a:pPr>
            <a:r>
              <a:rPr lang="en-US" altLang="en-US" sz="1600" b="1"/>
              <a:t>No natural satellites ever seen during previous transits.</a:t>
            </a:r>
          </a:p>
          <a:p>
            <a:pPr eaLnBrk="0" hangingPunct="0">
              <a:lnSpc>
                <a:spcPct val="70000"/>
              </a:lnSpc>
            </a:pPr>
            <a:endParaRPr lang="en-US" altLang="en-US" sz="1600" b="1"/>
          </a:p>
          <a:p>
            <a:pPr eaLnBrk="0" hangingPunct="0">
              <a:lnSpc>
                <a:spcPct val="70000"/>
              </a:lnSpc>
            </a:pPr>
            <a:r>
              <a:rPr lang="en-US" altLang="en-US" sz="1600" b="1"/>
              <a:t>Parallax distances to 20 stars were known</a:t>
            </a:r>
          </a:p>
          <a:p>
            <a:pPr eaLnBrk="0" hangingPunct="0">
              <a:lnSpc>
                <a:spcPct val="70000"/>
              </a:lnSpc>
            </a:pPr>
            <a:endParaRPr lang="en-US" altLang="en-US" sz="1600" b="1"/>
          </a:p>
          <a:p>
            <a:pPr eaLnBrk="0" hangingPunct="0">
              <a:lnSpc>
                <a:spcPct val="70000"/>
              </a:lnSpc>
            </a:pPr>
            <a:r>
              <a:rPr lang="en-US" altLang="en-US" sz="1600" b="1"/>
              <a:t>Extensive media coverage generated enormous public interest.</a:t>
            </a:r>
          </a:p>
          <a:p>
            <a:pPr eaLnBrk="0" hangingPunct="0">
              <a:lnSpc>
                <a:spcPct val="70000"/>
              </a:lnSpc>
            </a:pPr>
            <a:endParaRPr lang="en-US" altLang="en-US" sz="1600" b="1"/>
          </a:p>
          <a:p>
            <a:pPr eaLnBrk="0" hangingPunct="0">
              <a:lnSpc>
                <a:spcPct val="70000"/>
              </a:lnSpc>
            </a:pPr>
            <a:r>
              <a:rPr lang="en-US" altLang="en-US" sz="1600" b="1"/>
              <a:t>Congress appropriates $175,000 for expeditions. </a:t>
            </a:r>
          </a:p>
          <a:p>
            <a:pPr eaLnBrk="0" hangingPunct="0">
              <a:lnSpc>
                <a:spcPct val="70000"/>
              </a:lnSpc>
            </a:pPr>
            <a:endParaRPr lang="en-US" altLang="en-US" sz="1600" b="1"/>
          </a:p>
          <a:p>
            <a:pPr eaLnBrk="0" hangingPunct="0">
              <a:lnSpc>
                <a:spcPct val="70000"/>
              </a:lnSpc>
            </a:pPr>
            <a:r>
              <a:rPr lang="en-US" altLang="en-US" sz="1600" b="1"/>
              <a:t>AU=92.57 - 93.00 M miles</a:t>
            </a:r>
            <a:endParaRPr lang="en-US" altLang="en-US"/>
          </a:p>
          <a:p>
            <a:pPr eaLnBrk="0" hangingPunct="0">
              <a:lnSpc>
                <a:spcPct val="70000"/>
              </a:lnSpc>
            </a:pPr>
            <a:endParaRPr lang="en-US" altLang="en-US" sz="1600" b="1"/>
          </a:p>
          <a:p>
            <a:pPr eaLnBrk="0" hangingPunct="0">
              <a:lnSpc>
                <a:spcPct val="70000"/>
              </a:lnSpc>
            </a:pPr>
            <a:endParaRPr lang="en-US" altLang="en-US" sz="1600" b="1"/>
          </a:p>
          <a:p>
            <a:pPr eaLnBrk="0" hangingPunct="0">
              <a:lnSpc>
                <a:spcPct val="70000"/>
              </a:lnSpc>
            </a:pPr>
            <a:endParaRPr lang="en-US" altLang="en-US" sz="1600" b="1"/>
          </a:p>
        </p:txBody>
      </p:sp>
      <p:sp>
        <p:nvSpPr>
          <p:cNvPr id="43013" name="Text Box 5"/>
          <p:cNvSpPr txBox="1">
            <a:spLocks noChangeArrowheads="1"/>
          </p:cNvSpPr>
          <p:nvPr/>
        </p:nvSpPr>
        <p:spPr bwMode="auto">
          <a:xfrm>
            <a:off x="5140325" y="239713"/>
            <a:ext cx="3790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a:solidFill>
                  <a:srgbClr val="FF0000"/>
                </a:solidFill>
              </a:rPr>
              <a:t>“</a:t>
            </a:r>
            <a:r>
              <a:rPr lang="en-US" altLang="en-US" sz="1800" b="1">
                <a:solidFill>
                  <a:srgbClr val="FF0000"/>
                </a:solidFill>
              </a:rPr>
              <a:t>The determination of this distance is one of the capital problems in astronomy” Simon Newcomb</a:t>
            </a:r>
          </a:p>
        </p:txBody>
      </p:sp>
      <p:pic>
        <p:nvPicPr>
          <p:cNvPr id="43014" name="Picture 6" descr="1874"/>
          <p:cNvPicPr>
            <a:picLocks noChangeAspect="1" noChangeArrowheads="1"/>
          </p:cNvPicPr>
          <p:nvPr/>
        </p:nvPicPr>
        <p:blipFill>
          <a:blip r:embed="rId2">
            <a:lum bright="-24000" contrast="72000"/>
            <a:extLst>
              <a:ext uri="{28A0092B-C50C-407E-A947-70E740481C1C}">
                <a14:useLocalDpi xmlns:a14="http://schemas.microsoft.com/office/drawing/2010/main" val="0"/>
              </a:ext>
            </a:extLst>
          </a:blip>
          <a:srcRect/>
          <a:stretch>
            <a:fillRect/>
          </a:stretch>
        </p:blipFill>
        <p:spPr bwMode="auto">
          <a:xfrm>
            <a:off x="5137150" y="1293813"/>
            <a:ext cx="3497263" cy="22447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6" name="Picture 8" descr="VT group 1874"/>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38113" y="3794125"/>
            <a:ext cx="6489700" cy="2917825"/>
          </a:xfrm>
          <a:prstGeom prst="rect">
            <a:avLst/>
          </a:prstGeom>
          <a:noFill/>
          <a:ln w="12700">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3017" name="Text Box 9"/>
          <p:cNvSpPr txBox="1">
            <a:spLocks noChangeArrowheads="1"/>
          </p:cNvSpPr>
          <p:nvPr/>
        </p:nvSpPr>
        <p:spPr bwMode="auto">
          <a:xfrm>
            <a:off x="6642100" y="4519613"/>
            <a:ext cx="25019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70000"/>
              </a:lnSpc>
              <a:buFontTx/>
              <a:buChar char="•"/>
            </a:pPr>
            <a:endParaRPr lang="en-US" altLang="en-US" sz="1600" b="1"/>
          </a:p>
          <a:p>
            <a:pPr eaLnBrk="0" hangingPunct="0">
              <a:lnSpc>
                <a:spcPct val="70000"/>
              </a:lnSpc>
            </a:pPr>
            <a:r>
              <a:rPr lang="en-US" altLang="en-US" sz="1600" b="1"/>
              <a:t> </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867025" y="307975"/>
            <a:ext cx="3911600" cy="685800"/>
          </a:xfrm>
        </p:spPr>
        <p:txBody>
          <a:bodyPr/>
          <a:lstStyle/>
          <a:p>
            <a:r>
              <a:rPr lang="en-US" altLang="en-US" sz="2800">
                <a:solidFill>
                  <a:srgbClr val="FF0000"/>
                </a:solidFill>
              </a:rPr>
              <a:t> </a:t>
            </a:r>
            <a:r>
              <a:rPr lang="en-US" altLang="en-US" sz="2800" b="1">
                <a:solidFill>
                  <a:schemeClr val="tx1"/>
                </a:solidFill>
              </a:rPr>
              <a:t>December 6, 1882</a:t>
            </a:r>
          </a:p>
        </p:txBody>
      </p:sp>
      <p:sp>
        <p:nvSpPr>
          <p:cNvPr id="44035" name="Rectangle 3"/>
          <p:cNvSpPr>
            <a:spLocks noGrp="1" noChangeArrowheads="1"/>
          </p:cNvSpPr>
          <p:nvPr>
            <p:ph type="body" sz="half" idx="2"/>
          </p:nvPr>
        </p:nvSpPr>
        <p:spPr>
          <a:xfrm>
            <a:off x="4953000" y="1143000"/>
            <a:ext cx="3657600" cy="4800600"/>
          </a:xfrm>
        </p:spPr>
        <p:txBody>
          <a:bodyPr/>
          <a:lstStyle/>
          <a:p>
            <a:pPr>
              <a:buFontTx/>
              <a:buNone/>
            </a:pPr>
            <a:endParaRPr lang="en-US" altLang="en-US" sz="1800">
              <a:solidFill>
                <a:srgbClr val="FF0000"/>
              </a:solidFill>
            </a:endParaRPr>
          </a:p>
          <a:p>
            <a:pPr>
              <a:buFontTx/>
              <a:buNone/>
            </a:pPr>
            <a:endParaRPr lang="en-US" altLang="en-US" sz="1800">
              <a:solidFill>
                <a:srgbClr val="FF0000"/>
              </a:solidFill>
            </a:endParaRPr>
          </a:p>
        </p:txBody>
      </p:sp>
      <p:sp>
        <p:nvSpPr>
          <p:cNvPr id="44036" name="Text Box 4"/>
          <p:cNvSpPr txBox="1">
            <a:spLocks noChangeArrowheads="1"/>
          </p:cNvSpPr>
          <p:nvPr/>
        </p:nvSpPr>
        <p:spPr bwMode="auto">
          <a:xfrm>
            <a:off x="4405313" y="18399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1400">
              <a:solidFill>
                <a:srgbClr val="FF0000"/>
              </a:solidFill>
            </a:endParaRPr>
          </a:p>
        </p:txBody>
      </p:sp>
      <p:sp>
        <p:nvSpPr>
          <p:cNvPr id="44037" name="Text Box 5"/>
          <p:cNvSpPr txBox="1">
            <a:spLocks noChangeArrowheads="1"/>
          </p:cNvSpPr>
          <p:nvPr/>
        </p:nvSpPr>
        <p:spPr bwMode="auto">
          <a:xfrm>
            <a:off x="3424238" y="1143000"/>
            <a:ext cx="3276600"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altLang="en-US" sz="1800" b="1"/>
              <a:t>Significant decline in scientific interest.</a:t>
            </a:r>
          </a:p>
          <a:p>
            <a:pPr eaLnBrk="0" hangingPunct="0"/>
            <a:endParaRPr lang="en-US" altLang="en-US" sz="1800" b="1"/>
          </a:p>
          <a:p>
            <a:pPr eaLnBrk="0" hangingPunct="0">
              <a:buFontTx/>
              <a:buChar char="•"/>
            </a:pPr>
            <a:r>
              <a:rPr lang="en-US" altLang="en-US" sz="1800" b="1"/>
              <a:t>Congress appropriates $85,000 over strong objections by scientists including Simon Newcomb, (Prof of Mathematics, US Navy.)</a:t>
            </a:r>
          </a:p>
          <a:p>
            <a:pPr eaLnBrk="0" hangingPunct="0">
              <a:buFontTx/>
              <a:buChar char="•"/>
            </a:pPr>
            <a:endParaRPr lang="en-US" altLang="en-US" sz="1800" b="1"/>
          </a:p>
          <a:p>
            <a:pPr eaLnBrk="0" hangingPunct="0">
              <a:buFontTx/>
              <a:buChar char="•"/>
            </a:pPr>
            <a:r>
              <a:rPr lang="en-US" altLang="en-US" sz="1800" b="1"/>
              <a:t>Newcomb heads expedition to Cape of Good Hope, South Africa. Near town of Wellington (40mi NE of Cape town)</a:t>
            </a:r>
          </a:p>
          <a:p>
            <a:pPr eaLnBrk="0" hangingPunct="0">
              <a:buFontTx/>
              <a:buChar char="•"/>
            </a:pPr>
            <a:endParaRPr lang="en-US" altLang="en-US" sz="1800" b="1"/>
          </a:p>
          <a:p>
            <a:pPr eaLnBrk="0" hangingPunct="0">
              <a:buFontTx/>
              <a:buChar char="•"/>
            </a:pPr>
            <a:r>
              <a:rPr lang="en-US" altLang="en-US" sz="1800" b="1"/>
              <a:t>Funding for data reduction was hard to get, and all property had to be turned over to the Secretary of Navy in 1886</a:t>
            </a:r>
          </a:p>
          <a:p>
            <a:pPr eaLnBrk="0" hangingPunct="0"/>
            <a:endParaRPr lang="en-US" altLang="en-US" sz="1800" b="1"/>
          </a:p>
          <a:p>
            <a:pPr eaLnBrk="0" hangingPunct="0"/>
            <a:endParaRPr lang="en-US" altLang="en-US" sz="1400">
              <a:solidFill>
                <a:srgbClr val="FF0000"/>
              </a:solidFill>
            </a:endParaRPr>
          </a:p>
        </p:txBody>
      </p:sp>
      <p:sp>
        <p:nvSpPr>
          <p:cNvPr id="44038" name="Text Box 6"/>
          <p:cNvSpPr txBox="1">
            <a:spLocks noChangeArrowheads="1"/>
          </p:cNvSpPr>
          <p:nvPr/>
        </p:nvSpPr>
        <p:spPr bwMode="auto">
          <a:xfrm>
            <a:off x="244475" y="3468688"/>
            <a:ext cx="3032125" cy="13874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a:solidFill>
                  <a:schemeClr val="accent2"/>
                </a:solidFill>
              </a:rPr>
              <a:t>“</a:t>
            </a:r>
            <a:r>
              <a:rPr lang="en-US" altLang="en-US" sz="1400" b="1" i="1">
                <a:solidFill>
                  <a:schemeClr val="accent2"/>
                </a:solidFill>
              </a:rPr>
              <a:t>What the present conditions of the work may be, and how much of it is ready for press, I cannot say…All the men who took part in it or understood its details are either dead or on the retired list</a:t>
            </a:r>
            <a:r>
              <a:rPr lang="en-US" altLang="en-US" sz="1400" b="1">
                <a:solidFill>
                  <a:schemeClr val="accent2"/>
                </a:solidFill>
              </a:rPr>
              <a:t>” Simon Newcomb 1903</a:t>
            </a:r>
          </a:p>
        </p:txBody>
      </p:sp>
      <p:sp>
        <p:nvSpPr>
          <p:cNvPr id="44039" name="Text Box 7"/>
          <p:cNvSpPr txBox="1">
            <a:spLocks noChangeArrowheads="1"/>
          </p:cNvSpPr>
          <p:nvPr/>
        </p:nvSpPr>
        <p:spPr bwMode="auto">
          <a:xfrm>
            <a:off x="242888" y="5024438"/>
            <a:ext cx="3038475" cy="1600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i="1">
                <a:solidFill>
                  <a:schemeClr val="accent2"/>
                </a:solidFill>
              </a:rPr>
              <a:t>The biggest problem for attaining</a:t>
            </a:r>
          </a:p>
          <a:p>
            <a:pPr eaLnBrk="0" hangingPunct="0"/>
            <a:r>
              <a:rPr lang="en-US" altLang="en-US" sz="1400" b="1" i="1">
                <a:solidFill>
                  <a:schemeClr val="accent2"/>
                </a:solidFill>
              </a:rPr>
              <a:t>high-precision parallax measurements</a:t>
            </a:r>
          </a:p>
          <a:p>
            <a:pPr eaLnBrk="0" hangingPunct="0"/>
            <a:r>
              <a:rPr lang="en-US" altLang="en-US" sz="1400" b="1" i="1">
                <a:solidFill>
                  <a:schemeClr val="accent2"/>
                </a:solidFill>
              </a:rPr>
              <a:t>was the blurring effects of the</a:t>
            </a:r>
          </a:p>
          <a:p>
            <a:pPr eaLnBrk="0" hangingPunct="0"/>
            <a:r>
              <a:rPr lang="en-US" altLang="en-US" sz="1400" b="1" i="1">
                <a:solidFill>
                  <a:schemeClr val="accent2"/>
                </a:solidFill>
              </a:rPr>
              <a:t>Venus atmosphere, so the Venus</a:t>
            </a:r>
          </a:p>
          <a:p>
            <a:pPr eaLnBrk="0" hangingPunct="0"/>
            <a:r>
              <a:rPr lang="en-US" altLang="en-US" sz="1400" b="1" i="1">
                <a:solidFill>
                  <a:schemeClr val="accent2"/>
                </a:solidFill>
              </a:rPr>
              <a:t>Transit method was discarded after</a:t>
            </a:r>
          </a:p>
          <a:p>
            <a:pPr eaLnBrk="0" hangingPunct="0"/>
            <a:r>
              <a:rPr lang="en-US" altLang="en-US" sz="1400" b="1" i="1">
                <a:solidFill>
                  <a:schemeClr val="accent2"/>
                </a:solidFill>
              </a:rPr>
              <a:t>the 1882 transit and other methods</a:t>
            </a:r>
          </a:p>
          <a:p>
            <a:pPr eaLnBrk="0" hangingPunct="0"/>
            <a:r>
              <a:rPr lang="en-US" altLang="en-US" sz="1400" b="1" i="1">
                <a:solidFill>
                  <a:schemeClr val="accent2"/>
                </a:solidFill>
              </a:rPr>
              <a:t>sought out.</a:t>
            </a:r>
          </a:p>
        </p:txBody>
      </p:sp>
      <p:pic>
        <p:nvPicPr>
          <p:cNvPr id="44040" name="Picture 8" descr="1882tra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46063"/>
            <a:ext cx="3025775" cy="3025775"/>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44041" name="Picture 9" descr="ynewc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242888"/>
            <a:ext cx="2325687" cy="2971800"/>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4042" name="Text Box 10"/>
          <p:cNvSpPr txBox="1">
            <a:spLocks noChangeArrowheads="1"/>
          </p:cNvSpPr>
          <p:nvPr/>
        </p:nvSpPr>
        <p:spPr bwMode="auto">
          <a:xfrm>
            <a:off x="6602413" y="3170238"/>
            <a:ext cx="2522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Professor Simon Newcomb</a:t>
            </a:r>
          </a:p>
        </p:txBody>
      </p:sp>
      <p:pic>
        <p:nvPicPr>
          <p:cNvPr id="44044" name="Picture 12" descr="telescope 1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675" y="3570288"/>
            <a:ext cx="2316163" cy="2724150"/>
          </a:xfrm>
          <a:prstGeom prst="rect">
            <a:avLst/>
          </a:prstGeom>
          <a:noFill/>
          <a:ln w="12700">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44045" name="Text Box 13"/>
          <p:cNvSpPr txBox="1">
            <a:spLocks noChangeArrowheads="1"/>
          </p:cNvSpPr>
          <p:nvPr/>
        </p:nvSpPr>
        <p:spPr bwMode="auto">
          <a:xfrm>
            <a:off x="6829425" y="6276975"/>
            <a:ext cx="2043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t>Solar Telescope used </a:t>
            </a:r>
          </a:p>
          <a:p>
            <a:pPr algn="ctr"/>
            <a:r>
              <a:rPr lang="en-US" altLang="en-US" sz="1600" b="1"/>
              <a:t>in 1882 expedition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17488"/>
            <a:ext cx="7772400" cy="1143000"/>
          </a:xfrm>
        </p:spPr>
        <p:txBody>
          <a:bodyPr/>
          <a:lstStyle/>
          <a:p>
            <a:r>
              <a:rPr lang="en-US" altLang="en-US" sz="3600"/>
              <a:t>The Huguenot Seminary for Girls, Wellington, South Africa.</a:t>
            </a:r>
            <a:r>
              <a:rPr lang="en-US" altLang="en-US"/>
              <a:t> </a:t>
            </a:r>
          </a:p>
        </p:txBody>
      </p:sp>
      <p:pic>
        <p:nvPicPr>
          <p:cNvPr id="53251" name="Picture 3" descr="Abbie Ferguson 1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44663"/>
            <a:ext cx="2092325" cy="3429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4" descr="f6 inch Fitz refractor 18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3827463"/>
            <a:ext cx="3949700" cy="2557462"/>
          </a:xfrm>
          <a:prstGeom prst="rect">
            <a:avLst/>
          </a:prstGeom>
          <a:noFill/>
          <a:ln w="12700">
            <a:solidFill>
              <a:srgbClr val="00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53253" name="Picture 5" descr="Mary Cummings 1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1743075"/>
            <a:ext cx="2057400" cy="3429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3254" name="Text Box 6"/>
          <p:cNvSpPr txBox="1">
            <a:spLocks noChangeArrowheads="1"/>
          </p:cNvSpPr>
          <p:nvPr/>
        </p:nvSpPr>
        <p:spPr bwMode="auto">
          <a:xfrm>
            <a:off x="4756150" y="5162550"/>
            <a:ext cx="213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Abbie Ferguson</a:t>
            </a:r>
          </a:p>
        </p:txBody>
      </p:sp>
      <p:sp>
        <p:nvSpPr>
          <p:cNvPr id="53255" name="Text Box 7"/>
          <p:cNvSpPr txBox="1">
            <a:spLocks noChangeArrowheads="1"/>
          </p:cNvSpPr>
          <p:nvPr/>
        </p:nvSpPr>
        <p:spPr bwMode="auto">
          <a:xfrm>
            <a:off x="6843713" y="5162550"/>
            <a:ext cx="225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Mary Cummings</a:t>
            </a:r>
          </a:p>
        </p:txBody>
      </p:sp>
      <p:sp>
        <p:nvSpPr>
          <p:cNvPr id="53256" name="Text Box 8"/>
          <p:cNvSpPr txBox="1">
            <a:spLocks noChangeArrowheads="1"/>
          </p:cNvSpPr>
          <p:nvPr/>
        </p:nvSpPr>
        <p:spPr bwMode="auto">
          <a:xfrm>
            <a:off x="346075" y="1792288"/>
            <a:ext cx="409892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b="1" i="1">
                <a:latin typeface="Arial" charset="0"/>
                <a:cs typeface="Arial" charset="0"/>
              </a:rPr>
              <a:t>Miss Ferguson was always interested in astronomy with "a knowledge of a keen amateur, quite sufficient to infect others with her enthusiasm, and to give them the knowledge they needed to read books intelligently". </a:t>
            </a:r>
          </a:p>
        </p:txBody>
      </p:sp>
      <p:sp>
        <p:nvSpPr>
          <p:cNvPr id="53257" name="Text Box 9"/>
          <p:cNvSpPr txBox="1">
            <a:spLocks noChangeArrowheads="1"/>
          </p:cNvSpPr>
          <p:nvPr/>
        </p:nvSpPr>
        <p:spPr bwMode="auto">
          <a:xfrm>
            <a:off x="749300" y="6421438"/>
            <a:ext cx="3192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t>6” Fitz Refractor, installed in 1853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1882tran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7034213" y="5791200"/>
            <a:ext cx="21097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800" b="1">
                <a:solidFill>
                  <a:schemeClr val="bg1"/>
                </a:solidFill>
              </a:rPr>
              <a:t>1882 Transit</a:t>
            </a:r>
          </a:p>
          <a:p>
            <a:pPr algn="ctr" eaLnBrk="0" hangingPunct="0"/>
            <a:r>
              <a:rPr lang="en-US" altLang="en-US" sz="2800" b="1">
                <a:solidFill>
                  <a:schemeClr val="bg1"/>
                </a:solidFill>
              </a:rPr>
              <a:t>(USNO)</a:t>
            </a:r>
            <a:endParaRPr lang="en-US" altLang="en-US">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Venus May 6 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8225"/>
            <a:ext cx="9144000" cy="5819775"/>
          </a:xfrm>
          <a:prstGeom prst="rect">
            <a:avLst/>
          </a:prstGeom>
          <a:noFill/>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1722438" y="258763"/>
            <a:ext cx="533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Venus Tonight: 7pm, May 6, 2004</a:t>
            </a:r>
          </a:p>
        </p:txBody>
      </p:sp>
      <p:pic>
        <p:nvPicPr>
          <p:cNvPr id="52229" name="Picture 5" descr="venus magellan 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39888" cy="20193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Ven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1038" y="-42863"/>
            <a:ext cx="2112962" cy="2112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5248275" y="185738"/>
            <a:ext cx="3651250" cy="344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00"/>
                </a:solidFill>
                <a:latin typeface="Arial" charset="0"/>
                <a:cs typeface="Arial" charset="0"/>
              </a:rPr>
              <a:t>On April 28, 1883</a:t>
            </a:r>
            <a:r>
              <a:rPr lang="en-US" altLang="en-US">
                <a:solidFill>
                  <a:srgbClr val="000000"/>
                </a:solidFill>
                <a:latin typeface="Arial" charset="0"/>
                <a:cs typeface="Arial" charset="0"/>
              </a:rPr>
              <a:t> Harper's Weekly ran a cover that was unusual. It shows a group of children standing outside a cabin in Appalachia. One is holding a piece of smoked glass and watching the transit! </a:t>
            </a:r>
          </a:p>
        </p:txBody>
      </p:sp>
      <p:pic>
        <p:nvPicPr>
          <p:cNvPr id="49156" name="Picture 4" descr="HARPER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25413"/>
            <a:ext cx="4691063" cy="660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78000" y="100013"/>
            <a:ext cx="5318125" cy="685800"/>
          </a:xfrm>
        </p:spPr>
        <p:txBody>
          <a:bodyPr/>
          <a:lstStyle/>
          <a:p>
            <a:r>
              <a:rPr lang="en-US" altLang="en-US" sz="2800">
                <a:solidFill>
                  <a:srgbClr val="FF0000"/>
                </a:solidFill>
              </a:rPr>
              <a:t> </a:t>
            </a:r>
            <a:r>
              <a:rPr lang="en-US" altLang="en-US" sz="2800" b="1">
                <a:solidFill>
                  <a:schemeClr val="tx1"/>
                </a:solidFill>
              </a:rPr>
              <a:t>History of Sun-Earth distances</a:t>
            </a:r>
          </a:p>
        </p:txBody>
      </p:sp>
      <p:sp>
        <p:nvSpPr>
          <p:cNvPr id="45059" name="Rectangle 3"/>
          <p:cNvSpPr>
            <a:spLocks noGrp="1" noChangeArrowheads="1"/>
          </p:cNvSpPr>
          <p:nvPr>
            <p:ph type="body" sz="half" idx="2"/>
          </p:nvPr>
        </p:nvSpPr>
        <p:spPr>
          <a:xfrm>
            <a:off x="4953000" y="1143000"/>
            <a:ext cx="3657600" cy="4800600"/>
          </a:xfrm>
        </p:spPr>
        <p:txBody>
          <a:bodyPr/>
          <a:lstStyle/>
          <a:p>
            <a:pPr>
              <a:buFontTx/>
              <a:buNone/>
            </a:pPr>
            <a:endParaRPr lang="en-US" altLang="en-US" sz="1800">
              <a:solidFill>
                <a:srgbClr val="FF0000"/>
              </a:solidFill>
            </a:endParaRPr>
          </a:p>
          <a:p>
            <a:pPr>
              <a:buFontTx/>
              <a:buNone/>
            </a:pPr>
            <a:endParaRPr lang="en-US" altLang="en-US" sz="1800">
              <a:solidFill>
                <a:srgbClr val="FF0000"/>
              </a:solidFill>
            </a:endParaRPr>
          </a:p>
        </p:txBody>
      </p:sp>
      <p:sp>
        <p:nvSpPr>
          <p:cNvPr id="45060" name="Text Box 4"/>
          <p:cNvSpPr txBox="1">
            <a:spLocks noChangeArrowheads="1"/>
          </p:cNvSpPr>
          <p:nvPr/>
        </p:nvSpPr>
        <p:spPr bwMode="auto">
          <a:xfrm>
            <a:off x="1079500" y="808038"/>
            <a:ext cx="6870700" cy="34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u="sng"/>
              <a:t>YEAR	DISTANCE		DISCOVERED BY…</a:t>
            </a:r>
          </a:p>
          <a:p>
            <a:pPr eaLnBrk="0" hangingPunct="0"/>
            <a:r>
              <a:rPr lang="en-US" altLang="en-US" sz="1800" b="1"/>
              <a:t>-200	4.2 million		Aristarchus of Samos</a:t>
            </a:r>
          </a:p>
          <a:p>
            <a:pPr eaLnBrk="0" hangingPunct="0"/>
            <a:r>
              <a:rPr lang="en-US" altLang="en-US" sz="1800" b="1"/>
              <a:t>1543	52 million		Copernicus</a:t>
            </a:r>
          </a:p>
          <a:p>
            <a:pPr eaLnBrk="0" hangingPunct="0"/>
            <a:r>
              <a:rPr lang="en-US" altLang="en-US" sz="1800" b="1"/>
              <a:t>1672	87,000,000		Mars parallax</a:t>
            </a:r>
          </a:p>
          <a:p>
            <a:pPr eaLnBrk="0" hangingPunct="0"/>
            <a:r>
              <a:rPr lang="en-US" altLang="en-US" sz="1800" b="1"/>
              <a:t>1769	92,049,650 - 96,162,840	Venus Transit</a:t>
            </a:r>
          </a:p>
          <a:p>
            <a:pPr eaLnBrk="0" hangingPunct="0"/>
            <a:r>
              <a:rPr lang="en-US" altLang="en-US" sz="1800" b="1"/>
              <a:t>1843	95,000,000		Textbook</a:t>
            </a:r>
          </a:p>
          <a:p>
            <a:pPr eaLnBrk="0" hangingPunct="0"/>
            <a:r>
              <a:rPr lang="en-US" altLang="en-US" sz="1800" b="1"/>
              <a:t>1874	92,570,000 - 93,000,000	Venus Transit</a:t>
            </a:r>
          </a:p>
          <a:p>
            <a:pPr eaLnBrk="0" hangingPunct="0"/>
            <a:r>
              <a:rPr lang="en-US" altLang="en-US" sz="1800" b="1"/>
              <a:t>1877	92,830,000		Photographic parallax of Mars</a:t>
            </a:r>
          </a:p>
          <a:p>
            <a:pPr eaLnBrk="0" hangingPunct="0"/>
            <a:r>
              <a:rPr lang="en-US" altLang="en-US" sz="1800" b="1"/>
              <a:t>195x	95,697,000		20 years of Eros radar echo</a:t>
            </a:r>
          </a:p>
          <a:p>
            <a:pPr eaLnBrk="0" hangingPunct="0"/>
            <a:r>
              <a:rPr lang="en-US" altLang="en-US" sz="1800" b="1"/>
              <a:t>1960	95,709,000		Pioneer-5</a:t>
            </a:r>
          </a:p>
          <a:p>
            <a:pPr eaLnBrk="0" hangingPunct="0"/>
            <a:r>
              <a:rPr lang="en-US" altLang="en-US" sz="1800" b="1"/>
              <a:t>2000	95,741,000		40 years of Venus radar echoes</a:t>
            </a:r>
          </a:p>
          <a:p>
            <a:pPr eaLnBrk="0" hangingPunct="0">
              <a:buFontTx/>
              <a:buChar char="•"/>
            </a:pPr>
            <a:endParaRPr lang="en-US" altLang="en-US" sz="1800" b="1"/>
          </a:p>
        </p:txBody>
      </p:sp>
      <p:pic>
        <p:nvPicPr>
          <p:cNvPr id="45061" name="Picture 5" descr="earth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763" y="4038600"/>
            <a:ext cx="2692400" cy="2613025"/>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earth-or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4070350"/>
            <a:ext cx="4651375" cy="267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5842" name="Oval 2"/>
          <p:cNvSpPr>
            <a:spLocks noChangeArrowheads="1"/>
          </p:cNvSpPr>
          <p:nvPr/>
        </p:nvSpPr>
        <p:spPr bwMode="auto">
          <a:xfrm>
            <a:off x="839788" y="1333500"/>
            <a:ext cx="5308600" cy="4826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3" name="Oval 3"/>
          <p:cNvSpPr>
            <a:spLocks noChangeArrowheads="1"/>
          </p:cNvSpPr>
          <p:nvPr/>
        </p:nvSpPr>
        <p:spPr bwMode="auto">
          <a:xfrm>
            <a:off x="1804988" y="2171700"/>
            <a:ext cx="3390900" cy="32385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Oval 4"/>
          <p:cNvSpPr>
            <a:spLocks noChangeArrowheads="1"/>
          </p:cNvSpPr>
          <p:nvPr/>
        </p:nvSpPr>
        <p:spPr bwMode="auto">
          <a:xfrm>
            <a:off x="1066800" y="4822825"/>
            <a:ext cx="227013" cy="234950"/>
          </a:xfrm>
          <a:prstGeom prst="ellipse">
            <a:avLst/>
          </a:prstGeom>
          <a:gradFill rotWithShape="0">
            <a:gsLst>
              <a:gs pos="0">
                <a:srgbClr val="6666FF"/>
              </a:gs>
              <a:gs pos="100000">
                <a:srgbClr val="6666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Oval 5"/>
          <p:cNvSpPr>
            <a:spLocks noChangeArrowheads="1"/>
          </p:cNvSpPr>
          <p:nvPr/>
        </p:nvSpPr>
        <p:spPr bwMode="auto">
          <a:xfrm>
            <a:off x="3138488" y="3381375"/>
            <a:ext cx="679450" cy="654050"/>
          </a:xfrm>
          <a:prstGeom prst="ellipse">
            <a:avLst/>
          </a:prstGeom>
          <a:gradFill rotWithShape="0">
            <a:gsLst>
              <a:gs pos="0">
                <a:srgbClr val="FFFF00"/>
              </a:gs>
              <a:gs pos="100000">
                <a:srgbClr val="FF99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35846" name="Text Box 6"/>
          <p:cNvSpPr txBox="1">
            <a:spLocks noChangeArrowheads="1"/>
          </p:cNvSpPr>
          <p:nvPr/>
        </p:nvSpPr>
        <p:spPr bwMode="auto">
          <a:xfrm>
            <a:off x="1751013" y="185738"/>
            <a:ext cx="5807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t>How to calculate the AU</a:t>
            </a:r>
          </a:p>
          <a:p>
            <a:pPr algn="ctr"/>
            <a:r>
              <a:rPr lang="en-US" altLang="en-US" sz="2800" b="1"/>
              <a:t>Step 1: Venus at Greatest Elongation</a:t>
            </a:r>
          </a:p>
        </p:txBody>
      </p:sp>
      <p:sp>
        <p:nvSpPr>
          <p:cNvPr id="35847" name="Text Box 7"/>
          <p:cNvSpPr txBox="1">
            <a:spLocks noChangeArrowheads="1"/>
          </p:cNvSpPr>
          <p:nvPr/>
        </p:nvSpPr>
        <p:spPr bwMode="auto">
          <a:xfrm>
            <a:off x="3790950" y="34432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a:t>
            </a:r>
          </a:p>
        </p:txBody>
      </p:sp>
      <p:sp>
        <p:nvSpPr>
          <p:cNvPr id="35848" name="Text Box 8"/>
          <p:cNvSpPr txBox="1">
            <a:spLocks noChangeArrowheads="1"/>
          </p:cNvSpPr>
          <p:nvPr/>
        </p:nvSpPr>
        <p:spPr bwMode="auto">
          <a:xfrm>
            <a:off x="2300288" y="2541588"/>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a:t>
            </a:r>
          </a:p>
        </p:txBody>
      </p:sp>
      <p:sp>
        <p:nvSpPr>
          <p:cNvPr id="35849" name="Text Box 9"/>
          <p:cNvSpPr txBox="1">
            <a:spLocks noChangeArrowheads="1"/>
          </p:cNvSpPr>
          <p:nvPr/>
        </p:nvSpPr>
        <p:spPr bwMode="auto">
          <a:xfrm>
            <a:off x="636588" y="4678363"/>
            <a:ext cx="37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t>
            </a:r>
          </a:p>
        </p:txBody>
      </p:sp>
      <p:sp>
        <p:nvSpPr>
          <p:cNvPr id="35850" name="Oval 10"/>
          <p:cNvSpPr>
            <a:spLocks noChangeArrowheads="1"/>
          </p:cNvSpPr>
          <p:nvPr/>
        </p:nvSpPr>
        <p:spPr bwMode="auto">
          <a:xfrm>
            <a:off x="1941513" y="2954338"/>
            <a:ext cx="171450" cy="17145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Line 11"/>
          <p:cNvSpPr>
            <a:spLocks noChangeShapeType="1"/>
          </p:cNvSpPr>
          <p:nvPr/>
        </p:nvSpPr>
        <p:spPr bwMode="auto">
          <a:xfrm flipH="1" flipV="1">
            <a:off x="2020888" y="3048000"/>
            <a:ext cx="1460500" cy="66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Line 12"/>
          <p:cNvSpPr>
            <a:spLocks noChangeShapeType="1"/>
          </p:cNvSpPr>
          <p:nvPr/>
        </p:nvSpPr>
        <p:spPr bwMode="auto">
          <a:xfrm flipH="1">
            <a:off x="1182688" y="3035300"/>
            <a:ext cx="838200" cy="1905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3" name="Line 13"/>
          <p:cNvSpPr>
            <a:spLocks noChangeShapeType="1"/>
          </p:cNvSpPr>
          <p:nvPr/>
        </p:nvSpPr>
        <p:spPr bwMode="auto">
          <a:xfrm flipV="1">
            <a:off x="1182688" y="3695700"/>
            <a:ext cx="2286000" cy="124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Rectangle 14"/>
          <p:cNvSpPr>
            <a:spLocks noChangeArrowheads="1"/>
          </p:cNvSpPr>
          <p:nvPr/>
        </p:nvSpPr>
        <p:spPr bwMode="auto">
          <a:xfrm rot="-3918437">
            <a:off x="1944688" y="3098800"/>
            <a:ext cx="254000" cy="228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Text Box 15"/>
          <p:cNvSpPr txBox="1">
            <a:spLocks noChangeArrowheads="1"/>
          </p:cNvSpPr>
          <p:nvPr/>
        </p:nvSpPr>
        <p:spPr bwMode="auto">
          <a:xfrm>
            <a:off x="1395413" y="4251325"/>
            <a:ext cx="376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Symbol" pitchFamily="18" charset="2"/>
              </a:rPr>
              <a:t>a</a:t>
            </a:r>
          </a:p>
        </p:txBody>
      </p:sp>
      <p:sp>
        <p:nvSpPr>
          <p:cNvPr id="35856" name="Text Box 16"/>
          <p:cNvSpPr txBox="1">
            <a:spLocks noChangeArrowheads="1"/>
          </p:cNvSpPr>
          <p:nvPr/>
        </p:nvSpPr>
        <p:spPr bwMode="auto">
          <a:xfrm>
            <a:off x="6572250" y="1535113"/>
            <a:ext cx="257175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VS / ES = sin(</a:t>
            </a:r>
            <a:r>
              <a:rPr lang="en-US" altLang="en-US">
                <a:latin typeface="Symbol" pitchFamily="18" charset="2"/>
              </a:rPr>
              <a:t>a</a:t>
            </a:r>
            <a:r>
              <a:rPr lang="en-US" altLang="en-US"/>
              <a:t>)</a:t>
            </a:r>
          </a:p>
          <a:p>
            <a:endParaRPr lang="en-US" altLang="en-US">
              <a:latin typeface="Symbol" pitchFamily="18" charset="2"/>
            </a:endParaRPr>
          </a:p>
          <a:p>
            <a:r>
              <a:rPr lang="en-US" altLang="en-US">
                <a:latin typeface="Symbol" pitchFamily="18" charset="2"/>
              </a:rPr>
              <a:t>a </a:t>
            </a:r>
            <a:r>
              <a:rPr lang="en-US" altLang="en-US"/>
              <a:t>~46.054 deg</a:t>
            </a:r>
          </a:p>
          <a:p>
            <a:endParaRPr lang="en-US" altLang="en-US"/>
          </a:p>
          <a:p>
            <a:r>
              <a:rPr lang="en-US" altLang="en-US"/>
              <a:t>VS/1 AU= sin(</a:t>
            </a:r>
            <a:r>
              <a:rPr lang="en-US" altLang="en-US">
                <a:latin typeface="Symbol" pitchFamily="18" charset="2"/>
              </a:rPr>
              <a:t>a</a:t>
            </a:r>
            <a:r>
              <a:rPr lang="en-US" altLang="en-US"/>
              <a:t>)</a:t>
            </a:r>
          </a:p>
          <a:p>
            <a:endParaRPr lang="en-US" altLang="en-US"/>
          </a:p>
          <a:p>
            <a:r>
              <a:rPr lang="en-US" altLang="en-US"/>
              <a:t>VS = 0.72 AU </a:t>
            </a:r>
          </a:p>
          <a:p>
            <a:endParaRPr lang="en-US" altLang="en-US"/>
          </a:p>
          <a:p>
            <a:r>
              <a:rPr lang="en-US" altLang="en-US"/>
              <a:t>so…</a:t>
            </a:r>
          </a:p>
          <a:p>
            <a:endParaRPr lang="en-US" altLang="en-US"/>
          </a:p>
          <a:p>
            <a:r>
              <a:rPr lang="en-US" altLang="en-US"/>
              <a:t>EV =  1 – 0.72 AU </a:t>
            </a:r>
          </a:p>
          <a:p>
            <a:r>
              <a:rPr lang="en-US" altLang="en-US"/>
              <a:t>      = 0.28 AU</a:t>
            </a:r>
          </a:p>
        </p:txBody>
      </p:sp>
      <p:sp>
        <p:nvSpPr>
          <p:cNvPr id="35857" name="Line 17"/>
          <p:cNvSpPr>
            <a:spLocks noChangeShapeType="1"/>
          </p:cNvSpPr>
          <p:nvPr/>
        </p:nvSpPr>
        <p:spPr bwMode="auto">
          <a:xfrm>
            <a:off x="6443663" y="1084263"/>
            <a:ext cx="0" cy="5199062"/>
          </a:xfrm>
          <a:prstGeom prst="line">
            <a:avLst/>
          </a:prstGeom>
          <a:noFill/>
          <a:ln w="57150" cmpd="thickThin">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6866" name="Oval 2"/>
          <p:cNvSpPr>
            <a:spLocks noChangeArrowheads="1"/>
          </p:cNvSpPr>
          <p:nvPr/>
        </p:nvSpPr>
        <p:spPr bwMode="auto">
          <a:xfrm>
            <a:off x="1230313" y="2740025"/>
            <a:ext cx="990600" cy="958850"/>
          </a:xfrm>
          <a:prstGeom prst="ellipse">
            <a:avLst/>
          </a:prstGeom>
          <a:gradFill rotWithShape="0">
            <a:gsLst>
              <a:gs pos="0">
                <a:srgbClr val="6666FF"/>
              </a:gs>
              <a:gs pos="100000">
                <a:srgbClr val="6666FF">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AutoShape 3"/>
          <p:cNvSpPr>
            <a:spLocks noChangeArrowheads="1"/>
          </p:cNvSpPr>
          <p:nvPr/>
        </p:nvSpPr>
        <p:spPr bwMode="auto">
          <a:xfrm>
            <a:off x="2076450" y="2859088"/>
            <a:ext cx="2481263" cy="363537"/>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Oval 4"/>
          <p:cNvSpPr>
            <a:spLocks noChangeArrowheads="1"/>
          </p:cNvSpPr>
          <p:nvPr/>
        </p:nvSpPr>
        <p:spPr bwMode="auto">
          <a:xfrm>
            <a:off x="6426200" y="2060575"/>
            <a:ext cx="2279650" cy="2316163"/>
          </a:xfrm>
          <a:prstGeom prst="ellipse">
            <a:avLst/>
          </a:prstGeom>
          <a:gradFill rotWithShape="0">
            <a:gsLst>
              <a:gs pos="0">
                <a:srgbClr val="FFFF00"/>
              </a:gs>
              <a:gs pos="100000">
                <a:srgbClr val="FF99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36869" name="Oval 5"/>
          <p:cNvSpPr>
            <a:spLocks noChangeArrowheads="1"/>
          </p:cNvSpPr>
          <p:nvPr/>
        </p:nvSpPr>
        <p:spPr bwMode="auto">
          <a:xfrm>
            <a:off x="4483100" y="3141663"/>
            <a:ext cx="173038" cy="17145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Line 6"/>
          <p:cNvSpPr>
            <a:spLocks noChangeShapeType="1"/>
          </p:cNvSpPr>
          <p:nvPr/>
        </p:nvSpPr>
        <p:spPr bwMode="auto">
          <a:xfrm flipV="1">
            <a:off x="2068513" y="2932113"/>
            <a:ext cx="4651375" cy="657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1" name="Line 7"/>
          <p:cNvSpPr>
            <a:spLocks noChangeShapeType="1"/>
          </p:cNvSpPr>
          <p:nvPr/>
        </p:nvSpPr>
        <p:spPr bwMode="auto">
          <a:xfrm>
            <a:off x="2062163" y="2844800"/>
            <a:ext cx="4673600"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2" name="Line 8"/>
          <p:cNvSpPr>
            <a:spLocks noChangeShapeType="1"/>
          </p:cNvSpPr>
          <p:nvPr/>
        </p:nvSpPr>
        <p:spPr bwMode="auto">
          <a:xfrm>
            <a:off x="2057400" y="2847975"/>
            <a:ext cx="0" cy="74295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Text Box 9"/>
          <p:cNvSpPr txBox="1">
            <a:spLocks noChangeArrowheads="1"/>
          </p:cNvSpPr>
          <p:nvPr/>
        </p:nvSpPr>
        <p:spPr bwMode="auto">
          <a:xfrm>
            <a:off x="1670050" y="2943225"/>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2r</a:t>
            </a:r>
          </a:p>
        </p:txBody>
      </p:sp>
      <p:sp>
        <p:nvSpPr>
          <p:cNvPr id="36874" name="Line 10"/>
          <p:cNvSpPr>
            <a:spLocks noChangeShapeType="1"/>
          </p:cNvSpPr>
          <p:nvPr/>
        </p:nvSpPr>
        <p:spPr bwMode="auto">
          <a:xfrm>
            <a:off x="2032000" y="3937000"/>
            <a:ext cx="2463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5" name="Text Box 11"/>
          <p:cNvSpPr txBox="1">
            <a:spLocks noChangeArrowheads="1"/>
          </p:cNvSpPr>
          <p:nvPr/>
        </p:nvSpPr>
        <p:spPr bwMode="auto">
          <a:xfrm>
            <a:off x="2957513" y="39655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
            </a:r>
          </a:p>
        </p:txBody>
      </p:sp>
      <p:sp>
        <p:nvSpPr>
          <p:cNvPr id="36876" name="Text Box 12"/>
          <p:cNvSpPr txBox="1">
            <a:spLocks noChangeArrowheads="1"/>
          </p:cNvSpPr>
          <p:nvPr/>
        </p:nvSpPr>
        <p:spPr bwMode="auto">
          <a:xfrm>
            <a:off x="5332413" y="3046413"/>
            <a:ext cx="27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a</a:t>
            </a:r>
          </a:p>
        </p:txBody>
      </p:sp>
      <p:sp>
        <p:nvSpPr>
          <p:cNvPr id="36877" name="Line 13"/>
          <p:cNvSpPr>
            <a:spLocks noChangeShapeType="1"/>
          </p:cNvSpPr>
          <p:nvPr/>
        </p:nvSpPr>
        <p:spPr bwMode="auto">
          <a:xfrm>
            <a:off x="5295900" y="3133725"/>
            <a:ext cx="0" cy="219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4"/>
          <p:cNvSpPr>
            <a:spLocks noChangeShapeType="1"/>
          </p:cNvSpPr>
          <p:nvPr/>
        </p:nvSpPr>
        <p:spPr bwMode="auto">
          <a:xfrm>
            <a:off x="3852863" y="3128963"/>
            <a:ext cx="0" cy="1047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Line 15"/>
          <p:cNvSpPr>
            <a:spLocks noChangeShapeType="1"/>
          </p:cNvSpPr>
          <p:nvPr/>
        </p:nvSpPr>
        <p:spPr bwMode="auto">
          <a:xfrm flipH="1">
            <a:off x="2057400" y="3228975"/>
            <a:ext cx="2449513"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Line 16"/>
          <p:cNvSpPr>
            <a:spLocks noChangeShapeType="1"/>
          </p:cNvSpPr>
          <p:nvPr/>
        </p:nvSpPr>
        <p:spPr bwMode="auto">
          <a:xfrm>
            <a:off x="3382963" y="2647950"/>
            <a:ext cx="400050" cy="523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Text Box 17"/>
          <p:cNvSpPr txBox="1">
            <a:spLocks noChangeArrowheads="1"/>
          </p:cNvSpPr>
          <p:nvPr/>
        </p:nvSpPr>
        <p:spPr bwMode="auto">
          <a:xfrm>
            <a:off x="3033713" y="2300288"/>
            <a:ext cx="749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a/2 = b</a:t>
            </a:r>
          </a:p>
        </p:txBody>
      </p:sp>
      <p:sp>
        <p:nvSpPr>
          <p:cNvPr id="36882" name="Text Box 18"/>
          <p:cNvSpPr txBox="1">
            <a:spLocks noChangeArrowheads="1"/>
          </p:cNvSpPr>
          <p:nvPr/>
        </p:nvSpPr>
        <p:spPr bwMode="auto">
          <a:xfrm>
            <a:off x="2322513" y="5502275"/>
            <a:ext cx="1816100" cy="469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d =  r / tan(b)</a:t>
            </a:r>
          </a:p>
        </p:txBody>
      </p:sp>
      <p:sp>
        <p:nvSpPr>
          <p:cNvPr id="36883" name="Text Box 19"/>
          <p:cNvSpPr txBox="1">
            <a:spLocks noChangeArrowheads="1"/>
          </p:cNvSpPr>
          <p:nvPr/>
        </p:nvSpPr>
        <p:spPr bwMode="auto">
          <a:xfrm>
            <a:off x="2725738" y="247650"/>
            <a:ext cx="38782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b="1"/>
              <a:t>How to calculate the AU</a:t>
            </a:r>
          </a:p>
          <a:p>
            <a:pPr algn="ctr"/>
            <a:r>
              <a:rPr lang="en-US" altLang="en-US" sz="2800" b="1"/>
              <a:t>Step 2: Parallax</a:t>
            </a:r>
          </a:p>
        </p:txBody>
      </p:sp>
      <p:sp>
        <p:nvSpPr>
          <p:cNvPr id="36884" name="Text Box 20"/>
          <p:cNvSpPr txBox="1">
            <a:spLocks noChangeArrowheads="1"/>
          </p:cNvSpPr>
          <p:nvPr/>
        </p:nvSpPr>
        <p:spPr bwMode="auto">
          <a:xfrm>
            <a:off x="7192963" y="1411288"/>
            <a:ext cx="66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Sun</a:t>
            </a:r>
          </a:p>
        </p:txBody>
      </p:sp>
      <p:sp>
        <p:nvSpPr>
          <p:cNvPr id="36885" name="Text Box 21"/>
          <p:cNvSpPr txBox="1">
            <a:spLocks noChangeArrowheads="1"/>
          </p:cNvSpPr>
          <p:nvPr/>
        </p:nvSpPr>
        <p:spPr bwMode="auto">
          <a:xfrm>
            <a:off x="4089400" y="1411288"/>
            <a:ext cx="963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Venus</a:t>
            </a:r>
          </a:p>
        </p:txBody>
      </p:sp>
      <p:sp>
        <p:nvSpPr>
          <p:cNvPr id="36886" name="Text Box 22"/>
          <p:cNvSpPr txBox="1">
            <a:spLocks noChangeArrowheads="1"/>
          </p:cNvSpPr>
          <p:nvPr/>
        </p:nvSpPr>
        <p:spPr bwMode="auto">
          <a:xfrm>
            <a:off x="1284288" y="1411288"/>
            <a:ext cx="842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Earth</a:t>
            </a:r>
          </a:p>
        </p:txBody>
      </p:sp>
      <p:sp>
        <p:nvSpPr>
          <p:cNvPr id="36887" name="Oval 23"/>
          <p:cNvSpPr>
            <a:spLocks noChangeArrowheads="1"/>
          </p:cNvSpPr>
          <p:nvPr/>
        </p:nvSpPr>
        <p:spPr bwMode="auto">
          <a:xfrm>
            <a:off x="6726238" y="3487738"/>
            <a:ext cx="174625" cy="17145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8" name="Oval 24"/>
          <p:cNvSpPr>
            <a:spLocks noChangeArrowheads="1"/>
          </p:cNvSpPr>
          <p:nvPr/>
        </p:nvSpPr>
        <p:spPr bwMode="auto">
          <a:xfrm>
            <a:off x="6707188" y="2833688"/>
            <a:ext cx="174625" cy="17145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Text Box 25"/>
          <p:cNvSpPr txBox="1">
            <a:spLocks noChangeArrowheads="1"/>
          </p:cNvSpPr>
          <p:nvPr/>
        </p:nvSpPr>
        <p:spPr bwMode="auto">
          <a:xfrm>
            <a:off x="2032000" y="2551113"/>
            <a:ext cx="857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Observer 1</a:t>
            </a:r>
          </a:p>
        </p:txBody>
      </p:sp>
      <p:sp>
        <p:nvSpPr>
          <p:cNvPr id="36890" name="Text Box 26"/>
          <p:cNvSpPr txBox="1">
            <a:spLocks noChangeArrowheads="1"/>
          </p:cNvSpPr>
          <p:nvPr/>
        </p:nvSpPr>
        <p:spPr bwMode="auto">
          <a:xfrm>
            <a:off x="2070100" y="3589338"/>
            <a:ext cx="857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Observer 2</a:t>
            </a:r>
          </a:p>
        </p:txBody>
      </p:sp>
      <p:sp>
        <p:nvSpPr>
          <p:cNvPr id="36891" name="Line 27"/>
          <p:cNvSpPr>
            <a:spLocks noChangeShapeType="1"/>
          </p:cNvSpPr>
          <p:nvPr/>
        </p:nvSpPr>
        <p:spPr bwMode="auto">
          <a:xfrm>
            <a:off x="7569200" y="2057400"/>
            <a:ext cx="0" cy="2311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Text Box 28"/>
          <p:cNvSpPr txBox="1">
            <a:spLocks noChangeArrowheads="1"/>
          </p:cNvSpPr>
          <p:nvPr/>
        </p:nvSpPr>
        <p:spPr bwMode="auto">
          <a:xfrm>
            <a:off x="7567613" y="3071813"/>
            <a:ext cx="993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0.5 degrees</a:t>
            </a:r>
          </a:p>
        </p:txBody>
      </p:sp>
      <p:sp>
        <p:nvSpPr>
          <p:cNvPr id="36893" name="Line 29"/>
          <p:cNvSpPr>
            <a:spLocks noChangeShapeType="1"/>
          </p:cNvSpPr>
          <p:nvPr/>
        </p:nvSpPr>
        <p:spPr bwMode="auto">
          <a:xfrm>
            <a:off x="3249613" y="4830763"/>
            <a:ext cx="0" cy="5461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6894" name="Picture 30" descr="Venus Transit Parallax 1761 17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88" y="4467225"/>
            <a:ext cx="2365375" cy="2297113"/>
          </a:xfrm>
          <a:prstGeom prst="rect">
            <a:avLst/>
          </a:prstGeom>
          <a:solidFill>
            <a:schemeClr val="hlink"/>
          </a:solid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ellar parallax shif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6063"/>
            <a:ext cx="7924800" cy="636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34963" y="1042988"/>
            <a:ext cx="473392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t>The first parallax shift of a star was detected in 1838 by an astronomer named F. W. Bessel at the Konigsberg Observatory in Prussia. </a:t>
            </a:r>
          </a:p>
          <a:p>
            <a:pPr>
              <a:spcBef>
                <a:spcPct val="50000"/>
              </a:spcBef>
              <a:buFontTx/>
              <a:buChar char="•"/>
            </a:pPr>
            <a:r>
              <a:rPr lang="en-US" altLang="en-US"/>
              <a:t>The star was actually a binary called 61 Cygni, a gravitationally bound pair of red dwarf stars. </a:t>
            </a:r>
          </a:p>
          <a:p>
            <a:pPr>
              <a:spcBef>
                <a:spcPct val="50000"/>
              </a:spcBef>
              <a:buFontTx/>
              <a:buChar char="•"/>
            </a:pPr>
            <a:r>
              <a:rPr lang="en-US" altLang="en-US"/>
              <a:t>Bessel found that these stars were making annual loops with a radius of .29 arcseconds, corresponding to a distance of 10.3 light years</a:t>
            </a:r>
          </a:p>
        </p:txBody>
      </p:sp>
      <p:pic>
        <p:nvPicPr>
          <p:cNvPr id="16387" name="Picture 3" descr="b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1181100"/>
            <a:ext cx="3446462" cy="4186238"/>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1357313" y="120650"/>
            <a:ext cx="641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t>Finding the distance to the stars</a:t>
            </a:r>
          </a:p>
        </p:txBody>
      </p:sp>
      <p:sp>
        <p:nvSpPr>
          <p:cNvPr id="16390" name="Text Box 6"/>
          <p:cNvSpPr txBox="1">
            <a:spLocks noChangeArrowheads="1"/>
          </p:cNvSpPr>
          <p:nvPr/>
        </p:nvSpPr>
        <p:spPr bwMode="auto">
          <a:xfrm>
            <a:off x="5772150" y="5392738"/>
            <a:ext cx="2662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Frederick W. Bessel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66750" y="0"/>
            <a:ext cx="7772400" cy="1143000"/>
          </a:xfrm>
        </p:spPr>
        <p:txBody>
          <a:bodyPr/>
          <a:lstStyle/>
          <a:p>
            <a:r>
              <a:rPr lang="en-US" altLang="en-US"/>
              <a:t>Searching for Extra-Solar Planets</a:t>
            </a:r>
          </a:p>
        </p:txBody>
      </p:sp>
      <p:sp>
        <p:nvSpPr>
          <p:cNvPr id="30723" name="Rectangle 3"/>
          <p:cNvSpPr>
            <a:spLocks noChangeArrowheads="1"/>
          </p:cNvSpPr>
          <p:nvPr/>
        </p:nvSpPr>
        <p:spPr bwMode="auto">
          <a:xfrm>
            <a:off x="4090988" y="4203700"/>
            <a:ext cx="4532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t>HD 209458 (mv = +7.7) in Pegasus</a:t>
            </a:r>
          </a:p>
        </p:txBody>
      </p:sp>
      <p:pic>
        <p:nvPicPr>
          <p:cNvPr id="30724" name="Picture 4" descr="TRANSIT2"/>
          <p:cNvPicPr>
            <a:picLocks noChangeAspect="1" noChangeArrowheads="1"/>
          </p:cNvPicPr>
          <p:nvPr/>
        </p:nvPicPr>
        <p:blipFill>
          <a:blip r:embed="rId2">
            <a:lum bright="-64000" contrast="48000"/>
            <a:extLst>
              <a:ext uri="{28A0092B-C50C-407E-A947-70E740481C1C}">
                <a14:useLocalDpi xmlns:a14="http://schemas.microsoft.com/office/drawing/2010/main" val="0"/>
              </a:ext>
            </a:extLst>
          </a:blip>
          <a:srcRect/>
          <a:stretch>
            <a:fillRect/>
          </a:stretch>
        </p:blipFill>
        <p:spPr bwMode="auto">
          <a:xfrm>
            <a:off x="3921125" y="1122363"/>
            <a:ext cx="4865688" cy="3114675"/>
          </a:xfrm>
          <a:prstGeom prst="rect">
            <a:avLst/>
          </a:prstGeom>
          <a:solidFill>
            <a:schemeClr val="hlink"/>
          </a:solidFill>
          <a:ln w="19050">
            <a:solidFill>
              <a:srgbClr val="000000"/>
            </a:solidFill>
            <a:miter lim="800000"/>
            <a:headEnd/>
            <a:tailEnd/>
          </a:ln>
        </p:spPr>
      </p:pic>
      <p:pic>
        <p:nvPicPr>
          <p:cNvPr id="30725" name="Picture 5" descr="HDtransit"/>
          <p:cNvPicPr>
            <a:picLocks noChangeAspect="1" noChangeArrowheads="1"/>
          </p:cNvPicPr>
          <p:nvPr/>
        </p:nvPicPr>
        <p:blipFill>
          <a:blip r:embed="rId3">
            <a:extLst>
              <a:ext uri="{28A0092B-C50C-407E-A947-70E740481C1C}">
                <a14:useLocalDpi xmlns:a14="http://schemas.microsoft.com/office/drawing/2010/main" val="0"/>
              </a:ext>
            </a:extLst>
          </a:blip>
          <a:srcRect l="17332" r="17334"/>
          <a:stretch>
            <a:fillRect/>
          </a:stretch>
        </p:blipFill>
        <p:spPr bwMode="auto">
          <a:xfrm>
            <a:off x="252413" y="1089025"/>
            <a:ext cx="1873250" cy="1433513"/>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planet quest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3200"/>
            <a:ext cx="91440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Picture 7" descr="betapic_e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575" y="2627313"/>
            <a:ext cx="2967038" cy="296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7346" name="Picture 2" descr="OSNanimkurzloo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03200"/>
            <a:ext cx="9144000"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72" name="Group 32"/>
          <p:cNvGrpSpPr>
            <a:grpSpLocks/>
          </p:cNvGrpSpPr>
          <p:nvPr/>
        </p:nvGrpSpPr>
        <p:grpSpPr bwMode="auto">
          <a:xfrm>
            <a:off x="2241550" y="114300"/>
            <a:ext cx="6813550" cy="6686550"/>
            <a:chOff x="2658" y="1313"/>
            <a:chExt cx="2945" cy="2899"/>
          </a:xfrm>
        </p:grpSpPr>
        <p:pic>
          <p:nvPicPr>
            <p:cNvPr id="10245" name="Picture 5" descr="Solar Image White Light"/>
            <p:cNvPicPr>
              <a:picLocks noChangeAspect="1" noChangeArrowheads="1"/>
            </p:cNvPicPr>
            <p:nvPr/>
          </p:nvPicPr>
          <p:blipFill>
            <a:blip r:embed="rId2">
              <a:extLst>
                <a:ext uri="{28A0092B-C50C-407E-A947-70E740481C1C}">
                  <a14:useLocalDpi xmlns:a14="http://schemas.microsoft.com/office/drawing/2010/main" val="0"/>
                </a:ext>
              </a:extLst>
            </a:blip>
            <a:srcRect l="10747" t="4958" r="9593" b="7436"/>
            <a:stretch>
              <a:fillRect/>
            </a:stretch>
          </p:blipFill>
          <p:spPr bwMode="auto">
            <a:xfrm>
              <a:off x="2658" y="1313"/>
              <a:ext cx="2945" cy="2880"/>
            </a:xfrm>
            <a:prstGeom prst="rect">
              <a:avLst/>
            </a:prstGeom>
            <a:noFill/>
            <a:extLst>
              <a:ext uri="{909E8E84-426E-40DD-AFC4-6F175D3DCCD1}">
                <a14:hiddenFill xmlns:a14="http://schemas.microsoft.com/office/drawing/2010/main">
                  <a:solidFill>
                    <a:srgbClr val="FFFFFF"/>
                  </a:solidFill>
                </a14:hiddenFill>
              </a:ext>
            </a:extLst>
          </p:spPr>
        </p:pic>
        <p:grpSp>
          <p:nvGrpSpPr>
            <p:cNvPr id="10271" name="Group 31"/>
            <p:cNvGrpSpPr>
              <a:grpSpLocks/>
            </p:cNvGrpSpPr>
            <p:nvPr/>
          </p:nvGrpSpPr>
          <p:grpSpPr bwMode="auto">
            <a:xfrm rot="-1622682">
              <a:off x="3140" y="2620"/>
              <a:ext cx="1592" cy="1592"/>
              <a:chOff x="2828" y="2692"/>
              <a:chExt cx="1592" cy="1592"/>
            </a:xfrm>
          </p:grpSpPr>
          <p:sp>
            <p:nvSpPr>
              <p:cNvPr id="10246" name="Oval 6"/>
              <p:cNvSpPr>
                <a:spLocks noChangeArrowheads="1"/>
              </p:cNvSpPr>
              <p:nvPr/>
            </p:nvSpPr>
            <p:spPr bwMode="auto">
              <a:xfrm>
                <a:off x="2828" y="269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Oval 7"/>
              <p:cNvSpPr>
                <a:spLocks noChangeArrowheads="1"/>
              </p:cNvSpPr>
              <p:nvPr/>
            </p:nvSpPr>
            <p:spPr bwMode="auto">
              <a:xfrm>
                <a:off x="2924" y="278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Oval 8"/>
              <p:cNvSpPr>
                <a:spLocks noChangeArrowheads="1"/>
              </p:cNvSpPr>
              <p:nvPr/>
            </p:nvSpPr>
            <p:spPr bwMode="auto">
              <a:xfrm>
                <a:off x="3020" y="288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Oval 9"/>
              <p:cNvSpPr>
                <a:spLocks noChangeArrowheads="1"/>
              </p:cNvSpPr>
              <p:nvPr/>
            </p:nvSpPr>
            <p:spPr bwMode="auto">
              <a:xfrm>
                <a:off x="3116" y="298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Oval 10"/>
              <p:cNvSpPr>
                <a:spLocks noChangeArrowheads="1"/>
              </p:cNvSpPr>
              <p:nvPr/>
            </p:nvSpPr>
            <p:spPr bwMode="auto">
              <a:xfrm>
                <a:off x="3212" y="307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Oval 11"/>
              <p:cNvSpPr>
                <a:spLocks noChangeArrowheads="1"/>
              </p:cNvSpPr>
              <p:nvPr/>
            </p:nvSpPr>
            <p:spPr bwMode="auto">
              <a:xfrm>
                <a:off x="3308" y="317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Oval 12"/>
              <p:cNvSpPr>
                <a:spLocks noChangeArrowheads="1"/>
              </p:cNvSpPr>
              <p:nvPr/>
            </p:nvSpPr>
            <p:spPr bwMode="auto">
              <a:xfrm>
                <a:off x="3404" y="326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Oval 13"/>
              <p:cNvSpPr>
                <a:spLocks noChangeArrowheads="1"/>
              </p:cNvSpPr>
              <p:nvPr/>
            </p:nvSpPr>
            <p:spPr bwMode="auto">
              <a:xfrm>
                <a:off x="3500" y="336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Oval 22"/>
              <p:cNvSpPr>
                <a:spLocks noChangeArrowheads="1"/>
              </p:cNvSpPr>
              <p:nvPr/>
            </p:nvSpPr>
            <p:spPr bwMode="auto">
              <a:xfrm>
                <a:off x="3596" y="346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3" name="Oval 23"/>
              <p:cNvSpPr>
                <a:spLocks noChangeArrowheads="1"/>
              </p:cNvSpPr>
              <p:nvPr/>
            </p:nvSpPr>
            <p:spPr bwMode="auto">
              <a:xfrm>
                <a:off x="3692" y="355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4" name="Oval 24"/>
              <p:cNvSpPr>
                <a:spLocks noChangeArrowheads="1"/>
              </p:cNvSpPr>
              <p:nvPr/>
            </p:nvSpPr>
            <p:spPr bwMode="auto">
              <a:xfrm>
                <a:off x="3788" y="365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Oval 25"/>
              <p:cNvSpPr>
                <a:spLocks noChangeArrowheads="1"/>
              </p:cNvSpPr>
              <p:nvPr/>
            </p:nvSpPr>
            <p:spPr bwMode="auto">
              <a:xfrm>
                <a:off x="3884" y="374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Oval 26"/>
              <p:cNvSpPr>
                <a:spLocks noChangeArrowheads="1"/>
              </p:cNvSpPr>
              <p:nvPr/>
            </p:nvSpPr>
            <p:spPr bwMode="auto">
              <a:xfrm>
                <a:off x="3980" y="3844"/>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Oval 27"/>
              <p:cNvSpPr>
                <a:spLocks noChangeArrowheads="1"/>
              </p:cNvSpPr>
              <p:nvPr/>
            </p:nvSpPr>
            <p:spPr bwMode="auto">
              <a:xfrm>
                <a:off x="4076" y="3940"/>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Oval 28"/>
              <p:cNvSpPr>
                <a:spLocks noChangeArrowheads="1"/>
              </p:cNvSpPr>
              <p:nvPr/>
            </p:nvSpPr>
            <p:spPr bwMode="auto">
              <a:xfrm>
                <a:off x="4172" y="4036"/>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Oval 29"/>
              <p:cNvSpPr>
                <a:spLocks noChangeArrowheads="1"/>
              </p:cNvSpPr>
              <p:nvPr/>
            </p:nvSpPr>
            <p:spPr bwMode="auto">
              <a:xfrm>
                <a:off x="4268" y="4132"/>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Oval 30"/>
              <p:cNvSpPr>
                <a:spLocks noChangeArrowheads="1"/>
              </p:cNvSpPr>
              <p:nvPr/>
            </p:nvSpPr>
            <p:spPr bwMode="auto">
              <a:xfrm>
                <a:off x="4364" y="4228"/>
                <a:ext cx="56" cy="5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242" name="Rectangle 2"/>
          <p:cNvSpPr>
            <a:spLocks noChangeArrowheads="1"/>
          </p:cNvSpPr>
          <p:nvPr/>
        </p:nvSpPr>
        <p:spPr bwMode="auto">
          <a:xfrm>
            <a:off x="171450" y="673100"/>
            <a:ext cx="3952875"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tLang="en-US"/>
          </a:p>
          <a:p>
            <a:pPr eaLnBrk="0" hangingPunct="0"/>
            <a:r>
              <a:rPr lang="en-US" altLang="en-US" sz="2800">
                <a:solidFill>
                  <a:schemeClr val="bg1"/>
                </a:solidFill>
              </a:rPr>
              <a:t>Transit begins: </a:t>
            </a:r>
          </a:p>
          <a:p>
            <a:pPr eaLnBrk="0" hangingPunct="0"/>
            <a:r>
              <a:rPr lang="en-US" altLang="en-US" sz="2800">
                <a:solidFill>
                  <a:schemeClr val="bg1"/>
                </a:solidFill>
              </a:rPr>
              <a:t>05:13:25 UT </a:t>
            </a:r>
          </a:p>
          <a:p>
            <a:pPr eaLnBrk="0" hangingPunct="0"/>
            <a:r>
              <a:rPr lang="en-US" altLang="en-US" sz="2800">
                <a:solidFill>
                  <a:schemeClr val="bg1"/>
                </a:solidFill>
              </a:rPr>
              <a:t>(1:13am EDT)</a:t>
            </a:r>
          </a:p>
          <a:p>
            <a:pPr eaLnBrk="0" hangingPunct="0"/>
            <a:endParaRPr lang="en-US" altLang="en-US" sz="2800">
              <a:solidFill>
                <a:schemeClr val="bg1"/>
              </a:solidFill>
            </a:endParaRPr>
          </a:p>
          <a:p>
            <a:pPr eaLnBrk="0" hangingPunct="0"/>
            <a:r>
              <a:rPr lang="en-US" altLang="en-US" sz="2800">
                <a:solidFill>
                  <a:schemeClr val="bg1"/>
                </a:solidFill>
              </a:rPr>
              <a:t>Transit ends: </a:t>
            </a:r>
          </a:p>
          <a:p>
            <a:pPr eaLnBrk="0" hangingPunct="0"/>
            <a:r>
              <a:rPr lang="en-US" altLang="en-US" sz="2800">
                <a:solidFill>
                  <a:schemeClr val="bg1"/>
                </a:solidFill>
              </a:rPr>
              <a:t>11:25:56 UT</a:t>
            </a:r>
          </a:p>
          <a:p>
            <a:pPr eaLnBrk="0" hangingPunct="0"/>
            <a:r>
              <a:rPr lang="en-US" altLang="en-US" sz="2800">
                <a:solidFill>
                  <a:schemeClr val="bg1"/>
                </a:solidFill>
              </a:rPr>
              <a:t>(7:25am EDT)</a:t>
            </a:r>
          </a:p>
          <a:p>
            <a:pPr eaLnBrk="0" hangingPunct="0"/>
            <a:endParaRPr lang="en-US" altLang="en-US" sz="2800">
              <a:solidFill>
                <a:schemeClr val="bg1"/>
              </a:solidFill>
            </a:endParaRPr>
          </a:p>
          <a:p>
            <a:pPr eaLnBrk="0" hangingPunct="0"/>
            <a:r>
              <a:rPr lang="en-US" altLang="en-US" sz="2800">
                <a:solidFill>
                  <a:schemeClr val="bg1"/>
                </a:solidFill>
              </a:rPr>
              <a:t>Sunrise:</a:t>
            </a:r>
          </a:p>
          <a:p>
            <a:pPr eaLnBrk="0" hangingPunct="0"/>
            <a:r>
              <a:rPr lang="en-US" altLang="en-US" sz="2800">
                <a:solidFill>
                  <a:schemeClr val="bg1"/>
                </a:solidFill>
              </a:rPr>
              <a:t>6:05am (EDT)</a:t>
            </a:r>
          </a:p>
          <a:p>
            <a:pPr eaLnBrk="0" hangingPunct="0"/>
            <a:endParaRPr lang="en-US" altLang="en-US" sz="2800">
              <a:solidFill>
                <a:schemeClr val="bg1"/>
              </a:solidFill>
            </a:endParaRPr>
          </a:p>
          <a:p>
            <a:pPr eaLnBrk="0" hangingPunct="0"/>
            <a:r>
              <a:rPr lang="en-US" altLang="en-US" sz="2800">
                <a:solidFill>
                  <a:schemeClr val="bg1"/>
                </a:solidFill>
              </a:rPr>
              <a:t>Diameter of Venus: </a:t>
            </a:r>
          </a:p>
          <a:p>
            <a:pPr eaLnBrk="0" hangingPunct="0"/>
            <a:r>
              <a:rPr lang="en-US" altLang="en-US" sz="2800">
                <a:solidFill>
                  <a:schemeClr val="bg1"/>
                </a:solidFill>
              </a:rPr>
              <a:t>58.6 arc seconds</a:t>
            </a:r>
          </a:p>
          <a:p>
            <a:pPr eaLnBrk="0" hangingPunct="0"/>
            <a:endParaRPr lang="en-US" altLang="en-US" sz="2800">
              <a:solidFill>
                <a:schemeClr val="bg1"/>
              </a:solidFill>
            </a:endParaRPr>
          </a:p>
        </p:txBody>
      </p:sp>
      <p:sp>
        <p:nvSpPr>
          <p:cNvPr id="10243" name="Rectangle 3"/>
          <p:cNvSpPr>
            <a:spLocks noGrp="1" noChangeArrowheads="1"/>
          </p:cNvSpPr>
          <p:nvPr>
            <p:ph type="title"/>
          </p:nvPr>
        </p:nvSpPr>
        <p:spPr>
          <a:xfrm>
            <a:off x="700088" y="171450"/>
            <a:ext cx="7772400" cy="819150"/>
          </a:xfrm>
        </p:spPr>
        <p:txBody>
          <a:bodyPr/>
          <a:lstStyle/>
          <a:p>
            <a:r>
              <a:rPr lang="en-US" altLang="en-US" sz="6000" b="1">
                <a:solidFill>
                  <a:schemeClr val="bg1"/>
                </a:solidFill>
              </a:rPr>
              <a:t>June 8</a:t>
            </a:r>
            <a:r>
              <a:rPr lang="en-US" altLang="en-US" sz="6000" b="1" baseline="30000">
                <a:solidFill>
                  <a:schemeClr val="bg1"/>
                </a:solidFill>
              </a:rPr>
              <a:t>th</a:t>
            </a:r>
            <a:r>
              <a:rPr lang="en-US" altLang="en-US" sz="6000" b="1">
                <a:solidFill>
                  <a:schemeClr val="bg1"/>
                </a:solidFill>
              </a:rPr>
              <a:t> 2004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027" descr="TV2004-Map1a"/>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1504950"/>
            <a:ext cx="91440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1028"/>
          <p:cNvSpPr txBox="1">
            <a:spLocks noChangeArrowheads="1"/>
          </p:cNvSpPr>
          <p:nvPr/>
        </p:nvSpPr>
        <p:spPr bwMode="auto">
          <a:xfrm>
            <a:off x="1520825" y="439738"/>
            <a:ext cx="624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t>Where will the transit be visible?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09600" y="228600"/>
            <a:ext cx="7772400" cy="762000"/>
          </a:xfrm>
        </p:spPr>
        <p:txBody>
          <a:bodyPr/>
          <a:lstStyle/>
          <a:p>
            <a:r>
              <a:rPr lang="en-US" altLang="en-US"/>
              <a:t>It’s All in the Geometry</a:t>
            </a:r>
          </a:p>
        </p:txBody>
      </p:sp>
      <p:pic>
        <p:nvPicPr>
          <p:cNvPr id="27651" name="Picture 1027" descr="ORB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447800"/>
            <a:ext cx="8001000" cy="270668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1028" descr="TRA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4514850"/>
            <a:ext cx="54102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41350" y="333375"/>
            <a:ext cx="7772400" cy="1143000"/>
          </a:xfrm>
        </p:spPr>
        <p:txBody>
          <a:bodyPr/>
          <a:lstStyle/>
          <a:p>
            <a:r>
              <a:rPr lang="en-US" altLang="en-US">
                <a:solidFill>
                  <a:schemeClr val="bg1"/>
                </a:solidFill>
              </a:rPr>
              <a:t>Mercury Transit</a:t>
            </a:r>
            <a:br>
              <a:rPr lang="en-US" altLang="en-US">
                <a:solidFill>
                  <a:schemeClr val="bg1"/>
                </a:solidFill>
              </a:rPr>
            </a:br>
            <a:r>
              <a:rPr lang="en-US" altLang="en-US">
                <a:solidFill>
                  <a:schemeClr val="bg1"/>
                </a:solidFill>
              </a:rPr>
              <a:t>(Venus Transit Dress Rehearsal)</a:t>
            </a:r>
          </a:p>
        </p:txBody>
      </p:sp>
      <p:pic>
        <p:nvPicPr>
          <p:cNvPr id="20483" name="Picture 3" descr="Mercury Transit 2003 an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220913"/>
            <a:ext cx="9144000" cy="4637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3794" name="Picture 2" descr="mercury collage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174750"/>
            <a:ext cx="9144000" cy="4933950"/>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2043113" y="228600"/>
            <a:ext cx="5219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3200" b="1">
                <a:solidFill>
                  <a:schemeClr val="bg1"/>
                </a:solidFill>
              </a:rPr>
              <a:t>Mercury Transit – May 2003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VT obs world map"/>
          <p:cNvPicPr>
            <a:picLocks noChangeAspect="1" noChangeArrowheads="1"/>
          </p:cNvPicPr>
          <p:nvPr/>
        </p:nvPicPr>
        <p:blipFill>
          <a:blip r:embed="rId2">
            <a:lum bright="42000" contrast="12000"/>
            <a:extLst>
              <a:ext uri="{28A0092B-C50C-407E-A947-70E740481C1C}">
                <a14:useLocalDpi xmlns:a14="http://schemas.microsoft.com/office/drawing/2010/main" val="0"/>
              </a:ext>
            </a:extLst>
          </a:blip>
          <a:srcRect l="4651" t="4109" r="5783" b="16650"/>
          <a:stretch>
            <a:fillRect/>
          </a:stretch>
        </p:blipFill>
        <p:spPr bwMode="auto">
          <a:xfrm>
            <a:off x="0" y="0"/>
            <a:ext cx="5408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a:off x="287338" y="946150"/>
            <a:ext cx="5105400"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buClr>
                <a:schemeClr val="accent2"/>
              </a:buClr>
              <a:buFont typeface="Wingdings" pitchFamily="2" charset="2"/>
              <a:buChar char="ü"/>
            </a:pPr>
            <a:r>
              <a:rPr lang="en-US" altLang="en-US" b="1"/>
              <a:t>Observe a live webcast from Athens Greece for the full 6+ hour transit</a:t>
            </a:r>
          </a:p>
          <a:p>
            <a:pPr>
              <a:buClr>
                <a:schemeClr val="accent2"/>
              </a:buClr>
              <a:buFont typeface="Wingdings" pitchFamily="2" charset="2"/>
              <a:buChar char="ü"/>
            </a:pPr>
            <a:r>
              <a:rPr lang="en-US" altLang="en-US" b="1"/>
              <a:t>See images taken from observatories spaced over 4000 miles apart</a:t>
            </a:r>
          </a:p>
          <a:p>
            <a:pPr>
              <a:buClr>
                <a:schemeClr val="accent2"/>
              </a:buClr>
              <a:buFont typeface="Wingdings" pitchFamily="2" charset="2"/>
              <a:buChar char="ü"/>
            </a:pPr>
            <a:r>
              <a:rPr lang="en-US" altLang="en-US" b="1"/>
              <a:t>Go to local events such as Maryland Science Center and Montgomery College</a:t>
            </a:r>
          </a:p>
          <a:p>
            <a:pPr>
              <a:buClr>
                <a:schemeClr val="accent2"/>
              </a:buClr>
              <a:buFont typeface="Wingdings" pitchFamily="2" charset="2"/>
              <a:buChar char="ü"/>
            </a:pPr>
            <a:r>
              <a:rPr lang="en-US" altLang="en-US" b="1"/>
              <a:t>Contact your local astronomy club</a:t>
            </a:r>
          </a:p>
          <a:p>
            <a:pPr>
              <a:buClr>
                <a:schemeClr val="accent2"/>
              </a:buClr>
              <a:buFont typeface="Wingdings" pitchFamily="2" charset="2"/>
              <a:buChar char="ü"/>
            </a:pPr>
            <a:r>
              <a:rPr lang="en-US" altLang="en-US" b="1"/>
              <a:t>Make a pin hole camera</a:t>
            </a:r>
          </a:p>
          <a:p>
            <a:pPr>
              <a:buClr>
                <a:schemeClr val="accent2"/>
              </a:buClr>
              <a:buFont typeface="Wingdings" pitchFamily="2" charset="2"/>
              <a:buChar char="ü"/>
            </a:pPr>
            <a:r>
              <a:rPr lang="en-US" altLang="en-US" b="1"/>
              <a:t>Project an image with binoculars or a properly filtered telescope</a:t>
            </a:r>
          </a:p>
        </p:txBody>
      </p:sp>
      <p:sp>
        <p:nvSpPr>
          <p:cNvPr id="11273" name="Rectangle 9"/>
          <p:cNvSpPr>
            <a:spLocks noChangeArrowheads="1"/>
          </p:cNvSpPr>
          <p:nvPr/>
        </p:nvSpPr>
        <p:spPr bwMode="auto">
          <a:xfrm>
            <a:off x="539750" y="247650"/>
            <a:ext cx="4591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b="1"/>
              <a:t>Viewing the Transit</a:t>
            </a:r>
          </a:p>
        </p:txBody>
      </p:sp>
      <p:pic>
        <p:nvPicPr>
          <p:cNvPr id="11274" name="Picture 10" descr="hard labor creek observ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328613"/>
            <a:ext cx="3328987" cy="1871662"/>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Hands on the Sun - Solar Viewing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763" y="2344738"/>
            <a:ext cx="3360737" cy="224155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Boy Sunspo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363" y="4778375"/>
            <a:ext cx="13208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Lst>
        </p:spPr>
      </p:pic>
      <p:pic>
        <p:nvPicPr>
          <p:cNvPr id="11277" name="Picture 13" descr="sunspo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113" y="4768850"/>
            <a:ext cx="1828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2"/>
                </a:solidFill>
                <a:miter lim="800000"/>
                <a:headEnd/>
                <a:tailEnd/>
              </a14:hiddenLine>
            </a:ext>
          </a:extLst>
        </p:spPr>
      </p:pic>
      <p:pic>
        <p:nvPicPr>
          <p:cNvPr id="11279" name="Picture 15" descr="AL bann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6022975"/>
            <a:ext cx="4889500" cy="75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RLD001"/>
          <p:cNvPicPr>
            <a:picLocks noChangeAspect="1" noChangeArrowheads="1"/>
          </p:cNvPicPr>
          <p:nvPr/>
        </p:nvPicPr>
        <p:blipFill>
          <a:blip r:embed="rId2">
            <a:extLst>
              <a:ext uri="{28A0092B-C50C-407E-A947-70E740481C1C}">
                <a14:useLocalDpi xmlns:a14="http://schemas.microsoft.com/office/drawing/2010/main" val="0"/>
              </a:ext>
            </a:extLst>
          </a:blip>
          <a:srcRect l="9886" t="-2142" r="19666"/>
          <a:stretch>
            <a:fillRect/>
          </a:stretch>
        </p:blipFill>
        <p:spPr bwMode="auto">
          <a:xfrm>
            <a:off x="252413" y="0"/>
            <a:ext cx="8642350" cy="6810375"/>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ChangeArrowheads="1"/>
          </p:cNvSpPr>
          <p:nvPr/>
        </p:nvSpPr>
        <p:spPr bwMode="auto">
          <a:xfrm>
            <a:off x="3881438" y="185738"/>
            <a:ext cx="48609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r>
              <a:rPr lang="en-US" altLang="en-US" sz="3600" b="1">
                <a:solidFill>
                  <a:schemeClr val="bg1"/>
                </a:solidFill>
              </a:rPr>
              <a:t>VT Observatories</a:t>
            </a:r>
          </a:p>
        </p:txBody>
      </p:sp>
      <p:sp>
        <p:nvSpPr>
          <p:cNvPr id="12292" name="Text Box 4"/>
          <p:cNvSpPr txBox="1">
            <a:spLocks noChangeArrowheads="1"/>
          </p:cNvSpPr>
          <p:nvPr/>
        </p:nvSpPr>
        <p:spPr bwMode="auto">
          <a:xfrm>
            <a:off x="3594100" y="3763963"/>
            <a:ext cx="5180013" cy="2478087"/>
          </a:xfrm>
          <a:prstGeom prst="rect">
            <a:avLst/>
          </a:prstGeom>
          <a:solidFill>
            <a:schemeClr val="fo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200"/>
          </a:p>
          <a:p>
            <a:r>
              <a:rPr lang="en-US" altLang="en-US" sz="1200"/>
              <a:t>Burke Gafney Observatory	Halifax, NS		Lat=44deg 38’ N</a:t>
            </a:r>
          </a:p>
          <a:p>
            <a:r>
              <a:rPr lang="en-US" altLang="en-US" sz="1200"/>
              <a:t>Bowman Observatory	Greenwich, CN	Lat=41deg 1’ N</a:t>
            </a:r>
          </a:p>
          <a:p>
            <a:r>
              <a:rPr lang="en-US" altLang="en-US" sz="1200"/>
              <a:t>Maryland Science Cntr	Baltimore, MD	Lat=39deg 17’ N</a:t>
            </a:r>
          </a:p>
          <a:p>
            <a:r>
              <a:rPr lang="en-US" altLang="en-US" sz="1200"/>
              <a:t>Howard University Obs	Beltsville, MD		Lat=39deg 00’ N</a:t>
            </a:r>
          </a:p>
          <a:p>
            <a:r>
              <a:rPr lang="en-US" altLang="en-US" sz="1200"/>
              <a:t>Vanderbilt ISS-AT Solar Sta	Nashville, TN		Lat=36deg 03’ N</a:t>
            </a:r>
          </a:p>
          <a:p>
            <a:r>
              <a:rPr lang="en-US" altLang="en-US" sz="1200"/>
              <a:t>Fernbank Observatory	Atlanta, GA		Lat=33deg 45’ N</a:t>
            </a:r>
          </a:p>
          <a:p>
            <a:r>
              <a:rPr lang="en-US" altLang="en-US" sz="1200"/>
              <a:t>Hard Labor Creek Obs.	Atlanta, GA		Lat=33deg 45’ N</a:t>
            </a:r>
          </a:p>
          <a:p>
            <a:r>
              <a:rPr lang="en-US" altLang="en-US" sz="1200"/>
              <a:t>Coca Cola Space Center	Columbus, GA	Lat=32deg 28’ N</a:t>
            </a:r>
          </a:p>
          <a:p>
            <a:r>
              <a:rPr lang="en-US" altLang="en-US" sz="1200"/>
              <a:t>Highland Road Park Obs.	Baton Rouge, LA	Lat=30deg 27’ N</a:t>
            </a:r>
          </a:p>
          <a:p>
            <a:r>
              <a:rPr lang="en-US" altLang="en-US" sz="1200"/>
              <a:t>Observatario Astronomico	Minas, Uruguay	Lat=34deg 37’ S</a:t>
            </a:r>
          </a:p>
          <a:p>
            <a:r>
              <a:rPr lang="en-US" altLang="en-US" sz="1200"/>
              <a:t>De Minas</a:t>
            </a:r>
          </a:p>
          <a:p>
            <a:endParaRPr lang="en-US" altLang="en-US" sz="1200"/>
          </a:p>
        </p:txBody>
      </p:sp>
      <p:sp>
        <p:nvSpPr>
          <p:cNvPr id="12295" name="Line 7"/>
          <p:cNvSpPr>
            <a:spLocks noChangeShapeType="1"/>
          </p:cNvSpPr>
          <p:nvPr/>
        </p:nvSpPr>
        <p:spPr bwMode="auto">
          <a:xfrm flipV="1">
            <a:off x="2824163" y="2576513"/>
            <a:ext cx="3175" cy="246856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Text Box 8"/>
          <p:cNvSpPr txBox="1">
            <a:spLocks noChangeArrowheads="1"/>
          </p:cNvSpPr>
          <p:nvPr/>
        </p:nvSpPr>
        <p:spPr bwMode="auto">
          <a:xfrm>
            <a:off x="2813050" y="3013075"/>
            <a:ext cx="170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bg1"/>
                </a:solidFill>
              </a:rPr>
              <a:t>~4000 miles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CC66"/>
            </a:gs>
          </a:gsLst>
          <a:lin ang="540000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00050" y="228600"/>
            <a:ext cx="8267700" cy="654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800" b="1"/>
              <a:t>1882, the date of the last Venus transit, quote by William Harkness of the U.S. Naval Observatory (from Sky and Telescope, Feb. 1995): </a:t>
            </a:r>
          </a:p>
          <a:p>
            <a:pPr eaLnBrk="0" hangingPunct="0"/>
            <a:endParaRPr lang="en-US" altLang="en-US" sz="2800"/>
          </a:p>
          <a:p>
            <a:pPr eaLnBrk="0" hangingPunct="0"/>
            <a:r>
              <a:rPr lang="en-US" altLang="en-US" b="1" i="1"/>
              <a:t>We are now on the eve of the second transit of a pair, after which there will be no other till the twenty-first century of our era has dawned upon the earth, and the June flowers are blooming in 2004. </a:t>
            </a:r>
          </a:p>
          <a:p>
            <a:pPr eaLnBrk="0" hangingPunct="0"/>
            <a:endParaRPr lang="en-US" altLang="en-US" b="1" i="1"/>
          </a:p>
          <a:p>
            <a:pPr eaLnBrk="0" hangingPunct="0"/>
            <a:r>
              <a:rPr lang="en-US" altLang="en-US" b="1" i="1"/>
              <a:t>When the last transit season occurred the intellectual world was awakening from the slumber of ages, and that wondrous scientific activity which has led to our present advanced knowledge was just beginning. What will be the state of science when the next transit season arrives God only knows. Not even our children's children will live to take part in the astronomy of that day. As for ourselves, we have to do with the present</a:t>
            </a:r>
            <a:endParaRPr lang="en-US" altLang="en-US" b="1"/>
          </a:p>
          <a:p>
            <a:pPr eaLnBrk="0" hangingPunct="0"/>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Mars Manned Mission 1"/>
          <p:cNvPicPr>
            <a:picLocks noChangeAspect="1" noChangeArrowheads="1"/>
          </p:cNvPicPr>
          <p:nvPr/>
        </p:nvPicPr>
        <p:blipFill>
          <a:blip r:embed="rId2">
            <a:extLst>
              <a:ext uri="{28A0092B-C50C-407E-A947-70E740481C1C}">
                <a14:useLocalDpi xmlns:a14="http://schemas.microsoft.com/office/drawing/2010/main" val="0"/>
              </a:ext>
            </a:extLst>
          </a:blip>
          <a:srcRect r="10098"/>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0" y="0"/>
            <a:ext cx="5180013" cy="1143000"/>
          </a:xfrm>
        </p:spPr>
        <p:txBody>
          <a:bodyPr/>
          <a:lstStyle/>
          <a:p>
            <a:pPr algn="l"/>
            <a:r>
              <a:rPr lang="en-US" altLang="en-US" sz="4000" b="1">
                <a:solidFill>
                  <a:schemeClr val="bg1"/>
                </a:solidFill>
              </a:rPr>
              <a:t>Transit of Earth: </a:t>
            </a:r>
            <a:br>
              <a:rPr lang="en-US" altLang="en-US" sz="4000" b="1">
                <a:solidFill>
                  <a:schemeClr val="bg1"/>
                </a:solidFill>
              </a:rPr>
            </a:br>
            <a:r>
              <a:rPr lang="en-US" altLang="en-US" sz="4000" b="1">
                <a:solidFill>
                  <a:schemeClr val="bg1"/>
                </a:solidFill>
              </a:rPr>
              <a:t>November 10, 2084</a:t>
            </a:r>
          </a:p>
        </p:txBody>
      </p:sp>
      <p:pic>
        <p:nvPicPr>
          <p:cNvPr id="46084" name="Picture 4" descr="MarsAstronauts"/>
          <p:cNvPicPr>
            <a:picLocks noChangeAspect="1" noChangeArrowheads="1"/>
          </p:cNvPicPr>
          <p:nvPr/>
        </p:nvPicPr>
        <p:blipFill>
          <a:blip r:embed="rId3">
            <a:extLst>
              <a:ext uri="{28A0092B-C50C-407E-A947-70E740481C1C}">
                <a14:useLocalDpi xmlns:a14="http://schemas.microsoft.com/office/drawing/2010/main" val="0"/>
              </a:ext>
            </a:extLst>
          </a:blip>
          <a:srcRect b="6650"/>
          <a:stretch>
            <a:fillRect/>
          </a:stretch>
        </p:blipFill>
        <p:spPr bwMode="auto">
          <a:xfrm>
            <a:off x="0" y="4267200"/>
            <a:ext cx="4883150" cy="2611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VT Banner B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0813"/>
          </a:xfrm>
          <a:prstGeom prst="rect">
            <a:avLst/>
          </a:prstGeom>
          <a:noFill/>
          <a:extLst>
            <a:ext uri="{909E8E84-426E-40DD-AFC4-6F175D3DCCD1}">
              <a14:hiddenFill xmlns:a14="http://schemas.microsoft.com/office/drawing/2010/main">
                <a:solidFill>
                  <a:srgbClr val="FFFFFF"/>
                </a:solidFill>
              </a14:hiddenFill>
            </a:ext>
          </a:extLst>
        </p:spPr>
      </p:pic>
      <p:pic>
        <p:nvPicPr>
          <p:cNvPr id="47107" name="Picture 3"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0825"/>
            <a:ext cx="2236788" cy="1527175"/>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Venus Transit Horrocks 1639 Observ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9663" y="2286000"/>
            <a:ext cx="1684337" cy="15128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5" descr="1882trans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9988" y="5329238"/>
            <a:ext cx="1624012" cy="1528762"/>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1758950" y="2657475"/>
            <a:ext cx="54292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5000"/>
              </a:lnSpc>
            </a:pPr>
            <a:r>
              <a:rPr lang="en-US" altLang="en-US" sz="2800" b="1"/>
              <a:t>Experience the wonder of one of the rarest events in astronomy!!</a:t>
            </a:r>
          </a:p>
        </p:txBody>
      </p:sp>
      <p:sp>
        <p:nvSpPr>
          <p:cNvPr id="47112" name="Text Box 8"/>
          <p:cNvSpPr txBox="1">
            <a:spLocks noChangeArrowheads="1"/>
          </p:cNvSpPr>
          <p:nvPr/>
        </p:nvSpPr>
        <p:spPr bwMode="auto">
          <a:xfrm>
            <a:off x="1660525" y="4764088"/>
            <a:ext cx="62722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a:hlinkClick r:id="rId7"/>
              </a:rPr>
              <a:t>http://www.montgomerycollege.edu/Departments/planet</a:t>
            </a:r>
            <a:endParaRPr lang="en-US" altLang="en-US" sz="2000" b="1"/>
          </a:p>
          <a:p>
            <a:pPr algn="ctr"/>
            <a:r>
              <a:rPr lang="en-US" altLang="en-US" sz="2000" b="1">
                <a:hlinkClick r:id="rId8"/>
              </a:rPr>
              <a:t>http://sunearthday.nasa.gov</a:t>
            </a:r>
            <a:endParaRPr lang="en-US" altLang="en-US" sz="2000" b="1"/>
          </a:p>
          <a:p>
            <a:pPr algn="ctr"/>
            <a:r>
              <a:rPr lang="en-US" altLang="en-US" sz="2200" b="1"/>
              <a:t>Lou Mayo  </a:t>
            </a:r>
          </a:p>
          <a:p>
            <a:pPr algn="ctr"/>
            <a:r>
              <a:rPr lang="en-US" altLang="en-US" sz="2200" b="1"/>
              <a:t>astronomertogo@verizon.net</a:t>
            </a:r>
          </a:p>
        </p:txBody>
      </p:sp>
      <p:sp>
        <p:nvSpPr>
          <p:cNvPr id="47113" name="Text Box 9"/>
          <p:cNvSpPr txBox="1">
            <a:spLocks noChangeArrowheads="1"/>
          </p:cNvSpPr>
          <p:nvPr/>
        </p:nvSpPr>
        <p:spPr bwMode="auto">
          <a:xfrm>
            <a:off x="5913438" y="1423988"/>
            <a:ext cx="165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Twice in a Lifetime</a:t>
            </a:r>
          </a:p>
        </p:txBody>
      </p:sp>
      <p:sp>
        <p:nvSpPr>
          <p:cNvPr id="47114" name="Text Box 10"/>
          <p:cNvSpPr txBox="1">
            <a:spLocks noChangeArrowheads="1"/>
          </p:cNvSpPr>
          <p:nvPr/>
        </p:nvSpPr>
        <p:spPr bwMode="auto">
          <a:xfrm>
            <a:off x="796925" y="3452813"/>
            <a:ext cx="7327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b="1"/>
              <a:t>Montgomery College, Takoma Park Campus</a:t>
            </a:r>
          </a:p>
          <a:p>
            <a:pPr algn="ctr"/>
            <a:r>
              <a:rPr lang="en-US" altLang="en-US" b="1"/>
              <a:t>Roof of  the Parking Garage at Fenton and King Street</a:t>
            </a:r>
          </a:p>
          <a:p>
            <a:pPr algn="ctr"/>
            <a:r>
              <a:rPr lang="en-US" altLang="en-US" b="1"/>
              <a:t>Tuesday June 8</a:t>
            </a:r>
            <a:r>
              <a:rPr lang="en-US" altLang="en-US" b="1" baseline="30000"/>
              <a:t>th</a:t>
            </a:r>
            <a:r>
              <a:rPr lang="en-US" altLang="en-US" b="1"/>
              <a:t> , 5:30 – 7:15am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sun1"/>
          <p:cNvPicPr>
            <a:picLocks noChangeAspect="1" noChangeArrowheads="1"/>
          </p:cNvPicPr>
          <p:nvPr/>
        </p:nvPicPr>
        <p:blipFill>
          <a:blip r:embed="rId2">
            <a:extLst>
              <a:ext uri="{28A0092B-C50C-407E-A947-70E740481C1C}">
                <a14:useLocalDpi xmlns:a14="http://schemas.microsoft.com/office/drawing/2010/main" val="0"/>
              </a:ext>
            </a:extLst>
          </a:blip>
          <a:srcRect t="7124" b="15926"/>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Text Box 2"/>
          <p:cNvSpPr txBox="1">
            <a:spLocks noChangeArrowheads="1"/>
          </p:cNvSpPr>
          <p:nvPr/>
        </p:nvSpPr>
        <p:spPr bwMode="auto">
          <a:xfrm>
            <a:off x="228600" y="2881313"/>
            <a:ext cx="8375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b="1">
                <a:solidFill>
                  <a:schemeClr val="bg1"/>
                </a:solidFill>
              </a:rPr>
              <a:t>http://sunearthday.nasa.gov</a:t>
            </a:r>
          </a:p>
        </p:txBody>
      </p:sp>
      <p:sp>
        <p:nvSpPr>
          <p:cNvPr id="32772" name="Oval 4"/>
          <p:cNvSpPr>
            <a:spLocks noChangeArrowheads="1"/>
          </p:cNvSpPr>
          <p:nvPr/>
        </p:nvSpPr>
        <p:spPr bwMode="auto">
          <a:xfrm>
            <a:off x="4468813" y="5689600"/>
            <a:ext cx="311150" cy="298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00088" y="231775"/>
            <a:ext cx="7772400" cy="750888"/>
          </a:xfrm>
        </p:spPr>
        <p:txBody>
          <a:bodyPr/>
          <a:lstStyle/>
          <a:p>
            <a:r>
              <a:rPr lang="en-US" altLang="en-US"/>
              <a:t>Paper Plate Astronomy</a:t>
            </a:r>
            <a:r>
              <a:rPr lang="en-US" altLang="en-US" sz="2800"/>
              <a:t/>
            </a:r>
            <a:br>
              <a:rPr lang="en-US" altLang="en-US" sz="2800"/>
            </a:br>
            <a:r>
              <a:rPr lang="en-US" altLang="en-US" sz="2800"/>
              <a:t>http://analyzer.depaul.edu/paperplate/</a:t>
            </a:r>
          </a:p>
        </p:txBody>
      </p:sp>
      <p:pic>
        <p:nvPicPr>
          <p:cNvPr id="55299" name="Picture 3" descr="PPA V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1382713"/>
            <a:ext cx="4229100" cy="3178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4" descr="PP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360488"/>
            <a:ext cx="2698750" cy="28813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5" descr="PP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3879850"/>
            <a:ext cx="2917825" cy="28495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Text Box 6"/>
          <p:cNvSpPr txBox="1">
            <a:spLocks noChangeArrowheads="1"/>
          </p:cNvSpPr>
          <p:nvPr/>
        </p:nvSpPr>
        <p:spPr bwMode="auto">
          <a:xfrm>
            <a:off x="5235575" y="4525963"/>
            <a:ext cx="3865563"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chemeClr val="bg1"/>
                </a:solidFill>
              </a:rPr>
              <a:t>Venus: 13   Earth: 8</a:t>
            </a:r>
          </a:p>
          <a:p>
            <a:r>
              <a:rPr lang="en-US" altLang="en-US" b="1">
                <a:solidFill>
                  <a:schemeClr val="bg1"/>
                </a:solidFill>
              </a:rPr>
              <a:t>Each time Earth completes 1.6 orbits, Venus catches up to it after 2.6 of its orbits</a:t>
            </a:r>
          </a:p>
        </p:txBody>
      </p:sp>
      <p:sp>
        <p:nvSpPr>
          <p:cNvPr id="55303" name="Text Box 7"/>
          <p:cNvSpPr txBox="1">
            <a:spLocks noChangeArrowheads="1"/>
          </p:cNvSpPr>
          <p:nvPr/>
        </p:nvSpPr>
        <p:spPr bwMode="auto">
          <a:xfrm>
            <a:off x="5713413" y="6137275"/>
            <a:ext cx="2922587" cy="720725"/>
          </a:xfrm>
          <a:prstGeom prst="rect">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3333CC"/>
                </a:solidFill>
              </a:rPr>
              <a:t>Earth Year: 365.256 d</a:t>
            </a:r>
          </a:p>
          <a:p>
            <a:r>
              <a:rPr lang="en-US" altLang="en-US" sz="2000" b="1">
                <a:solidFill>
                  <a:srgbClr val="3333CC"/>
                </a:solidFill>
              </a:rPr>
              <a:t>Venus Year: 224.701 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Venus Transit in French</a:t>
            </a:r>
          </a:p>
        </p:txBody>
      </p:sp>
      <p:pic>
        <p:nvPicPr>
          <p:cNvPr id="56323" name="Picture 3" descr="VT Geometry F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070100"/>
            <a:ext cx="8034338" cy="379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ChangeArrowheads="1"/>
          </p:cNvSpPr>
          <p:nvPr/>
        </p:nvSpPr>
        <p:spPr bwMode="auto">
          <a:xfrm>
            <a:off x="1676400" y="228600"/>
            <a:ext cx="5867400" cy="6146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600" b="1" i="1"/>
              <a:t>TRANSIT DATES</a:t>
            </a:r>
            <a:endParaRPr lang="en-US" altLang="en-US" sz="3600"/>
          </a:p>
          <a:p>
            <a:pPr lvl="4" eaLnBrk="0" hangingPunct="0">
              <a:buFontTx/>
              <a:buChar char="•"/>
            </a:pPr>
            <a:r>
              <a:rPr lang="en-US" altLang="en-US" sz="3600"/>
              <a:t>December 1631</a:t>
            </a:r>
          </a:p>
          <a:p>
            <a:pPr lvl="4" eaLnBrk="0" hangingPunct="0">
              <a:buFontTx/>
              <a:buChar char="•"/>
            </a:pPr>
            <a:r>
              <a:rPr lang="en-US" altLang="en-US" sz="3600"/>
              <a:t>December 1639</a:t>
            </a:r>
          </a:p>
          <a:p>
            <a:pPr eaLnBrk="0" hangingPunct="0">
              <a:buFontTx/>
              <a:buChar char="•"/>
            </a:pPr>
            <a:r>
              <a:rPr lang="en-US" altLang="en-US" sz="3600"/>
              <a:t>June 1761</a:t>
            </a:r>
          </a:p>
          <a:p>
            <a:pPr eaLnBrk="0" hangingPunct="0">
              <a:buFontTx/>
              <a:buChar char="•"/>
            </a:pPr>
            <a:r>
              <a:rPr lang="en-US" altLang="en-US" sz="3600"/>
              <a:t>June 1769</a:t>
            </a:r>
          </a:p>
          <a:p>
            <a:pPr lvl="4" eaLnBrk="0" hangingPunct="0">
              <a:buFontTx/>
              <a:buChar char="•"/>
            </a:pPr>
            <a:r>
              <a:rPr lang="en-US" altLang="en-US" sz="3600"/>
              <a:t>December 1874</a:t>
            </a:r>
          </a:p>
          <a:p>
            <a:pPr lvl="4" eaLnBrk="0" hangingPunct="0">
              <a:buFontTx/>
              <a:buChar char="•"/>
            </a:pPr>
            <a:r>
              <a:rPr lang="en-US" altLang="en-US" sz="3600"/>
              <a:t>December 1882</a:t>
            </a:r>
          </a:p>
          <a:p>
            <a:pPr eaLnBrk="0" hangingPunct="0">
              <a:buFontTx/>
              <a:buChar char="•"/>
            </a:pPr>
            <a:r>
              <a:rPr lang="en-US" altLang="en-US" sz="3600"/>
              <a:t>June 2004</a:t>
            </a:r>
          </a:p>
          <a:p>
            <a:pPr eaLnBrk="0" hangingPunct="0">
              <a:buFontTx/>
              <a:buChar char="•"/>
            </a:pPr>
            <a:r>
              <a:rPr lang="en-US" altLang="en-US" sz="3600"/>
              <a:t>June 2012</a:t>
            </a:r>
          </a:p>
          <a:p>
            <a:pPr lvl="4" eaLnBrk="0" hangingPunct="0">
              <a:buFontTx/>
              <a:buChar char="•"/>
            </a:pPr>
            <a:r>
              <a:rPr lang="en-US" altLang="en-US" sz="3600"/>
              <a:t>December 2117</a:t>
            </a:r>
          </a:p>
          <a:p>
            <a:pPr lvl="4" eaLnBrk="0" hangingPunct="0">
              <a:buFontTx/>
              <a:buChar char="•"/>
            </a:pPr>
            <a:r>
              <a:rPr lang="en-US" altLang="en-US" sz="3600"/>
              <a:t>December 2125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0" y="4495800"/>
            <a:ext cx="3706813" cy="22098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 name="Rectangle 3"/>
          <p:cNvSpPr>
            <a:spLocks noGrp="1" noChangeArrowheads="1"/>
          </p:cNvSpPr>
          <p:nvPr>
            <p:ph type="title"/>
          </p:nvPr>
        </p:nvSpPr>
        <p:spPr>
          <a:xfrm>
            <a:off x="685800" y="76200"/>
            <a:ext cx="7772400" cy="914400"/>
          </a:xfrm>
        </p:spPr>
        <p:txBody>
          <a:bodyPr/>
          <a:lstStyle/>
          <a:p>
            <a:pPr>
              <a:lnSpc>
                <a:spcPct val="80000"/>
              </a:lnSpc>
            </a:pPr>
            <a:r>
              <a:rPr lang="en-US" altLang="en-US"/>
              <a:t>Venus’ Role in History</a:t>
            </a:r>
            <a:br>
              <a:rPr lang="en-US" altLang="en-US"/>
            </a:br>
            <a:r>
              <a:rPr lang="en-US" altLang="en-US" sz="2400"/>
              <a:t>Copernican System: 1, Ptolemaic System: 0</a:t>
            </a:r>
            <a:endParaRPr lang="en-US" altLang="en-US" sz="2800"/>
          </a:p>
        </p:txBody>
      </p:sp>
      <p:sp>
        <p:nvSpPr>
          <p:cNvPr id="7172" name="Rectangle 4"/>
          <p:cNvSpPr>
            <a:spLocks noGrp="1" noChangeArrowheads="1"/>
          </p:cNvSpPr>
          <p:nvPr>
            <p:ph type="body" idx="1"/>
          </p:nvPr>
        </p:nvSpPr>
        <p:spPr>
          <a:xfrm>
            <a:off x="685800" y="1219200"/>
            <a:ext cx="3962400" cy="3467100"/>
          </a:xfrm>
        </p:spPr>
        <p:txBody>
          <a:bodyPr/>
          <a:lstStyle/>
          <a:p>
            <a:r>
              <a:rPr lang="en-US" altLang="en-US" sz="2000"/>
              <a:t>Earliest records of observation date back to Babalonians ~3000 B.C.</a:t>
            </a:r>
          </a:p>
          <a:p>
            <a:r>
              <a:rPr lang="en-US" altLang="en-US" sz="2000"/>
              <a:t>First telescopic observations - Galileo, 1610. </a:t>
            </a:r>
          </a:p>
          <a:p>
            <a:pPr lvl="1"/>
            <a:r>
              <a:rPr lang="en-US" altLang="en-US" sz="1800"/>
              <a:t>Venus had a cycle which could not be explained by its rotation around the earth</a:t>
            </a:r>
          </a:p>
          <a:p>
            <a:pPr lvl="1"/>
            <a:r>
              <a:rPr lang="en-US" altLang="en-US" sz="1800"/>
              <a:t>Venus exhibited phases</a:t>
            </a:r>
          </a:p>
          <a:p>
            <a:pPr lvl="1"/>
            <a:r>
              <a:rPr lang="en-US" altLang="en-US" sz="1800"/>
              <a:t>Venus changed apparent size</a:t>
            </a:r>
          </a:p>
          <a:p>
            <a:endParaRPr lang="en-US" altLang="en-US" sz="2000"/>
          </a:p>
          <a:p>
            <a:endParaRPr lang="en-US" altLang="en-US" sz="2000"/>
          </a:p>
          <a:p>
            <a:endParaRPr lang="en-US" altLang="en-US" sz="2000"/>
          </a:p>
        </p:txBody>
      </p:sp>
      <p:pic>
        <p:nvPicPr>
          <p:cNvPr id="7173" name="Picture 5" descr="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60475"/>
            <a:ext cx="4114800" cy="2987675"/>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p:cNvSpPr>
            <a:spLocks noChangeArrowheads="1"/>
          </p:cNvSpPr>
          <p:nvPr/>
        </p:nvSpPr>
        <p:spPr bwMode="auto">
          <a:xfrm>
            <a:off x="5010150" y="4248150"/>
            <a:ext cx="3886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a:t>Cynthiae figuras aemulatur mater amorum. Translated: "the mother of love [Venus] emulates the figures of Cynthia [the Moon]."</a:t>
            </a:r>
          </a:p>
        </p:txBody>
      </p:sp>
      <p:pic>
        <p:nvPicPr>
          <p:cNvPr id="7175" name="Picture 7" descr="Venus Ptolemaic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4572000"/>
            <a:ext cx="1720850"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6" name="Picture 8" descr="Venus Coperniucan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572000"/>
            <a:ext cx="1720850" cy="20574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Text Box 9"/>
          <p:cNvSpPr txBox="1">
            <a:spLocks noChangeArrowheads="1"/>
          </p:cNvSpPr>
          <p:nvPr/>
        </p:nvSpPr>
        <p:spPr bwMode="auto">
          <a:xfrm>
            <a:off x="4902200" y="5391150"/>
            <a:ext cx="4108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altLang="en-US" sz="1800"/>
              <a:t>   1761 Transit was used to measure</a:t>
            </a:r>
          </a:p>
          <a:p>
            <a:pPr eaLnBrk="0" hangingPunct="0"/>
            <a:r>
              <a:rPr lang="en-US" altLang="en-US" sz="1800"/>
              <a:t>     longitude before there were accurate</a:t>
            </a:r>
          </a:p>
          <a:p>
            <a:pPr eaLnBrk="0" hangingPunct="0"/>
            <a:r>
              <a:rPr lang="en-US" altLang="en-US" sz="1800"/>
              <a:t>     clocks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23900" y="0"/>
            <a:ext cx="7772400" cy="1143000"/>
          </a:xfrm>
        </p:spPr>
        <p:txBody>
          <a:bodyPr/>
          <a:lstStyle/>
          <a:p>
            <a:r>
              <a:rPr lang="en-US" altLang="en-US"/>
              <a:t>Venus’ Role in History</a:t>
            </a:r>
            <a:br>
              <a:rPr lang="en-US" altLang="en-US"/>
            </a:br>
            <a:r>
              <a:rPr lang="en-US" altLang="en-US" sz="2400"/>
              <a:t>Size of the Solar System - Revealed!</a:t>
            </a:r>
          </a:p>
        </p:txBody>
      </p:sp>
      <p:sp>
        <p:nvSpPr>
          <p:cNvPr id="8195" name="Rectangle 3"/>
          <p:cNvSpPr>
            <a:spLocks noGrp="1" noChangeArrowheads="1"/>
          </p:cNvSpPr>
          <p:nvPr>
            <p:ph type="body" idx="1"/>
          </p:nvPr>
        </p:nvSpPr>
        <p:spPr>
          <a:xfrm>
            <a:off x="552450" y="1257300"/>
            <a:ext cx="3752850" cy="4838700"/>
          </a:xfrm>
        </p:spPr>
        <p:txBody>
          <a:bodyPr/>
          <a:lstStyle/>
          <a:p>
            <a:pPr>
              <a:lnSpc>
                <a:spcPct val="90000"/>
              </a:lnSpc>
            </a:pPr>
            <a:r>
              <a:rPr lang="en-US" altLang="en-US" sz="2000"/>
              <a:t>Kepler predicted the transit of December 1631 (though not observed!) and 120 year cycle.</a:t>
            </a:r>
          </a:p>
          <a:p>
            <a:pPr>
              <a:lnSpc>
                <a:spcPct val="90000"/>
              </a:lnSpc>
            </a:pPr>
            <a:r>
              <a:rPr lang="en-US" altLang="en-US" sz="2000"/>
              <a:t>Jeremiah Horrocks (born c.1619) predict that a further transit of Venus would occur on 4th December 1639</a:t>
            </a:r>
          </a:p>
          <a:p>
            <a:pPr>
              <a:lnSpc>
                <a:spcPct val="90000"/>
              </a:lnSpc>
            </a:pPr>
            <a:r>
              <a:rPr lang="en-US" altLang="en-US" sz="2000"/>
              <a:t>1761 transit observations partly successful in determining value of A.U. Russian astronomer Mikhail V. Lomonosov, suggests Venus has an atmosphere. </a:t>
            </a:r>
          </a:p>
          <a:p>
            <a:pPr>
              <a:lnSpc>
                <a:spcPct val="90000"/>
              </a:lnSpc>
            </a:pPr>
            <a:r>
              <a:rPr lang="en-US" altLang="en-US" sz="2000"/>
              <a:t>Captain James Cook et al., observed the 1769 transit from Tahiti.</a:t>
            </a:r>
          </a:p>
        </p:txBody>
      </p:sp>
      <p:pic>
        <p:nvPicPr>
          <p:cNvPr id="8196" name="Picture 4" descr="Venus Transit Horrocks 1639 Obser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333500"/>
            <a:ext cx="3752850" cy="3584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4743450" y="5029200"/>
            <a:ext cx="44005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a:t>Local Time	D ( % of Sun's Diameter)</a:t>
            </a:r>
          </a:p>
          <a:p>
            <a:pPr eaLnBrk="0" hangingPunct="0"/>
            <a:r>
              <a:rPr lang="en-US" altLang="en-US" sz="1600"/>
              <a:t>3.15 pm		48.06</a:t>
            </a:r>
          </a:p>
          <a:p>
            <a:pPr eaLnBrk="0" hangingPunct="0"/>
            <a:r>
              <a:rPr lang="en-US" altLang="en-US" sz="1600"/>
              <a:t>3.35 pm 		45.00</a:t>
            </a:r>
          </a:p>
          <a:p>
            <a:pPr eaLnBrk="0" hangingPunct="0"/>
            <a:r>
              <a:rPr lang="en-US" altLang="en-US" sz="1600"/>
              <a:t>3.45 pm 		43.33</a:t>
            </a:r>
          </a:p>
          <a:p>
            <a:pPr eaLnBrk="0" hangingPunct="0"/>
            <a:r>
              <a:rPr lang="en-US" altLang="en-US" sz="16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tlas Coelestis 17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0"/>
            <a:ext cx="8315325" cy="6237288"/>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749300" y="6272213"/>
            <a:ext cx="771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Figure from Johann Doppelmayer's Atlas Coelestis (1742)</a:t>
            </a: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hlink">
                <a:gamma/>
                <a:shade val="46275"/>
                <a:invGamma/>
              </a:schemeClr>
            </a:gs>
          </a:gsLst>
          <a:lin ang="5400000" scaled="1"/>
        </a:gra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2560638" y="731838"/>
            <a:ext cx="6262687" cy="781050"/>
          </a:xfrm>
        </p:spPr>
        <p:txBody>
          <a:bodyPr/>
          <a:lstStyle/>
          <a:p>
            <a:r>
              <a:rPr lang="en-US" altLang="en-US" sz="3600"/>
              <a:t>Aristarchus of Samos </a:t>
            </a:r>
            <a:br>
              <a:rPr lang="en-US" altLang="en-US" sz="3600"/>
            </a:br>
            <a:r>
              <a:rPr lang="en-US" altLang="en-US" sz="3600"/>
              <a:t>(c.310 - 230 BC)</a:t>
            </a:r>
            <a:br>
              <a:rPr lang="en-US" altLang="en-US" sz="3600"/>
            </a:br>
            <a:r>
              <a:rPr lang="en-US" altLang="en-US" sz="2400"/>
              <a:t>Early Estimate of the Astronomical Unit</a:t>
            </a:r>
            <a:endParaRPr lang="en-US" altLang="en-US"/>
          </a:p>
        </p:txBody>
      </p:sp>
      <p:sp>
        <p:nvSpPr>
          <p:cNvPr id="28675" name="Text Box 1027"/>
          <p:cNvSpPr txBox="1">
            <a:spLocks noChangeArrowheads="1"/>
          </p:cNvSpPr>
          <p:nvPr/>
        </p:nvSpPr>
        <p:spPr bwMode="auto">
          <a:xfrm>
            <a:off x="685800" y="5422900"/>
            <a:ext cx="78279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solidFill>
                  <a:schemeClr val="bg1"/>
                </a:solidFill>
              </a:rPr>
              <a:t>Measured </a:t>
            </a:r>
            <a:r>
              <a:rPr lang="en-US" altLang="en-US" sz="3200">
                <a:solidFill>
                  <a:schemeClr val="bg1"/>
                </a:solidFill>
                <a:latin typeface="Symbol" pitchFamily="18" charset="2"/>
              </a:rPr>
              <a:t>a</a:t>
            </a:r>
            <a:r>
              <a:rPr lang="en-US" altLang="en-US" sz="3200">
                <a:solidFill>
                  <a:schemeClr val="bg1"/>
                </a:solidFill>
              </a:rPr>
              <a:t> = 87deg. Therefore:  </a:t>
            </a:r>
          </a:p>
          <a:p>
            <a:pPr eaLnBrk="0" hangingPunct="0"/>
            <a:r>
              <a:rPr lang="en-US" altLang="en-US" sz="3200">
                <a:solidFill>
                  <a:schemeClr val="bg1"/>
                </a:solidFill>
              </a:rPr>
              <a:t>ES/EM = 1 / cos (87 deg) ~ 20 and…</a:t>
            </a:r>
            <a:r>
              <a:rPr lang="en-US" altLang="en-US" sz="3200">
                <a:solidFill>
                  <a:schemeClr val="bg1"/>
                </a:solidFill>
                <a:latin typeface="Symbol" pitchFamily="18" charset="2"/>
              </a:rPr>
              <a:t>d ~ 3</a:t>
            </a:r>
            <a:r>
              <a:rPr lang="en-US" altLang="en-US" sz="3200">
                <a:solidFill>
                  <a:schemeClr val="bg1"/>
                </a:solidFill>
              </a:rPr>
              <a:t>’</a:t>
            </a:r>
          </a:p>
        </p:txBody>
      </p:sp>
      <p:pic>
        <p:nvPicPr>
          <p:cNvPr id="28676" name="Picture 1028" descr="Venus Transit Aristocus AU Calc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2647950"/>
            <a:ext cx="6954837" cy="25225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1029"/>
          <p:cNvSpPr txBox="1">
            <a:spLocks noChangeArrowheads="1"/>
          </p:cNvSpPr>
          <p:nvPr/>
        </p:nvSpPr>
        <p:spPr bwMode="auto">
          <a:xfrm>
            <a:off x="6759575" y="3836988"/>
            <a:ext cx="284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b="1">
                <a:latin typeface="Symbol" pitchFamily="18" charset="2"/>
              </a:rPr>
              <a:t>d</a:t>
            </a:r>
            <a:endParaRPr lang="en-US" altLang="en-US" b="1"/>
          </a:p>
        </p:txBody>
      </p:sp>
      <p:pic>
        <p:nvPicPr>
          <p:cNvPr id="28678" name="Picture 1030" descr="first quarter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0"/>
            <a:ext cx="2178050" cy="2843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docProps/app.xml><?xml version="1.0" encoding="utf-8"?>
<Properties xmlns="http://schemas.openxmlformats.org/officeDocument/2006/extended-properties" xmlns:vt="http://schemas.openxmlformats.org/officeDocument/2006/docPropsVTypes">
  <TotalTime>1732</TotalTime>
  <Words>1433</Words>
  <Application>Microsoft Office PowerPoint</Application>
  <PresentationFormat>On-screen Show (4:3)</PresentationFormat>
  <Paragraphs>245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Symbol</vt:lpstr>
      <vt:lpstr>Verdana</vt:lpstr>
      <vt:lpstr>Arial</vt:lpstr>
      <vt:lpstr>Wingdings</vt:lpstr>
      <vt:lpstr>Default Design</vt:lpstr>
      <vt:lpstr>PowerPoint Presentation</vt:lpstr>
      <vt:lpstr>PowerPoint Presentation</vt:lpstr>
      <vt:lpstr>It’s All in the Geometry</vt:lpstr>
      <vt:lpstr>Venus Transit in French</vt:lpstr>
      <vt:lpstr>PowerPoint Presentation</vt:lpstr>
      <vt:lpstr>Venus’ Role in History Copernican System: 1, Ptolemaic System: 0</vt:lpstr>
      <vt:lpstr>Venus’ Role in History Size of the Solar System - Revealed!</vt:lpstr>
      <vt:lpstr>PowerPoint Presentation</vt:lpstr>
      <vt:lpstr>Aristarchus of Samos  (c.310 - 230 BC) Early Estimate of the Astronomical Unit</vt:lpstr>
      <vt:lpstr>PowerPoint Presentation</vt:lpstr>
      <vt:lpstr>December 6, 1631</vt:lpstr>
      <vt:lpstr>December 4, 1639</vt:lpstr>
      <vt:lpstr> June 6, 1761</vt:lpstr>
      <vt:lpstr> June 3, 1769 Cap’n Cook</vt:lpstr>
      <vt:lpstr>PowerPoint Presentation</vt:lpstr>
      <vt:lpstr> December 9, 1874</vt:lpstr>
      <vt:lpstr> December 6, 1882</vt:lpstr>
      <vt:lpstr>The Huguenot Seminary for Girls, Wellington, South Africa. </vt:lpstr>
      <vt:lpstr>PowerPoint Presentation</vt:lpstr>
      <vt:lpstr>PowerPoint Presentation</vt:lpstr>
      <vt:lpstr> History of Sun-Earth distances</vt:lpstr>
      <vt:lpstr>PowerPoint Presentation</vt:lpstr>
      <vt:lpstr>PowerPoint Presentation</vt:lpstr>
      <vt:lpstr>PowerPoint Presentation</vt:lpstr>
      <vt:lpstr>PowerPoint Presentation</vt:lpstr>
      <vt:lpstr>Searching for Extra-Solar Planets</vt:lpstr>
      <vt:lpstr>PowerPoint Presentation</vt:lpstr>
      <vt:lpstr>June 8th 2004 !</vt:lpstr>
      <vt:lpstr>PowerPoint Presentation</vt:lpstr>
      <vt:lpstr>Mercury Transit (Venus Transit Dress Rehearsal)</vt:lpstr>
      <vt:lpstr>PowerPoint Presentation</vt:lpstr>
      <vt:lpstr>PowerPoint Presentation</vt:lpstr>
      <vt:lpstr>PowerPoint Presentation</vt:lpstr>
      <vt:lpstr>PowerPoint Presentation</vt:lpstr>
      <vt:lpstr>Transit of Earth:  November 10, 2084</vt:lpstr>
      <vt:lpstr>PowerPoint Presentation</vt:lpstr>
      <vt:lpstr>PowerPoint Presentation</vt:lpstr>
      <vt:lpstr>Paper Plate Astronomy http://analyzer.depaul.edu/paperplate/</vt:lpstr>
    </vt:vector>
  </TitlesOfParts>
  <Company>Raytheon STX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 Mayo</dc:creator>
  <cp:lastModifiedBy>Chas Rimpo</cp:lastModifiedBy>
  <cp:revision>89</cp:revision>
  <dcterms:created xsi:type="dcterms:W3CDTF">2003-04-07T03:45:31Z</dcterms:created>
  <dcterms:modified xsi:type="dcterms:W3CDTF">2013-11-29T18:20:31Z</dcterms:modified>
</cp:coreProperties>
</file>