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64"/>
  </p:notesMasterIdLst>
  <p:handoutMasterIdLst>
    <p:handoutMasterId r:id="rId65"/>
  </p:handoutMasterIdLst>
  <p:sldIdLst>
    <p:sldId id="330" r:id="rId2"/>
    <p:sldId id="345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349" r:id="rId13"/>
    <p:sldId id="269" r:id="rId14"/>
    <p:sldId id="350" r:id="rId15"/>
    <p:sldId id="271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285" r:id="rId28"/>
    <p:sldId id="286" r:id="rId29"/>
    <p:sldId id="287" r:id="rId30"/>
    <p:sldId id="288" r:id="rId31"/>
    <p:sldId id="367" r:id="rId32"/>
    <p:sldId id="368" r:id="rId33"/>
    <p:sldId id="369" r:id="rId34"/>
    <p:sldId id="293" r:id="rId35"/>
    <p:sldId id="294" r:id="rId36"/>
    <p:sldId id="295" r:id="rId37"/>
    <p:sldId id="296" r:id="rId38"/>
    <p:sldId id="297" r:id="rId39"/>
    <p:sldId id="298" r:id="rId40"/>
    <p:sldId id="322" r:id="rId41"/>
    <p:sldId id="299" r:id="rId42"/>
    <p:sldId id="300" r:id="rId43"/>
    <p:sldId id="301" r:id="rId44"/>
    <p:sldId id="302" r:id="rId45"/>
    <p:sldId id="303" r:id="rId46"/>
    <p:sldId id="323" r:id="rId47"/>
    <p:sldId id="304" r:id="rId48"/>
    <p:sldId id="305" r:id="rId49"/>
    <p:sldId id="324" r:id="rId50"/>
    <p:sldId id="325" r:id="rId51"/>
    <p:sldId id="326" r:id="rId52"/>
    <p:sldId id="312" r:id="rId53"/>
    <p:sldId id="313" r:id="rId54"/>
    <p:sldId id="362" r:id="rId55"/>
    <p:sldId id="366" r:id="rId56"/>
    <p:sldId id="314" r:id="rId57"/>
    <p:sldId id="315" r:id="rId58"/>
    <p:sldId id="346" r:id="rId59"/>
    <p:sldId id="342" r:id="rId60"/>
    <p:sldId id="317" r:id="rId61"/>
    <p:sldId id="343" r:id="rId62"/>
    <p:sldId id="318" r:id="rId6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014" autoAdjust="0"/>
    <p:restoredTop sz="98485" autoAdjust="0"/>
  </p:normalViewPr>
  <p:slideViewPr>
    <p:cSldViewPr snapToGrid="0">
      <p:cViewPr varScale="1">
        <p:scale>
          <a:sx n="75" d="100"/>
          <a:sy n="75" d="100"/>
        </p:scale>
        <p:origin x="-10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0"/>
    </p:cViewPr>
  </p:sorterViewPr>
  <p:notesViewPr>
    <p:cSldViewPr snapToGrid="0"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1.emf"/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1.emf"/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1.emf"/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85CAEA-68C6-44CB-AD14-8042C68D43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724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2698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6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0EC5E0-46B8-425E-9B5F-C8A1FF9B80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283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F1859FE4-3B9E-459F-BBD6-A66034E91BD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10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A603D-4A7B-4357-AB93-76B2606154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560294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6B567-DDD5-4CB5-93E2-BF349AC7A9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270959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E7C4D4E-0FFE-441E-8BD8-1F598E7F3C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0869360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18909-70A9-43D3-9888-AAA7B46DDD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828142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EF869-09F5-4E4E-B5EF-6B82EEFAFF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728702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7F316-8802-40E0-8674-89621896E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792883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48C0C-7849-4CBC-919A-1E6CEDE35C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868873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7C128-01B6-42BA-A23E-B65C5F13F2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681136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8481E-CC26-4E97-9A9D-106C4D2E84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530651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B0902-59FD-4AF6-BBEE-A7D37AABBB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320641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CEF1F-EB95-4F27-A57D-9F5EAA2589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164704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1C87B65E-2B3E-4D44-AA94-02D40DAF541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8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8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8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8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3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9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0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1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2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3.w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5.w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7.w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you’ll learn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This learning experience will take about 15 minutes.</a:t>
            </a:r>
          </a:p>
          <a:p>
            <a:r>
              <a:rPr lang="en-US" altLang="en-US" sz="2800"/>
              <a:t>In addition to estimating brightness, you’ll learn how to find variable stars with AAVSO charts.</a:t>
            </a:r>
          </a:p>
        </p:txBody>
      </p:sp>
      <p:pic>
        <p:nvPicPr>
          <p:cNvPr id="84998" name="Picture 6" descr="SN1987A_Rings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1988" y="1744663"/>
            <a:ext cx="3986212" cy="4411662"/>
          </a:xfrm>
        </p:spPr>
      </p:pic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4811713" y="6338888"/>
            <a:ext cx="3746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/>
              <a:t>Supernovae are Variable Stars too!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Interpolation of magnitude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We estimate the brightness of the variable star by using at least two stars of known brightness; one brighter than the variable, one fainter.</a:t>
            </a:r>
          </a:p>
        </p:txBody>
      </p:sp>
      <p:pic>
        <p:nvPicPr>
          <p:cNvPr id="15369" name="Picture 9" descr="M31gal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828800"/>
            <a:ext cx="4267200" cy="4267200"/>
          </a:xfrm>
        </p:spPr>
      </p:pic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800600" y="6172200"/>
            <a:ext cx="399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Andromeda Galaxy (C. Pullen)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Interpolation of magnitude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Just like the gas tank example, if a star’s brightness seemed about half way between two stars that were known to be magnitudes 5.0 and 6.0, what is the magnitude of the variable star?</a:t>
            </a:r>
          </a:p>
        </p:txBody>
      </p:sp>
      <p:pic>
        <p:nvPicPr>
          <p:cNvPr id="16388" name="Picture 4" descr="M1neb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438400"/>
            <a:ext cx="4114800" cy="3581400"/>
          </a:xfrm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029200" y="6137275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Crab Nebula (C. Pullen)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Interpolation of magnitude</a:t>
            </a:r>
          </a:p>
        </p:txBody>
      </p:sp>
      <p:sp>
        <p:nvSpPr>
          <p:cNvPr id="106499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That’s right -- half way between 6.0 and 5.0 is </a:t>
            </a:r>
          </a:p>
          <a:p>
            <a:endParaRPr lang="en-US" altLang="en-US" sz="2800"/>
          </a:p>
        </p:txBody>
      </p:sp>
      <p:sp>
        <p:nvSpPr>
          <p:cNvPr id="106503" name="Text Box 1031"/>
          <p:cNvSpPr txBox="1">
            <a:spLocks noChangeArrowheads="1"/>
          </p:cNvSpPr>
          <p:nvPr/>
        </p:nvSpPr>
        <p:spPr bwMode="auto">
          <a:xfrm>
            <a:off x="1641475" y="4024313"/>
            <a:ext cx="16319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7200"/>
              <a:t>5.5!</a:t>
            </a:r>
            <a:endParaRPr lang="en-US" altLang="en-US" sz="2800"/>
          </a:p>
        </p:txBody>
      </p:sp>
      <p:graphicFrame>
        <p:nvGraphicFramePr>
          <p:cNvPr id="106506" name="Object 1034"/>
          <p:cNvGraphicFramePr>
            <a:graphicFrameLocks noChangeAspect="1"/>
          </p:cNvGraphicFramePr>
          <p:nvPr/>
        </p:nvGraphicFramePr>
        <p:xfrm>
          <a:off x="4591050" y="2438400"/>
          <a:ext cx="4138613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7" name="Clip" r:id="rId3" imgW="4519440" imgH="3466800" progId="MS_ClipArt_Gallery.2">
                  <p:embed/>
                </p:oleObj>
              </mc:Choice>
              <mc:Fallback>
                <p:oleObj name="Clip" r:id="rId3" imgW="4519440" imgH="3466800" progId="MS_ClipArt_Gallery.2">
                  <p:embed/>
                  <p:pic>
                    <p:nvPicPr>
                      <p:cNvPr id="0" name="Object 1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050" y="2438400"/>
                        <a:ext cx="4138613" cy="346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find a variable star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The AAVSO makes thousands of star charts (sky maps, like road maps) used to find and estimate the magnitude of variable stars.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Because all AAVSO observers use the same charts, our results can very good, and can be compared with each other’s.</a:t>
            </a:r>
          </a:p>
        </p:txBody>
      </p:sp>
      <p:pic>
        <p:nvPicPr>
          <p:cNvPr id="18441" name="Picture 9" descr="Wcygaa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85925"/>
            <a:ext cx="4070350" cy="4892675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find a variable star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4495800" cy="4114800"/>
          </a:xfrm>
        </p:spPr>
        <p:txBody>
          <a:bodyPr/>
          <a:lstStyle/>
          <a:p>
            <a:r>
              <a:rPr lang="en-US" altLang="en-US" sz="2800"/>
              <a:t>You have a copy of this AAVSO chart.  It is for  W Cygni, a star you can find with binoculars from you own yard.</a:t>
            </a:r>
          </a:p>
          <a:p>
            <a:r>
              <a:rPr lang="en-US" altLang="en-US" sz="2800"/>
              <a:t>But, first let’s try a simple lesson in interpolation and using star charts.</a:t>
            </a:r>
          </a:p>
          <a:p>
            <a:endParaRPr lang="en-US" altLang="en-US" sz="2800"/>
          </a:p>
        </p:txBody>
      </p:sp>
      <p:pic>
        <p:nvPicPr>
          <p:cNvPr id="107524" name="Picture 4" descr="Wcygaa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85925"/>
            <a:ext cx="4070350" cy="4892675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Variable and comparison stars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84175" y="1724025"/>
            <a:ext cx="77311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Look at the example below.  The variable is shown</a:t>
            </a:r>
          </a:p>
          <a:p>
            <a:r>
              <a:rPr lang="en-US" altLang="en-US" sz="2800"/>
              <a:t> between the four focus lines.  The magnitudes of the</a:t>
            </a:r>
          </a:p>
          <a:p>
            <a:r>
              <a:rPr lang="en-US" altLang="en-US" sz="2800"/>
              <a:t> comparison (“comp”) stars are shown on the chart</a:t>
            </a:r>
          </a:p>
          <a:p>
            <a:r>
              <a:rPr lang="en-US" altLang="en-US" sz="2800"/>
              <a:t> next to the stars (64,51,91, etc.).</a:t>
            </a:r>
          </a:p>
        </p:txBody>
      </p:sp>
      <p:pic>
        <p:nvPicPr>
          <p:cNvPr id="21513" name="Picture 9" descr="ho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3621088"/>
            <a:ext cx="3290887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4051300" y="4724400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4038600" y="50292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3197225" y="4367213"/>
            <a:ext cx="885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000000"/>
                </a:solidFill>
              </a:rPr>
              <a:t>Variable</a:t>
            </a:r>
            <a:endParaRPr lang="en-US" altLang="en-US" sz="2800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3467100" y="4711700"/>
            <a:ext cx="43180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Decimal points can be confusing</a:t>
            </a: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0" y="1724025"/>
            <a:ext cx="94361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Note that the star magnitudes are actually decimals but we</a:t>
            </a:r>
          </a:p>
          <a:p>
            <a:r>
              <a:rPr lang="en-US" altLang="en-US" sz="2800"/>
              <a:t>don’t show the decimal point because it could be confused </a:t>
            </a:r>
          </a:p>
          <a:p>
            <a:r>
              <a:rPr lang="en-US" altLang="en-US" sz="2800"/>
              <a:t>as a star.  So, the magnitudes below are really 6.4, 5.1, 9.1, etc.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3068638" y="4097338"/>
            <a:ext cx="1057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bg2"/>
                </a:solidFill>
              </a:rPr>
              <a:t>Variable</a:t>
            </a:r>
          </a:p>
        </p:txBody>
      </p:sp>
      <p:pic>
        <p:nvPicPr>
          <p:cNvPr id="108549" name="Picture 5" descr="ho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3621088"/>
            <a:ext cx="3290887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50" name="Line 6"/>
          <p:cNvSpPr>
            <a:spLocks noChangeShapeType="1"/>
          </p:cNvSpPr>
          <p:nvPr/>
        </p:nvSpPr>
        <p:spPr bwMode="auto">
          <a:xfrm>
            <a:off x="4051300" y="4724400"/>
            <a:ext cx="0" cy="127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1" name="Line 7"/>
          <p:cNvSpPr>
            <a:spLocks noChangeShapeType="1"/>
          </p:cNvSpPr>
          <p:nvPr/>
        </p:nvSpPr>
        <p:spPr bwMode="auto">
          <a:xfrm>
            <a:off x="4038600" y="5029200"/>
            <a:ext cx="0" cy="152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big magnitude number is faint, a big dot is bright!</a:t>
            </a:r>
          </a:p>
        </p:txBody>
      </p:sp>
      <p:sp>
        <p:nvSpPr>
          <p:cNvPr id="109571" name="Text Box 1027"/>
          <p:cNvSpPr txBox="1">
            <a:spLocks noChangeArrowheads="1"/>
          </p:cNvSpPr>
          <p:nvPr/>
        </p:nvSpPr>
        <p:spPr bwMode="auto">
          <a:xfrm>
            <a:off x="0" y="1724025"/>
            <a:ext cx="94361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The brighter the star is, the smaller its magnitude number.</a:t>
            </a:r>
          </a:p>
          <a:p>
            <a:r>
              <a:rPr lang="en-US" altLang="en-US" sz="2800"/>
              <a:t> 5.1 is brighter than 6.4.</a:t>
            </a:r>
          </a:p>
          <a:p>
            <a:r>
              <a:rPr lang="en-US" altLang="en-US" sz="2800"/>
              <a:t>On the chart, notice that the dot is bigger (brighter) for the 5.1 star than the 6.4 star to its left.  </a:t>
            </a:r>
          </a:p>
          <a:p>
            <a:endParaRPr lang="en-US" altLang="en-US" sz="2800"/>
          </a:p>
        </p:txBody>
      </p:sp>
      <p:sp>
        <p:nvSpPr>
          <p:cNvPr id="109572" name="Text Box 1028"/>
          <p:cNvSpPr txBox="1">
            <a:spLocks noChangeArrowheads="1"/>
          </p:cNvSpPr>
          <p:nvPr/>
        </p:nvSpPr>
        <p:spPr bwMode="auto">
          <a:xfrm>
            <a:off x="3068638" y="4097338"/>
            <a:ext cx="1057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bg2"/>
                </a:solidFill>
              </a:rPr>
              <a:t>Variable</a:t>
            </a:r>
          </a:p>
        </p:txBody>
      </p:sp>
      <p:pic>
        <p:nvPicPr>
          <p:cNvPr id="109573" name="Picture 1029" descr="ho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3621088"/>
            <a:ext cx="3290887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4" name="Line 1030"/>
          <p:cNvSpPr>
            <a:spLocks noChangeShapeType="1"/>
          </p:cNvSpPr>
          <p:nvPr/>
        </p:nvSpPr>
        <p:spPr bwMode="auto">
          <a:xfrm>
            <a:off x="4051300" y="4724400"/>
            <a:ext cx="0" cy="127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5" name="Line 1031"/>
          <p:cNvSpPr>
            <a:spLocks noChangeShapeType="1"/>
          </p:cNvSpPr>
          <p:nvPr/>
        </p:nvSpPr>
        <p:spPr bwMode="auto">
          <a:xfrm>
            <a:off x="4038600" y="5029200"/>
            <a:ext cx="0" cy="152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Making your first estimate</a:t>
            </a:r>
          </a:p>
        </p:txBody>
      </p:sp>
      <p:sp>
        <p:nvSpPr>
          <p:cNvPr id="110595" name="Text Box 1027"/>
          <p:cNvSpPr txBox="1">
            <a:spLocks noChangeArrowheads="1"/>
          </p:cNvSpPr>
          <p:nvPr/>
        </p:nvSpPr>
        <p:spPr bwMode="auto">
          <a:xfrm>
            <a:off x="0" y="1724025"/>
            <a:ext cx="888841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Is the variable brighter or fainter than the brightest (5.1) star?</a:t>
            </a:r>
          </a:p>
          <a:p>
            <a:endParaRPr lang="en-US" altLang="en-US" sz="2800"/>
          </a:p>
        </p:txBody>
      </p:sp>
      <p:pic>
        <p:nvPicPr>
          <p:cNvPr id="110597" name="Picture 1029" descr="ho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3602038"/>
            <a:ext cx="3290887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8" name="Line 1030"/>
          <p:cNvSpPr>
            <a:spLocks noChangeShapeType="1"/>
          </p:cNvSpPr>
          <p:nvPr/>
        </p:nvSpPr>
        <p:spPr bwMode="auto">
          <a:xfrm>
            <a:off x="4051300" y="4724400"/>
            <a:ext cx="0" cy="127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599" name="Line 1031"/>
          <p:cNvSpPr>
            <a:spLocks noChangeShapeType="1"/>
          </p:cNvSpPr>
          <p:nvPr/>
        </p:nvSpPr>
        <p:spPr bwMode="auto">
          <a:xfrm>
            <a:off x="4038600" y="5029200"/>
            <a:ext cx="0" cy="152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Making your first estimate</a:t>
            </a:r>
          </a:p>
        </p:txBody>
      </p:sp>
      <p:sp>
        <p:nvSpPr>
          <p:cNvPr id="111619" name="Text Box 1027"/>
          <p:cNvSpPr txBox="1">
            <a:spLocks noChangeArrowheads="1"/>
          </p:cNvSpPr>
          <p:nvPr/>
        </p:nvSpPr>
        <p:spPr bwMode="auto">
          <a:xfrm>
            <a:off x="0" y="1724025"/>
            <a:ext cx="888841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Is the variable brighter or fainter than the brightest (5.1) star?</a:t>
            </a:r>
          </a:p>
          <a:p>
            <a:r>
              <a:rPr lang="en-US" altLang="en-US" sz="2800" b="1" u="sng"/>
              <a:t>Fainter!</a:t>
            </a:r>
            <a:endParaRPr lang="en-US" altLang="en-US" sz="2800"/>
          </a:p>
        </p:txBody>
      </p:sp>
      <p:pic>
        <p:nvPicPr>
          <p:cNvPr id="111621" name="Picture 1029" descr="ho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3621088"/>
            <a:ext cx="3290887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2" name="Line 1030"/>
          <p:cNvSpPr>
            <a:spLocks noChangeShapeType="1"/>
          </p:cNvSpPr>
          <p:nvPr/>
        </p:nvSpPr>
        <p:spPr bwMode="auto">
          <a:xfrm>
            <a:off x="4051300" y="4724400"/>
            <a:ext cx="0" cy="127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3" name="Line 1031"/>
          <p:cNvSpPr>
            <a:spLocks noChangeShapeType="1"/>
          </p:cNvSpPr>
          <p:nvPr/>
        </p:nvSpPr>
        <p:spPr bwMode="auto">
          <a:xfrm>
            <a:off x="4038600" y="5029200"/>
            <a:ext cx="0" cy="152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you’ll learn</a:t>
            </a:r>
          </a:p>
        </p:txBody>
      </p:sp>
      <p:sp>
        <p:nvSpPr>
          <p:cNvPr id="101379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We’ll also cover how scientific data can be useful even when it contains “noise”.</a:t>
            </a:r>
          </a:p>
          <a:p>
            <a:r>
              <a:rPr lang="en-US" altLang="en-US" sz="2800"/>
              <a:t>You’ll learn that your observations can be very valuable, even while you’re learning to make better and better estimates.</a:t>
            </a:r>
          </a:p>
        </p:txBody>
      </p:sp>
      <p:pic>
        <p:nvPicPr>
          <p:cNvPr id="101382" name="Picture 1030" descr="QYPer542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976438"/>
            <a:ext cx="4343400" cy="3284537"/>
          </a:xfrm>
        </p:spPr>
      </p:pic>
      <p:sp>
        <p:nvSpPr>
          <p:cNvPr id="101383" name="Text Box 1031"/>
          <p:cNvSpPr txBox="1">
            <a:spLocks noChangeArrowheads="1"/>
          </p:cNvSpPr>
          <p:nvPr/>
        </p:nvSpPr>
        <p:spPr bwMode="auto">
          <a:xfrm>
            <a:off x="4670425" y="5834063"/>
            <a:ext cx="39528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CCD brightness data from long time AAVSO </a:t>
            </a:r>
          </a:p>
          <a:p>
            <a:r>
              <a:rPr lang="en-US" altLang="en-US" sz="1600"/>
              <a:t>Member Lew Cook</a:t>
            </a:r>
            <a:endParaRPr lang="en-US" altLang="en-US" sz="2800"/>
          </a:p>
        </p:txBody>
      </p:sp>
      <p:sp>
        <p:nvSpPr>
          <p:cNvPr id="101384" name="Text Box 1032"/>
          <p:cNvSpPr txBox="1">
            <a:spLocks noChangeArrowheads="1"/>
          </p:cNvSpPr>
          <p:nvPr/>
        </p:nvSpPr>
        <p:spPr bwMode="auto">
          <a:xfrm>
            <a:off x="5318125" y="2741613"/>
            <a:ext cx="1838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solidFill>
                  <a:schemeClr val="bg2"/>
                </a:solidFill>
              </a:rPr>
              <a:t>Constant (comparison) star</a:t>
            </a:r>
            <a:endParaRPr lang="en-US" altLang="en-US" sz="1400">
              <a:solidFill>
                <a:schemeClr val="bg2"/>
              </a:solidFill>
            </a:endParaRPr>
          </a:p>
        </p:txBody>
      </p:sp>
      <p:sp>
        <p:nvSpPr>
          <p:cNvPr id="101385" name="Text Box 1033"/>
          <p:cNvSpPr txBox="1">
            <a:spLocks noChangeArrowheads="1"/>
          </p:cNvSpPr>
          <p:nvPr/>
        </p:nvSpPr>
        <p:spPr bwMode="auto">
          <a:xfrm>
            <a:off x="5413375" y="3494088"/>
            <a:ext cx="9699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solidFill>
                  <a:schemeClr val="bg2"/>
                </a:solidFill>
              </a:rPr>
              <a:t>Variable star</a:t>
            </a:r>
            <a:endParaRPr lang="en-US" altLang="en-US" sz="12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Making your first estimate</a:t>
            </a:r>
          </a:p>
        </p:txBody>
      </p:sp>
      <p:sp>
        <p:nvSpPr>
          <p:cNvPr id="112643" name="Text Box 1027"/>
          <p:cNvSpPr txBox="1">
            <a:spLocks noChangeArrowheads="1"/>
          </p:cNvSpPr>
          <p:nvPr/>
        </p:nvSpPr>
        <p:spPr bwMode="auto">
          <a:xfrm>
            <a:off x="0" y="1724025"/>
            <a:ext cx="888841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Is the variable brighter or fainter than the next brightest</a:t>
            </a:r>
          </a:p>
          <a:p>
            <a:r>
              <a:rPr lang="en-US" altLang="en-US" sz="2800"/>
              <a:t>star (6.1)?</a:t>
            </a:r>
            <a:endParaRPr lang="en-US" altLang="en-US" sz="2800" u="sng"/>
          </a:p>
          <a:p>
            <a:endParaRPr lang="en-US" altLang="en-US" sz="2800"/>
          </a:p>
        </p:txBody>
      </p:sp>
      <p:sp>
        <p:nvSpPr>
          <p:cNvPr id="112644" name="Text Box 1028"/>
          <p:cNvSpPr txBox="1">
            <a:spLocks noChangeArrowheads="1"/>
          </p:cNvSpPr>
          <p:nvPr/>
        </p:nvSpPr>
        <p:spPr bwMode="auto">
          <a:xfrm>
            <a:off x="3068638" y="4097338"/>
            <a:ext cx="1057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bg2"/>
                </a:solidFill>
              </a:rPr>
              <a:t>Variable</a:t>
            </a:r>
          </a:p>
        </p:txBody>
      </p:sp>
      <p:pic>
        <p:nvPicPr>
          <p:cNvPr id="112645" name="Picture 1029" descr="ho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3621088"/>
            <a:ext cx="3290887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6" name="Line 1030"/>
          <p:cNvSpPr>
            <a:spLocks noChangeShapeType="1"/>
          </p:cNvSpPr>
          <p:nvPr/>
        </p:nvSpPr>
        <p:spPr bwMode="auto">
          <a:xfrm>
            <a:off x="4051300" y="4724400"/>
            <a:ext cx="0" cy="127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7" name="Line 1031"/>
          <p:cNvSpPr>
            <a:spLocks noChangeShapeType="1"/>
          </p:cNvSpPr>
          <p:nvPr/>
        </p:nvSpPr>
        <p:spPr bwMode="auto">
          <a:xfrm>
            <a:off x="4038600" y="5029200"/>
            <a:ext cx="0" cy="152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Making your first estimate</a:t>
            </a:r>
          </a:p>
        </p:txBody>
      </p:sp>
      <p:sp>
        <p:nvSpPr>
          <p:cNvPr id="113667" name="Text Box 1027"/>
          <p:cNvSpPr txBox="1">
            <a:spLocks noChangeArrowheads="1"/>
          </p:cNvSpPr>
          <p:nvPr/>
        </p:nvSpPr>
        <p:spPr bwMode="auto">
          <a:xfrm>
            <a:off x="0" y="1724025"/>
            <a:ext cx="888841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Is the variable brighter or fainter than the next brightest</a:t>
            </a:r>
          </a:p>
          <a:p>
            <a:r>
              <a:rPr lang="en-US" altLang="en-US" sz="2800"/>
              <a:t>star (6.1)?  </a:t>
            </a:r>
            <a:r>
              <a:rPr lang="en-US" altLang="en-US" sz="2800" b="1" u="sng"/>
              <a:t>Fainter!</a:t>
            </a:r>
            <a:endParaRPr lang="en-US" altLang="en-US" sz="2800" u="sng"/>
          </a:p>
          <a:p>
            <a:endParaRPr lang="en-US" altLang="en-US" sz="2800"/>
          </a:p>
        </p:txBody>
      </p:sp>
      <p:sp>
        <p:nvSpPr>
          <p:cNvPr id="113668" name="Text Box 1028"/>
          <p:cNvSpPr txBox="1">
            <a:spLocks noChangeArrowheads="1"/>
          </p:cNvSpPr>
          <p:nvPr/>
        </p:nvSpPr>
        <p:spPr bwMode="auto">
          <a:xfrm>
            <a:off x="3068638" y="4097338"/>
            <a:ext cx="1057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bg2"/>
                </a:solidFill>
              </a:rPr>
              <a:t>Variable</a:t>
            </a:r>
          </a:p>
        </p:txBody>
      </p:sp>
      <p:pic>
        <p:nvPicPr>
          <p:cNvPr id="113669" name="Picture 1029" descr="ho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3621088"/>
            <a:ext cx="3290887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70" name="Line 1030"/>
          <p:cNvSpPr>
            <a:spLocks noChangeShapeType="1"/>
          </p:cNvSpPr>
          <p:nvPr/>
        </p:nvSpPr>
        <p:spPr bwMode="auto">
          <a:xfrm>
            <a:off x="4051300" y="4724400"/>
            <a:ext cx="0" cy="127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1" name="Line 1031"/>
          <p:cNvSpPr>
            <a:spLocks noChangeShapeType="1"/>
          </p:cNvSpPr>
          <p:nvPr/>
        </p:nvSpPr>
        <p:spPr bwMode="auto">
          <a:xfrm>
            <a:off x="4038600" y="5029200"/>
            <a:ext cx="0" cy="152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Making your first estimate</a:t>
            </a:r>
          </a:p>
        </p:txBody>
      </p:sp>
      <p:sp>
        <p:nvSpPr>
          <p:cNvPr id="114691" name="Text Box 1027"/>
          <p:cNvSpPr txBox="1">
            <a:spLocks noChangeArrowheads="1"/>
          </p:cNvSpPr>
          <p:nvPr/>
        </p:nvSpPr>
        <p:spPr bwMode="auto">
          <a:xfrm>
            <a:off x="0" y="1724025"/>
            <a:ext cx="888841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Is the variable brighter or fainter than the next brightest</a:t>
            </a:r>
          </a:p>
          <a:p>
            <a:r>
              <a:rPr lang="en-US" altLang="en-US" sz="2800"/>
              <a:t>star (6.4)?  </a:t>
            </a:r>
            <a:endParaRPr lang="en-US" altLang="en-US" sz="2800" u="sng"/>
          </a:p>
          <a:p>
            <a:endParaRPr lang="en-US" altLang="en-US" sz="2800"/>
          </a:p>
        </p:txBody>
      </p:sp>
      <p:sp>
        <p:nvSpPr>
          <p:cNvPr id="114692" name="Text Box 1028"/>
          <p:cNvSpPr txBox="1">
            <a:spLocks noChangeArrowheads="1"/>
          </p:cNvSpPr>
          <p:nvPr/>
        </p:nvSpPr>
        <p:spPr bwMode="auto">
          <a:xfrm>
            <a:off x="3068638" y="4097338"/>
            <a:ext cx="1057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bg2"/>
                </a:solidFill>
              </a:rPr>
              <a:t>Variable</a:t>
            </a:r>
          </a:p>
        </p:txBody>
      </p:sp>
      <p:pic>
        <p:nvPicPr>
          <p:cNvPr id="114693" name="Picture 1029" descr="ho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3621088"/>
            <a:ext cx="3290887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4" name="Line 1030"/>
          <p:cNvSpPr>
            <a:spLocks noChangeShapeType="1"/>
          </p:cNvSpPr>
          <p:nvPr/>
        </p:nvSpPr>
        <p:spPr bwMode="auto">
          <a:xfrm>
            <a:off x="4051300" y="4724400"/>
            <a:ext cx="0" cy="127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5" name="Line 1031"/>
          <p:cNvSpPr>
            <a:spLocks noChangeShapeType="1"/>
          </p:cNvSpPr>
          <p:nvPr/>
        </p:nvSpPr>
        <p:spPr bwMode="auto">
          <a:xfrm>
            <a:off x="4038600" y="5029200"/>
            <a:ext cx="0" cy="152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Making your first estimate</a:t>
            </a:r>
          </a:p>
        </p:txBody>
      </p:sp>
      <p:sp>
        <p:nvSpPr>
          <p:cNvPr id="115715" name="Text Box 1027"/>
          <p:cNvSpPr txBox="1">
            <a:spLocks noChangeArrowheads="1"/>
          </p:cNvSpPr>
          <p:nvPr/>
        </p:nvSpPr>
        <p:spPr bwMode="auto">
          <a:xfrm>
            <a:off x="0" y="1724025"/>
            <a:ext cx="888841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Is the variable brighter or fainter than the next brightest</a:t>
            </a:r>
          </a:p>
          <a:p>
            <a:r>
              <a:rPr lang="en-US" altLang="en-US" sz="2800"/>
              <a:t>star (6.4)?  </a:t>
            </a:r>
            <a:r>
              <a:rPr lang="en-US" altLang="en-US" sz="2800" b="1" u="sng"/>
              <a:t>Brighter!</a:t>
            </a:r>
          </a:p>
          <a:p>
            <a:endParaRPr lang="en-US" altLang="en-US" sz="2800"/>
          </a:p>
        </p:txBody>
      </p:sp>
      <p:sp>
        <p:nvSpPr>
          <p:cNvPr id="115716" name="Text Box 1028"/>
          <p:cNvSpPr txBox="1">
            <a:spLocks noChangeArrowheads="1"/>
          </p:cNvSpPr>
          <p:nvPr/>
        </p:nvSpPr>
        <p:spPr bwMode="auto">
          <a:xfrm>
            <a:off x="3068638" y="4097338"/>
            <a:ext cx="1057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bg2"/>
                </a:solidFill>
              </a:rPr>
              <a:t>Variable</a:t>
            </a:r>
          </a:p>
        </p:txBody>
      </p:sp>
      <p:pic>
        <p:nvPicPr>
          <p:cNvPr id="115717" name="Picture 1029" descr="ho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3621088"/>
            <a:ext cx="3290887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8" name="Line 1030"/>
          <p:cNvSpPr>
            <a:spLocks noChangeShapeType="1"/>
          </p:cNvSpPr>
          <p:nvPr/>
        </p:nvSpPr>
        <p:spPr bwMode="auto">
          <a:xfrm>
            <a:off x="4051300" y="4724400"/>
            <a:ext cx="0" cy="127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19" name="Line 1031"/>
          <p:cNvSpPr>
            <a:spLocks noChangeShapeType="1"/>
          </p:cNvSpPr>
          <p:nvPr/>
        </p:nvSpPr>
        <p:spPr bwMode="auto">
          <a:xfrm>
            <a:off x="4038600" y="5029200"/>
            <a:ext cx="0" cy="152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Here comes the gas gauge!</a:t>
            </a:r>
          </a:p>
        </p:txBody>
      </p:sp>
      <p:sp>
        <p:nvSpPr>
          <p:cNvPr id="116739" name="Text Box 1027"/>
          <p:cNvSpPr txBox="1">
            <a:spLocks noChangeArrowheads="1"/>
          </p:cNvSpPr>
          <p:nvPr/>
        </p:nvSpPr>
        <p:spPr bwMode="auto">
          <a:xfrm>
            <a:off x="0" y="1724025"/>
            <a:ext cx="8888413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So, the variable is brighter than 6.4 but not as bright</a:t>
            </a:r>
          </a:p>
          <a:p>
            <a:r>
              <a:rPr lang="en-US" altLang="en-US" sz="2800"/>
              <a:t>as 6.1.  What are you going to do with those numbers?</a:t>
            </a:r>
          </a:p>
          <a:p>
            <a:r>
              <a:rPr lang="en-US" altLang="en-US" sz="2800"/>
              <a:t> </a:t>
            </a:r>
            <a:r>
              <a:rPr lang="en-US" altLang="en-US" sz="28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Interpolate!</a:t>
            </a:r>
            <a:endParaRPr lang="en-US" altLang="en-US" sz="2800" u="sng"/>
          </a:p>
          <a:p>
            <a:endParaRPr lang="en-US" altLang="en-US" sz="2800" b="1" u="sng"/>
          </a:p>
          <a:p>
            <a:endParaRPr lang="en-US" altLang="en-US" sz="2800"/>
          </a:p>
        </p:txBody>
      </p:sp>
      <p:sp>
        <p:nvSpPr>
          <p:cNvPr id="116740" name="Text Box 1028"/>
          <p:cNvSpPr txBox="1">
            <a:spLocks noChangeArrowheads="1"/>
          </p:cNvSpPr>
          <p:nvPr/>
        </p:nvSpPr>
        <p:spPr bwMode="auto">
          <a:xfrm>
            <a:off x="3068638" y="4097338"/>
            <a:ext cx="1057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bg2"/>
                </a:solidFill>
              </a:rPr>
              <a:t>Variable</a:t>
            </a:r>
          </a:p>
        </p:txBody>
      </p:sp>
      <p:pic>
        <p:nvPicPr>
          <p:cNvPr id="116741" name="Picture 1029" descr="ho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3621088"/>
            <a:ext cx="3290887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42" name="Line 1030"/>
          <p:cNvSpPr>
            <a:spLocks noChangeShapeType="1"/>
          </p:cNvSpPr>
          <p:nvPr/>
        </p:nvSpPr>
        <p:spPr bwMode="auto">
          <a:xfrm>
            <a:off x="4051300" y="4724400"/>
            <a:ext cx="0" cy="127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3" name="Line 1031"/>
          <p:cNvSpPr>
            <a:spLocks noChangeShapeType="1"/>
          </p:cNvSpPr>
          <p:nvPr/>
        </p:nvSpPr>
        <p:spPr bwMode="auto">
          <a:xfrm>
            <a:off x="4038600" y="5029200"/>
            <a:ext cx="0" cy="152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Interpolation is an educated guess</a:t>
            </a:r>
          </a:p>
        </p:txBody>
      </p:sp>
      <p:sp>
        <p:nvSpPr>
          <p:cNvPr id="117763" name="Text Box 1027"/>
          <p:cNvSpPr txBox="1">
            <a:spLocks noChangeArrowheads="1"/>
          </p:cNvSpPr>
          <p:nvPr/>
        </p:nvSpPr>
        <p:spPr bwMode="auto">
          <a:xfrm>
            <a:off x="0" y="1724025"/>
            <a:ext cx="8888413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Is it about half way between 6.4 and 6.1?</a:t>
            </a:r>
          </a:p>
          <a:p>
            <a:r>
              <a:rPr lang="en-US" altLang="en-US" sz="2800"/>
              <a:t>Then, your estimate would be 6.2 or 6.3.</a:t>
            </a:r>
          </a:p>
          <a:p>
            <a:r>
              <a:rPr lang="en-US" altLang="en-US" sz="2800"/>
              <a:t> But, which one?</a:t>
            </a:r>
          </a:p>
          <a:p>
            <a:endParaRPr lang="en-US" altLang="en-US" sz="2800" b="1" u="sng"/>
          </a:p>
          <a:p>
            <a:endParaRPr lang="en-US" altLang="en-US" sz="2800"/>
          </a:p>
        </p:txBody>
      </p:sp>
      <p:sp>
        <p:nvSpPr>
          <p:cNvPr id="117764" name="Text Box 1028"/>
          <p:cNvSpPr txBox="1">
            <a:spLocks noChangeArrowheads="1"/>
          </p:cNvSpPr>
          <p:nvPr/>
        </p:nvSpPr>
        <p:spPr bwMode="auto">
          <a:xfrm>
            <a:off x="3068638" y="4097338"/>
            <a:ext cx="1057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bg2"/>
                </a:solidFill>
              </a:rPr>
              <a:t>Variable</a:t>
            </a:r>
          </a:p>
        </p:txBody>
      </p:sp>
      <p:pic>
        <p:nvPicPr>
          <p:cNvPr id="117765" name="Picture 1029" descr="ho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3621088"/>
            <a:ext cx="3290887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6" name="Line 1030"/>
          <p:cNvSpPr>
            <a:spLocks noChangeShapeType="1"/>
          </p:cNvSpPr>
          <p:nvPr/>
        </p:nvSpPr>
        <p:spPr bwMode="auto">
          <a:xfrm>
            <a:off x="4051300" y="4724400"/>
            <a:ext cx="0" cy="127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7" name="Line 1031"/>
          <p:cNvSpPr>
            <a:spLocks noChangeShapeType="1"/>
          </p:cNvSpPr>
          <p:nvPr/>
        </p:nvSpPr>
        <p:spPr bwMode="auto">
          <a:xfrm>
            <a:off x="4038600" y="5029200"/>
            <a:ext cx="0" cy="152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 your feelings</a:t>
            </a:r>
          </a:p>
        </p:txBody>
      </p:sp>
      <p:sp>
        <p:nvSpPr>
          <p:cNvPr id="118787" name="Text Box 1027"/>
          <p:cNvSpPr txBox="1">
            <a:spLocks noChangeArrowheads="1"/>
          </p:cNvSpPr>
          <p:nvPr/>
        </p:nvSpPr>
        <p:spPr bwMode="auto">
          <a:xfrm>
            <a:off x="0" y="1724025"/>
            <a:ext cx="888841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Maybe you think it is just a little brighter than midway.</a:t>
            </a:r>
          </a:p>
          <a:p>
            <a:r>
              <a:rPr lang="en-US" altLang="en-US" sz="2800"/>
              <a:t>Your estimate would be 6.2!  A little fainter, your estimate </a:t>
            </a:r>
          </a:p>
          <a:p>
            <a:r>
              <a:rPr lang="en-US" altLang="en-US" sz="2800"/>
              <a:t>would be 6.3.  </a:t>
            </a:r>
          </a:p>
        </p:txBody>
      </p:sp>
      <p:pic>
        <p:nvPicPr>
          <p:cNvPr id="118789" name="Picture 1029" descr="ho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3621088"/>
            <a:ext cx="3290887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90" name="Line 1030"/>
          <p:cNvSpPr>
            <a:spLocks noChangeShapeType="1"/>
          </p:cNvSpPr>
          <p:nvPr/>
        </p:nvSpPr>
        <p:spPr bwMode="auto">
          <a:xfrm>
            <a:off x="4051300" y="4724400"/>
            <a:ext cx="0" cy="127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1" name="Line 1031"/>
          <p:cNvSpPr>
            <a:spLocks noChangeShapeType="1"/>
          </p:cNvSpPr>
          <p:nvPr/>
        </p:nvSpPr>
        <p:spPr bwMode="auto">
          <a:xfrm>
            <a:off x="4038600" y="5029200"/>
            <a:ext cx="0" cy="152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2" name="Text Box 1032"/>
          <p:cNvSpPr txBox="1">
            <a:spLocks noChangeArrowheads="1"/>
          </p:cNvSpPr>
          <p:nvPr/>
        </p:nvSpPr>
        <p:spPr bwMode="auto">
          <a:xfrm>
            <a:off x="0" y="3362325"/>
            <a:ext cx="2798763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Don’t try to think</a:t>
            </a:r>
          </a:p>
          <a:p>
            <a:r>
              <a:rPr lang="en-US" altLang="en-US" sz="2800"/>
              <a:t> what it should be,</a:t>
            </a:r>
          </a:p>
          <a:p>
            <a:r>
              <a:rPr lang="en-US" altLang="en-US" sz="2800"/>
              <a:t> just go with the</a:t>
            </a:r>
          </a:p>
          <a:p>
            <a:r>
              <a:rPr lang="en-US" altLang="en-US" sz="2800"/>
              <a:t> flow.   </a:t>
            </a:r>
          </a:p>
          <a:p>
            <a:endParaRPr lang="en-US" altLang="en-US" sz="2800"/>
          </a:p>
          <a:p>
            <a:endParaRPr lang="en-US" altLang="en-US" sz="2800"/>
          </a:p>
        </p:txBody>
      </p:sp>
      <p:sp>
        <p:nvSpPr>
          <p:cNvPr id="118793" name="Text Box 1033"/>
          <p:cNvSpPr txBox="1">
            <a:spLocks noChangeArrowheads="1"/>
          </p:cNvSpPr>
          <p:nvPr/>
        </p:nvSpPr>
        <p:spPr bwMode="auto">
          <a:xfrm>
            <a:off x="6346825" y="4600575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800"/>
          </a:p>
        </p:txBody>
      </p:sp>
      <p:sp>
        <p:nvSpPr>
          <p:cNvPr id="118794" name="Text Box 1034"/>
          <p:cNvSpPr txBox="1">
            <a:spLocks noChangeArrowheads="1"/>
          </p:cNvSpPr>
          <p:nvPr/>
        </p:nvSpPr>
        <p:spPr bwMode="auto">
          <a:xfrm>
            <a:off x="6499225" y="3648075"/>
            <a:ext cx="2365375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Your ability to </a:t>
            </a:r>
          </a:p>
          <a:p>
            <a:r>
              <a:rPr lang="en-US" altLang="en-US" sz="2800"/>
              <a:t>feel the best</a:t>
            </a:r>
          </a:p>
          <a:p>
            <a:r>
              <a:rPr lang="en-US" altLang="en-US" sz="2800"/>
              <a:t> answer will </a:t>
            </a:r>
          </a:p>
          <a:p>
            <a:r>
              <a:rPr lang="en-US" altLang="en-US" sz="2800"/>
              <a:t>get better</a:t>
            </a:r>
          </a:p>
          <a:p>
            <a:r>
              <a:rPr lang="en-US" altLang="en-US" sz="2800"/>
              <a:t>with practice.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Making your first estimate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65125" y="1971675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800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80988" y="1981200"/>
            <a:ext cx="4638675" cy="4114800"/>
          </a:xfrm>
        </p:spPr>
        <p:txBody>
          <a:bodyPr/>
          <a:lstStyle/>
          <a:p>
            <a:r>
              <a:rPr lang="en-US" altLang="en-US" sz="2800"/>
              <a:t> But, whatever your estimate, congratulations on your first variable star observation!</a:t>
            </a:r>
          </a:p>
          <a:p>
            <a:r>
              <a:rPr lang="en-US" altLang="en-US" sz="2800"/>
              <a:t> Write your result on the back of the star chart you were given.</a:t>
            </a:r>
          </a:p>
          <a:p>
            <a:endParaRPr lang="en-US" altLang="en-US" sz="2800"/>
          </a:p>
        </p:txBody>
      </p:sp>
      <p:graphicFrame>
        <p:nvGraphicFramePr>
          <p:cNvPr id="35849" name="Object 9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154613" y="1981200"/>
          <a:ext cx="279717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Clip" r:id="rId3" imgW="2247480" imgH="3306240" progId="MS_ClipArt_Gallery.2">
                  <p:embed/>
                </p:oleObj>
              </mc:Choice>
              <mc:Fallback>
                <p:oleObj name="Clip" r:id="rId3" imgW="2247480" imgH="3306240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613" y="1981200"/>
                        <a:ext cx="2797175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6781800" cy="1143000"/>
          </a:xfrm>
        </p:spPr>
        <p:txBody>
          <a:bodyPr/>
          <a:lstStyle/>
          <a:p>
            <a:r>
              <a:rPr lang="en-US" altLang="en-US"/>
              <a:t>Why do we call it an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Different people will make different estimates of brightness using this method.  We all see the world differently.</a:t>
            </a:r>
          </a:p>
          <a:p>
            <a:r>
              <a:rPr lang="en-US" altLang="en-US"/>
              <a:t>Yet, all the estimates are “right”! There is no one correct answer.</a:t>
            </a:r>
          </a:p>
          <a:p>
            <a:r>
              <a:rPr lang="en-US" altLang="en-US"/>
              <a:t>All scientific measurements have variation.  We call it </a:t>
            </a:r>
            <a:r>
              <a:rPr lang="en-US" altLang="en-US" i="1"/>
              <a:t>error</a:t>
            </a:r>
            <a:r>
              <a:rPr lang="en-US" altLang="en-US"/>
              <a:t> or </a:t>
            </a:r>
            <a:r>
              <a:rPr lang="en-US" altLang="en-US" i="1"/>
              <a:t>noise</a:t>
            </a:r>
            <a:r>
              <a:rPr lang="en-US" altLang="en-US"/>
              <a:t>.</a:t>
            </a:r>
          </a:p>
        </p:txBody>
      </p:sp>
      <p:sp>
        <p:nvSpPr>
          <p:cNvPr id="36868" name="WordArt 4"/>
          <p:cNvSpPr>
            <a:spLocks noChangeArrowheads="1" noChangeShapeType="1" noTextEdit="1"/>
          </p:cNvSpPr>
          <p:nvPr/>
        </p:nvSpPr>
        <p:spPr bwMode="auto">
          <a:xfrm>
            <a:off x="6205538" y="533400"/>
            <a:ext cx="2562225" cy="12763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Impact"/>
              </a:rPr>
              <a:t>Estimate?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 thought scientists only used exact numbers!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981200"/>
            <a:ext cx="4464050" cy="4114800"/>
          </a:xfrm>
        </p:spPr>
        <p:txBody>
          <a:bodyPr/>
          <a:lstStyle/>
          <a:p>
            <a:r>
              <a:rPr lang="en-US" altLang="en-US" sz="2800"/>
              <a:t>Well, a number can never be </a:t>
            </a:r>
            <a:r>
              <a:rPr lang="en-US" altLang="en-US" sz="2800" i="1"/>
              <a:t>too</a:t>
            </a:r>
            <a:r>
              <a:rPr lang="en-US" altLang="en-US" sz="2800"/>
              <a:t> exact in science, especially astronomy.  But, all measurements are really estimates to a certain </a:t>
            </a:r>
            <a:r>
              <a:rPr lang="en-US" altLang="en-US" sz="2800" i="1" u="sng"/>
              <a:t>precision</a:t>
            </a:r>
            <a:r>
              <a:rPr lang="en-US" altLang="en-US" sz="2800"/>
              <a:t>.  The trick is understanding what that precision is.</a:t>
            </a:r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183188" y="1524000"/>
          <a:ext cx="3309937" cy="491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7" name="Clip" r:id="rId3" imgW="3848040" imgH="5478120" progId="MS_ClipArt_Gallery.2">
                  <p:embed/>
                </p:oleObj>
              </mc:Choice>
              <mc:Fallback>
                <p:oleObj name="Clip" r:id="rId3" imgW="3848040" imgH="547812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188" y="1524000"/>
                        <a:ext cx="3309937" cy="491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Astronomy needs data!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The sky is full of wonderful things to see.</a:t>
            </a:r>
          </a:p>
          <a:p>
            <a:r>
              <a:rPr lang="en-US" altLang="en-US" sz="2800"/>
              <a:t>But, just looking at its beauty often doesn’t provide answers to the riddles of the universe. 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029200" y="6137275"/>
            <a:ext cx="3482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Hubble Space Telescope</a:t>
            </a:r>
          </a:p>
        </p:txBody>
      </p:sp>
      <p:pic>
        <p:nvPicPr>
          <p:cNvPr id="6154" name="Picture 10" descr="M16Full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8525" y="1981200"/>
            <a:ext cx="3689350" cy="41148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7772400" cy="1143000"/>
          </a:xfrm>
        </p:spPr>
        <p:txBody>
          <a:bodyPr/>
          <a:lstStyle/>
          <a:p>
            <a:pPr algn="l"/>
            <a:r>
              <a:rPr lang="en-US" altLang="en-US"/>
              <a:t>Precision in </a:t>
            </a:r>
            <a:br>
              <a:rPr lang="en-US" altLang="en-US"/>
            </a:br>
            <a:r>
              <a:rPr lang="en-US" altLang="en-US"/>
              <a:t>data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The graph on the right is a portion of the AAVSO data that show the change in brightness over time of a star called SS Cygni.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We call this a </a:t>
            </a:r>
            <a:r>
              <a:rPr lang="en-US" altLang="en-US" sz="2400" i="1" u="sng"/>
              <a:t>light</a:t>
            </a:r>
            <a:r>
              <a:rPr lang="en-US" altLang="en-US" sz="2400" u="sng"/>
              <a:t> </a:t>
            </a:r>
            <a:r>
              <a:rPr lang="en-US" altLang="en-US" sz="2400" i="1" u="sng"/>
              <a:t>curve</a:t>
            </a:r>
            <a:r>
              <a:rPr lang="en-US" altLang="en-US" sz="2400" i="1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SS Cygni is located in the constellation of Cygnus the Swan.</a:t>
            </a:r>
            <a:endParaRPr lang="en-US" altLang="en-US" sz="2800"/>
          </a:p>
        </p:txBody>
      </p:sp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1524000" y="1395413"/>
          <a:ext cx="6097588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7" name="Chart" r:id="rId3" imgW="6096361" imgH="4067416" progId="MSGraph.Chart.8">
                  <p:embed followColorScheme="full"/>
                </p:oleObj>
              </mc:Choice>
              <mc:Fallback>
                <p:oleObj name="Chart" r:id="rId3" imgW="6096361" imgH="4067416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7588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8" name="Object 12"/>
          <p:cNvGraphicFramePr>
            <a:graphicFrameLocks noChangeAspect="1"/>
          </p:cNvGraphicFramePr>
          <p:nvPr/>
        </p:nvGraphicFramePr>
        <p:xfrm>
          <a:off x="1524000" y="1395413"/>
          <a:ext cx="6097588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8" name="Chart" r:id="rId5" imgW="6096361" imgH="4077000" progId="MSGraph.Chart.8">
                  <p:embed followColorScheme="full"/>
                </p:oleObj>
              </mc:Choice>
              <mc:Fallback>
                <p:oleObj name="Chart" r:id="rId5" imgW="6096361" imgH="4077000" progId="MSGraph.Chart.8">
                  <p:embed followColorScheme="full"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7588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4" name="Object 18"/>
          <p:cNvGraphicFramePr>
            <a:graphicFrameLocks noChangeAspect="1"/>
          </p:cNvGraphicFramePr>
          <p:nvPr>
            <p:ph type="clipArt" sz="half" idx="4294967295"/>
          </p:nvPr>
        </p:nvGraphicFramePr>
        <p:xfrm>
          <a:off x="4400550" y="0"/>
          <a:ext cx="50292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9" name="Worksheet" r:id="rId7" imgW="9763351" imgH="11668366" progId="Excel.Sheet.8">
                  <p:embed/>
                </p:oleObj>
              </mc:Choice>
              <mc:Fallback>
                <p:oleObj name="Worksheet" r:id="rId7" imgW="9763351" imgH="11668366" progId="Excel.Sheet.8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0"/>
                        <a:ext cx="50292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5" name="Text Box 19"/>
          <p:cNvSpPr txBox="1">
            <a:spLocks noChangeArrowheads="1"/>
          </p:cNvSpPr>
          <p:nvPr/>
        </p:nvSpPr>
        <p:spPr bwMode="auto">
          <a:xfrm rot="-5400000">
            <a:off x="4264819" y="5190332"/>
            <a:ext cx="116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</a:rPr>
              <a:t>Brightness</a:t>
            </a:r>
            <a:endParaRPr lang="en-US" altLang="en-US" sz="2800"/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6384925" y="6400800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</a:rPr>
              <a:t>Time</a:t>
            </a:r>
            <a:endParaRPr lang="en-US" altLang="en-US" sz="28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7772400" cy="1143000"/>
          </a:xfrm>
        </p:spPr>
        <p:txBody>
          <a:bodyPr/>
          <a:lstStyle/>
          <a:p>
            <a:pPr algn="l"/>
            <a:r>
              <a:rPr lang="en-US" altLang="en-US"/>
              <a:t>Precision in </a:t>
            </a:r>
            <a:br>
              <a:rPr lang="en-US" altLang="en-US"/>
            </a:br>
            <a:r>
              <a:rPr lang="en-US" altLang="en-US"/>
              <a:t>data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SS Cygni brightens dramatically every few months.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Each dot represents a measurement made by an AAVSO observer somewhere in the world.  We have records on some stars back to 1911!</a:t>
            </a: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400"/>
              <a:t>You can make measurements like these too!</a:t>
            </a:r>
            <a:endParaRPr lang="en-US" altLang="en-US" sz="2800"/>
          </a:p>
          <a:p>
            <a:pPr>
              <a:lnSpc>
                <a:spcPct val="90000"/>
              </a:lnSpc>
            </a:pPr>
            <a:endParaRPr lang="en-US" altLang="en-US" sz="2800" i="1"/>
          </a:p>
          <a:p>
            <a:pPr>
              <a:lnSpc>
                <a:spcPct val="90000"/>
              </a:lnSpc>
            </a:pPr>
            <a:endParaRPr lang="en-US" altLang="en-US" sz="2800"/>
          </a:p>
        </p:txBody>
      </p:sp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1524000" y="1395413"/>
          <a:ext cx="6097588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7" name="Chart" r:id="rId3" imgW="6096361" imgH="4067416" progId="MSGraph.Chart.8">
                  <p:embed followColorScheme="full"/>
                </p:oleObj>
              </mc:Choice>
              <mc:Fallback>
                <p:oleObj name="Chart" r:id="rId3" imgW="6096361" imgH="4067416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7588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3" name="Object 5"/>
          <p:cNvGraphicFramePr>
            <a:graphicFrameLocks noChangeAspect="1"/>
          </p:cNvGraphicFramePr>
          <p:nvPr/>
        </p:nvGraphicFramePr>
        <p:xfrm>
          <a:off x="1524000" y="1395413"/>
          <a:ext cx="6097588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8" name="Chart" r:id="rId5" imgW="6096361" imgH="4067416" progId="MSGraph.Chart.8">
                  <p:embed followColorScheme="full"/>
                </p:oleObj>
              </mc:Choice>
              <mc:Fallback>
                <p:oleObj name="Chart" r:id="rId5" imgW="6096361" imgH="4067416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7588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4" name="Object 6"/>
          <p:cNvGraphicFramePr>
            <a:graphicFrameLocks noChangeAspect="1"/>
          </p:cNvGraphicFramePr>
          <p:nvPr>
            <p:ph type="clipArt" sz="half" idx="4294967295"/>
          </p:nvPr>
        </p:nvGraphicFramePr>
        <p:xfrm>
          <a:off x="4400550" y="0"/>
          <a:ext cx="50292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9" name="Worksheet" r:id="rId7" imgW="9763351" imgH="11668366" progId="Excel.Sheet.8">
                  <p:embed/>
                </p:oleObj>
              </mc:Choice>
              <mc:Fallback>
                <p:oleObj name="Worksheet" r:id="rId7" imgW="9763351" imgH="11668366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0"/>
                        <a:ext cx="50292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5" name="Text Box 7"/>
          <p:cNvSpPr txBox="1">
            <a:spLocks noChangeArrowheads="1"/>
          </p:cNvSpPr>
          <p:nvPr/>
        </p:nvSpPr>
        <p:spPr bwMode="auto">
          <a:xfrm rot="-5400000">
            <a:off x="4264819" y="5190332"/>
            <a:ext cx="116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</a:rPr>
              <a:t>Brightness</a:t>
            </a:r>
            <a:endParaRPr lang="en-US" altLang="en-US" sz="2800"/>
          </a:p>
        </p:txBody>
      </p: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6384925" y="6400800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</a:rPr>
              <a:t>Time</a:t>
            </a:r>
            <a:endParaRPr lang="en-US" altLang="en-US" sz="28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7772400" cy="1143000"/>
          </a:xfrm>
        </p:spPr>
        <p:txBody>
          <a:bodyPr/>
          <a:lstStyle/>
          <a:p>
            <a:pPr algn="l"/>
            <a:r>
              <a:rPr lang="en-US" altLang="en-US"/>
              <a:t>Precision in </a:t>
            </a:r>
            <a:br>
              <a:rPr lang="en-US" altLang="en-US"/>
            </a:br>
            <a:r>
              <a:rPr lang="en-US" altLang="en-US"/>
              <a:t>data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3810000" cy="4114800"/>
          </a:xfrm>
        </p:spPr>
        <p:txBody>
          <a:bodyPr/>
          <a:lstStyle/>
          <a:p>
            <a:r>
              <a:rPr lang="en-US" altLang="en-US" sz="2800"/>
              <a:t>The magnitude is plotted on the Y axis (up and down)</a:t>
            </a:r>
          </a:p>
          <a:p>
            <a:endParaRPr lang="en-US" altLang="en-US" sz="2800"/>
          </a:p>
          <a:p>
            <a:r>
              <a:rPr lang="en-US" altLang="en-US" sz="2800"/>
              <a:t>The day and time of the observation is plotted on the X axis (left and right)</a:t>
            </a:r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 i="1"/>
          </a:p>
          <a:p>
            <a:endParaRPr lang="en-US" altLang="en-US" sz="2800"/>
          </a:p>
        </p:txBody>
      </p:sp>
      <p:graphicFrame>
        <p:nvGraphicFramePr>
          <p:cNvPr id="131076" name="Object 4"/>
          <p:cNvGraphicFramePr>
            <a:graphicFrameLocks noChangeAspect="1"/>
          </p:cNvGraphicFramePr>
          <p:nvPr/>
        </p:nvGraphicFramePr>
        <p:xfrm>
          <a:off x="1524000" y="1395413"/>
          <a:ext cx="6097588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1" name="Chart" r:id="rId3" imgW="6096361" imgH="4067416" progId="MSGraph.Chart.8">
                  <p:embed followColorScheme="full"/>
                </p:oleObj>
              </mc:Choice>
              <mc:Fallback>
                <p:oleObj name="Chart" r:id="rId3" imgW="6096361" imgH="4067416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7588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77" name="Object 5"/>
          <p:cNvGraphicFramePr>
            <a:graphicFrameLocks noChangeAspect="1"/>
          </p:cNvGraphicFramePr>
          <p:nvPr/>
        </p:nvGraphicFramePr>
        <p:xfrm>
          <a:off x="1524000" y="1395413"/>
          <a:ext cx="6097588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2" name="Chart" r:id="rId5" imgW="6096361" imgH="4067416" progId="MSGraph.Chart.8">
                  <p:embed followColorScheme="full"/>
                </p:oleObj>
              </mc:Choice>
              <mc:Fallback>
                <p:oleObj name="Chart" r:id="rId5" imgW="6096361" imgH="4067416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7588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78" name="Object 6"/>
          <p:cNvGraphicFramePr>
            <a:graphicFrameLocks noChangeAspect="1"/>
          </p:cNvGraphicFramePr>
          <p:nvPr>
            <p:ph type="clipArt" sz="half" idx="4294967295"/>
          </p:nvPr>
        </p:nvGraphicFramePr>
        <p:xfrm>
          <a:off x="4400550" y="0"/>
          <a:ext cx="50292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3" name="Worksheet" r:id="rId7" imgW="9763351" imgH="11668366" progId="Excel.Sheet.8">
                  <p:embed/>
                </p:oleObj>
              </mc:Choice>
              <mc:Fallback>
                <p:oleObj name="Worksheet" r:id="rId7" imgW="9763351" imgH="11668366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0"/>
                        <a:ext cx="50292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79" name="Text Box 7"/>
          <p:cNvSpPr txBox="1">
            <a:spLocks noChangeArrowheads="1"/>
          </p:cNvSpPr>
          <p:nvPr/>
        </p:nvSpPr>
        <p:spPr bwMode="auto">
          <a:xfrm rot="-5400000">
            <a:off x="4264819" y="5190332"/>
            <a:ext cx="116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</a:rPr>
              <a:t>Brightness</a:t>
            </a:r>
            <a:endParaRPr lang="en-US" altLang="en-US" sz="2800"/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6384925" y="6400800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</a:rPr>
              <a:t>Time</a:t>
            </a:r>
            <a:endParaRPr lang="en-US" altLang="en-US" sz="28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7772400" cy="1143000"/>
          </a:xfrm>
        </p:spPr>
        <p:txBody>
          <a:bodyPr/>
          <a:lstStyle/>
          <a:p>
            <a:pPr algn="l"/>
            <a:r>
              <a:rPr lang="en-US" altLang="en-US"/>
              <a:t>Precision in </a:t>
            </a:r>
            <a:br>
              <a:rPr lang="en-US" altLang="en-US"/>
            </a:br>
            <a:r>
              <a:rPr lang="en-US" altLang="en-US"/>
              <a:t>data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3810000" cy="4114800"/>
          </a:xfrm>
        </p:spPr>
        <p:txBody>
          <a:bodyPr/>
          <a:lstStyle/>
          <a:p>
            <a:r>
              <a:rPr lang="en-US" altLang="en-US" sz="2800"/>
              <a:t>You can see the noise in the data.</a:t>
            </a:r>
          </a:p>
          <a:p>
            <a:r>
              <a:rPr lang="en-US" altLang="en-US" sz="2800"/>
              <a:t>Note that the curve is not a nice straight line.</a:t>
            </a:r>
          </a:p>
          <a:p>
            <a:r>
              <a:rPr lang="en-US" altLang="en-US" sz="2800"/>
              <a:t>Rather, it is a wide band of individual observations.</a:t>
            </a:r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 i="1"/>
          </a:p>
          <a:p>
            <a:endParaRPr lang="en-US" altLang="en-US" sz="2800"/>
          </a:p>
        </p:txBody>
      </p:sp>
      <p:graphicFrame>
        <p:nvGraphicFramePr>
          <p:cNvPr id="132100" name="Object 4"/>
          <p:cNvGraphicFramePr>
            <a:graphicFrameLocks noChangeAspect="1"/>
          </p:cNvGraphicFramePr>
          <p:nvPr/>
        </p:nvGraphicFramePr>
        <p:xfrm>
          <a:off x="1524000" y="1395413"/>
          <a:ext cx="6097588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5" name="Chart" r:id="rId3" imgW="6096361" imgH="4067416" progId="MSGraph.Chart.8">
                  <p:embed followColorScheme="full"/>
                </p:oleObj>
              </mc:Choice>
              <mc:Fallback>
                <p:oleObj name="Chart" r:id="rId3" imgW="6096361" imgH="4067416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7588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1" name="Object 5"/>
          <p:cNvGraphicFramePr>
            <a:graphicFrameLocks noChangeAspect="1"/>
          </p:cNvGraphicFramePr>
          <p:nvPr/>
        </p:nvGraphicFramePr>
        <p:xfrm>
          <a:off x="1524000" y="1395413"/>
          <a:ext cx="6097588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6" name="Chart" r:id="rId5" imgW="6096361" imgH="4067416" progId="MSGraph.Chart.8">
                  <p:embed followColorScheme="full"/>
                </p:oleObj>
              </mc:Choice>
              <mc:Fallback>
                <p:oleObj name="Chart" r:id="rId5" imgW="6096361" imgH="4067416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7588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2" name="Object 6"/>
          <p:cNvGraphicFramePr>
            <a:graphicFrameLocks noChangeAspect="1"/>
          </p:cNvGraphicFramePr>
          <p:nvPr>
            <p:ph type="clipArt" sz="half" idx="4294967295"/>
          </p:nvPr>
        </p:nvGraphicFramePr>
        <p:xfrm>
          <a:off x="4400550" y="0"/>
          <a:ext cx="50292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7" name="Worksheet" r:id="rId7" imgW="9763351" imgH="11668366" progId="Excel.Sheet.8">
                  <p:embed/>
                </p:oleObj>
              </mc:Choice>
              <mc:Fallback>
                <p:oleObj name="Worksheet" r:id="rId7" imgW="9763351" imgH="11668366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0"/>
                        <a:ext cx="50292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03" name="Text Box 7"/>
          <p:cNvSpPr txBox="1">
            <a:spLocks noChangeArrowheads="1"/>
          </p:cNvSpPr>
          <p:nvPr/>
        </p:nvSpPr>
        <p:spPr bwMode="auto">
          <a:xfrm rot="-5400000">
            <a:off x="4264819" y="5190332"/>
            <a:ext cx="116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</a:rPr>
              <a:t>Brightness</a:t>
            </a:r>
            <a:endParaRPr lang="en-US" altLang="en-US" sz="2800"/>
          </a:p>
        </p:txBody>
      </p:sp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6384925" y="6400800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</a:rPr>
              <a:t>Time</a:t>
            </a:r>
            <a:endParaRPr lang="en-US" altLang="en-US" sz="2800"/>
          </a:p>
        </p:txBody>
      </p:sp>
    </p:spTree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Every estimate is needed</a:t>
            </a:r>
          </a:p>
        </p:txBody>
      </p:sp>
      <p:sp>
        <p:nvSpPr>
          <p:cNvPr id="45059" name="Rectangle 2051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28800"/>
            <a:ext cx="4171950" cy="4114800"/>
          </a:xfrm>
        </p:spPr>
        <p:txBody>
          <a:bodyPr/>
          <a:lstStyle/>
          <a:p>
            <a:r>
              <a:rPr lang="en-US" altLang="en-US" sz="2800"/>
              <a:t>Astronomers and physicists can use even noisy data to learn many things about how stars work.</a:t>
            </a:r>
          </a:p>
          <a:p>
            <a:r>
              <a:rPr lang="en-US" altLang="en-US" sz="2800"/>
              <a:t>With practice, AAVSO visual observers can estimate brightness to a </a:t>
            </a:r>
            <a:r>
              <a:rPr lang="en-US" altLang="en-US" sz="2800" i="1" u="sng"/>
              <a:t>precision</a:t>
            </a:r>
            <a:r>
              <a:rPr lang="en-US" altLang="en-US" sz="2800"/>
              <a:t> near 0.1 magnitude.</a:t>
            </a:r>
          </a:p>
        </p:txBody>
      </p:sp>
      <p:pic>
        <p:nvPicPr>
          <p:cNvPr id="45062" name="Picture 2054" descr="CVlobe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133600"/>
            <a:ext cx="3810000" cy="3810000"/>
          </a:xfrm>
        </p:spPr>
      </p:pic>
      <p:sp>
        <p:nvSpPr>
          <p:cNvPr id="45063" name="Text Box 2055"/>
          <p:cNvSpPr txBox="1">
            <a:spLocks noChangeArrowheads="1"/>
          </p:cNvSpPr>
          <p:nvPr/>
        </p:nvSpPr>
        <p:spPr bwMode="auto">
          <a:xfrm>
            <a:off x="4822825" y="5908675"/>
            <a:ext cx="377507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Artist’s Conception - SS Cygni (AAVSO)</a:t>
            </a:r>
          </a:p>
          <a:p>
            <a:endParaRPr lang="en-US" altLang="en-US" sz="2800"/>
          </a:p>
        </p:txBody>
      </p:sp>
    </p:spTree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There is no perfect estimate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Your observations are estimates because everyone gets a little different result.</a:t>
            </a:r>
          </a:p>
          <a:p>
            <a:r>
              <a:rPr lang="en-US" altLang="en-US" sz="2800"/>
              <a:t>You don’t have to be perfect--just do the best job you can.</a:t>
            </a:r>
          </a:p>
          <a:p>
            <a:r>
              <a:rPr lang="en-US" altLang="en-US" sz="2800"/>
              <a:t>Practice will help a lot!</a:t>
            </a:r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648200" y="2133600"/>
          <a:ext cx="38100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16" name="Clip" r:id="rId3" imgW="3473280" imgH="3472920" progId="MS_ClipArt_Gallery.2">
                  <p:embed/>
                </p:oleObj>
              </mc:Choice>
              <mc:Fallback>
                <p:oleObj name="Clip" r:id="rId3" imgW="3473280" imgH="347292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133600"/>
                        <a:ext cx="3810000" cy="381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Want to try again?</a:t>
            </a:r>
          </a:p>
        </p:txBody>
      </p:sp>
      <p:pic>
        <p:nvPicPr>
          <p:cNvPr id="47107" name="Picture 3" descr="Catseyen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44958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33400" y="6096000"/>
            <a:ext cx="565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Cat’s Eye Nebula (Hubble Space Telescope)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003925" y="3578225"/>
            <a:ext cx="2584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/>
              <a:t>Let’s Do It!</a:t>
            </a:r>
            <a:endParaRPr lang="en-US" altLang="en-US"/>
          </a:p>
        </p:txBody>
      </p:sp>
    </p:spTree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practice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898525" y="1819275"/>
            <a:ext cx="69659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This time, estimate the same variable but in frames B and C.  These frames could be the variable star at different times in its light curve.</a:t>
            </a:r>
          </a:p>
          <a:p>
            <a:r>
              <a:rPr lang="en-US" altLang="en-US" sz="2800"/>
              <a:t>Write your answers on the form.</a:t>
            </a:r>
          </a:p>
        </p:txBody>
      </p:sp>
      <p:pic>
        <p:nvPicPr>
          <p:cNvPr id="48133" name="Picture 5" descr="hoa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3770313"/>
            <a:ext cx="5122862" cy="27368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2911475" y="4814888"/>
            <a:ext cx="0" cy="106362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2911475" y="5097463"/>
            <a:ext cx="0" cy="10477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>
            <a:off x="5448300" y="5054600"/>
            <a:ext cx="0" cy="101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 flipH="1" flipV="1">
            <a:off x="5438775" y="4829175"/>
            <a:ext cx="0" cy="9525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2019300" y="3771900"/>
            <a:ext cx="114300" cy="190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did it go?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822325" y="2428875"/>
            <a:ext cx="37020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Was it easier the second </a:t>
            </a:r>
          </a:p>
          <a:p>
            <a:r>
              <a:rPr lang="en-US" altLang="en-US" sz="2800"/>
              <a:t>and third time?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952500" y="3581400"/>
            <a:ext cx="2543175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I bet you are ready for a real star.</a:t>
            </a:r>
          </a:p>
          <a:p>
            <a:endParaRPr lang="en-US" altLang="en-US" sz="2800"/>
          </a:p>
          <a:p>
            <a:r>
              <a:rPr lang="en-US" altLang="en-US" sz="2800"/>
              <a:t>Let’s try one!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6780213" y="603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altLang="en-US"/>
          </a:p>
        </p:txBody>
      </p:sp>
      <p:pic>
        <p:nvPicPr>
          <p:cNvPr id="49159" name="Picture 7" descr="m8w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1614488"/>
            <a:ext cx="4173537" cy="497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 Cygni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6750" y="1676400"/>
            <a:ext cx="3810000" cy="4114800"/>
          </a:xfrm>
        </p:spPr>
        <p:txBody>
          <a:bodyPr/>
          <a:lstStyle/>
          <a:p>
            <a:r>
              <a:rPr lang="en-US" altLang="en-US" sz="2800"/>
              <a:t>We are now going to make two estimates of a semi- regular star called W Cygni (W Cyg).  You should have its chart in front of you.</a:t>
            </a:r>
          </a:p>
          <a:p>
            <a:r>
              <a:rPr lang="en-US" altLang="en-US" sz="2800"/>
              <a:t>Click and it will be the next picture.</a:t>
            </a:r>
          </a:p>
        </p:txBody>
      </p:sp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4838700" y="2343150"/>
          <a:ext cx="3695700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0" name="Clip" r:id="rId3" imgW="3695400" imgH="3466440" progId="MS_ClipArt_Gallery.2">
                  <p:embed/>
                </p:oleObj>
              </mc:Choice>
              <mc:Fallback>
                <p:oleObj name="Clip" r:id="rId3" imgW="3695400" imgH="3466440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2343150"/>
                        <a:ext cx="3695700" cy="346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Astronomy theories need data!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276600" cy="4343400"/>
          </a:xfrm>
        </p:spPr>
        <p:txBody>
          <a:bodyPr/>
          <a:lstStyle/>
          <a:p>
            <a:r>
              <a:rPr lang="en-US" altLang="en-US" sz="2800"/>
              <a:t>Most of the discoveries astronomers have made about the universe needed light  measurements to confirm or suggest theories.</a:t>
            </a:r>
          </a:p>
          <a:p>
            <a:endParaRPr lang="en-US" altLang="en-US" sz="2800"/>
          </a:p>
        </p:txBody>
      </p:sp>
      <p:pic>
        <p:nvPicPr>
          <p:cNvPr id="9224" name="Picture 8" descr="Phasedia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0975" y="1998663"/>
            <a:ext cx="4819650" cy="3984625"/>
          </a:xfrm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680200" y="5519738"/>
            <a:ext cx="808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b="1">
                <a:solidFill>
                  <a:srgbClr val="000000"/>
                </a:solidFill>
              </a:rPr>
              <a:t>(Time)</a:t>
            </a:r>
            <a:endParaRPr lang="en-US" altLang="en-US" sz="28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wcyg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39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5395913" y="6035675"/>
            <a:ext cx="3022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tx2"/>
                </a:solidFill>
              </a:rPr>
              <a:t>Are you able to find it?</a:t>
            </a:r>
          </a:p>
          <a:p>
            <a:r>
              <a:rPr lang="en-US" altLang="en-US">
                <a:solidFill>
                  <a:schemeClr val="tx2"/>
                </a:solidFill>
              </a:rPr>
              <a:t>(Click for a little help!)</a:t>
            </a:r>
            <a:endParaRPr lang="en-US" altLang="en-US" sz="28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You’re kidding!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OK, there </a:t>
            </a:r>
            <a:r>
              <a:rPr lang="en-US" altLang="en-US" sz="2800" i="1"/>
              <a:t>are</a:t>
            </a:r>
            <a:r>
              <a:rPr lang="en-US" altLang="en-US" sz="2800"/>
              <a:t> lots of stars in the picture...</a:t>
            </a:r>
          </a:p>
          <a:p>
            <a:r>
              <a:rPr lang="en-US" altLang="en-US" sz="2800"/>
              <a:t>You will need to learn to “star hop” to the star you want. But it’s easy.</a:t>
            </a:r>
          </a:p>
          <a:p>
            <a:r>
              <a:rPr lang="en-US" altLang="en-US" sz="2800"/>
              <a:t>Here’s how!</a:t>
            </a:r>
          </a:p>
          <a:p>
            <a:endParaRPr lang="en-US" altLang="en-US" sz="2800"/>
          </a:p>
        </p:txBody>
      </p:sp>
      <p:graphicFrame>
        <p:nvGraphicFramePr>
          <p:cNvPr id="51207" name="Object 7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000500" y="2600325"/>
          <a:ext cx="3810000" cy="302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64" name="Clip" r:id="rId3" imgW="4304880" imgH="3420720" progId="MS_ClipArt_Gallery.2">
                  <p:embed/>
                </p:oleObj>
              </mc:Choice>
              <mc:Fallback>
                <p:oleObj name="Clip" r:id="rId3" imgW="4304880" imgH="342072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2600325"/>
                        <a:ext cx="3810000" cy="302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8" name="Object 8"/>
          <p:cNvGraphicFramePr>
            <a:graphicFrameLocks noChangeAspect="1"/>
          </p:cNvGraphicFramePr>
          <p:nvPr/>
        </p:nvGraphicFramePr>
        <p:xfrm>
          <a:off x="7143750" y="5105400"/>
          <a:ext cx="1050925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65" name="Clip" r:id="rId5" imgW="3695400" imgH="3466440" progId="MS_ClipArt_Gallery.2">
                  <p:embed/>
                </p:oleObj>
              </mc:Choice>
              <mc:Fallback>
                <p:oleObj name="Clip" r:id="rId5" imgW="3695400" imgH="3466440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5105400"/>
                        <a:ext cx="1050925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9" name="Object 9"/>
          <p:cNvGraphicFramePr>
            <a:graphicFrameLocks noChangeAspect="1"/>
          </p:cNvGraphicFramePr>
          <p:nvPr/>
        </p:nvGraphicFramePr>
        <p:xfrm>
          <a:off x="7981950" y="3143250"/>
          <a:ext cx="6858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66" name="Clip" r:id="rId7" imgW="3695400" imgH="3466440" progId="MS_ClipArt_Gallery.2">
                  <p:embed/>
                </p:oleObj>
              </mc:Choice>
              <mc:Fallback>
                <p:oleObj name="Clip" r:id="rId7" imgW="3695400" imgH="3466440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1950" y="3143250"/>
                        <a:ext cx="68580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0" name="Object 10"/>
          <p:cNvGraphicFramePr>
            <a:graphicFrameLocks noChangeAspect="1"/>
          </p:cNvGraphicFramePr>
          <p:nvPr/>
        </p:nvGraphicFramePr>
        <p:xfrm>
          <a:off x="5105400" y="2133600"/>
          <a:ext cx="11049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67" name="Clip" r:id="rId8" imgW="3695400" imgH="3466440" progId="MS_ClipArt_Gallery.2">
                  <p:embed/>
                </p:oleObj>
              </mc:Choice>
              <mc:Fallback>
                <p:oleObj name="Clip" r:id="rId8" imgW="3695400" imgH="3466440" progId="MS_ClipArt_Gallery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133600"/>
                        <a:ext cx="1104900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 Cyg first estimation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Take a look at the AAVSO W Cyg (size aa) chart.</a:t>
            </a:r>
          </a:p>
          <a:p>
            <a:r>
              <a:rPr lang="en-US" altLang="en-US" sz="2800"/>
              <a:t>Hold it so that it is tilted about 45 degrees clockwise (to the right).  It will better match the picture if tilted a little.</a:t>
            </a:r>
          </a:p>
        </p:txBody>
      </p:sp>
      <p:pic>
        <p:nvPicPr>
          <p:cNvPr id="52230" name="Picture 6" descr="Wcygaa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600200"/>
            <a:ext cx="4038600" cy="49530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tilt the chart?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The way a group of stars looks in a telescope can vary because of the type of telescope, how you look into it, and the season or time of  night.</a:t>
            </a:r>
          </a:p>
        </p:txBody>
      </p:sp>
      <p:graphicFrame>
        <p:nvGraphicFramePr>
          <p:cNvPr id="53252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648200" y="2130425"/>
          <a:ext cx="3810000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88" name="Clip" r:id="rId3" imgW="3452400" imgH="3458520" progId="MS_ClipArt_Gallery.2">
                  <p:embed/>
                </p:oleObj>
              </mc:Choice>
              <mc:Fallback>
                <p:oleObj name="Clip" r:id="rId3" imgW="3452400" imgH="345852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130425"/>
                        <a:ext cx="3810000" cy="381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118225" y="2844800"/>
            <a:ext cx="93662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5000"/>
              <a:t>?</a:t>
            </a:r>
            <a:endParaRPr lang="en-US" altLang="en-US" sz="28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tilt the chart?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Learning how to match the telescope view to the chart is something you’ll learn when actually observing.</a:t>
            </a:r>
          </a:p>
          <a:p>
            <a:r>
              <a:rPr lang="en-US" altLang="en-US" sz="2800"/>
              <a:t>But, back to our estimate!</a:t>
            </a:r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648200" y="2320925"/>
          <a:ext cx="3810000" cy="343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2" name="Clip" r:id="rId3" imgW="3717360" imgH="3352320" progId="MS_ClipArt_Gallery.2">
                  <p:embed/>
                </p:oleObj>
              </mc:Choice>
              <mc:Fallback>
                <p:oleObj name="Clip" r:id="rId3" imgW="3717360" imgH="335232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320925"/>
                        <a:ext cx="3810000" cy="343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Finding landmarks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7650" y="1981200"/>
            <a:ext cx="4248150" cy="4114800"/>
          </a:xfrm>
        </p:spPr>
        <p:txBody>
          <a:bodyPr/>
          <a:lstStyle/>
          <a:p>
            <a:r>
              <a:rPr lang="en-US" altLang="en-US" sz="2400"/>
              <a:t>Find the following things on your chart in this order:</a:t>
            </a:r>
          </a:p>
          <a:p>
            <a:pPr>
              <a:buFont typeface="Monotype Sorts" pitchFamily="2" charset="2"/>
              <a:buNone/>
            </a:pPr>
            <a:r>
              <a:rPr lang="en-US" altLang="en-US" sz="2400"/>
              <a:t>1)  M39 (star cluster)</a:t>
            </a:r>
          </a:p>
          <a:p>
            <a:pPr>
              <a:buFont typeface="Monotype Sorts" pitchFamily="2" charset="2"/>
              <a:buNone/>
            </a:pPr>
            <a:r>
              <a:rPr lang="en-US" altLang="en-US" sz="2400"/>
              <a:t>2)  Comp star 53 and a line of stars pointing from it to the south </a:t>
            </a:r>
          </a:p>
          <a:p>
            <a:pPr>
              <a:buFont typeface="Monotype Sorts" pitchFamily="2" charset="2"/>
              <a:buNone/>
            </a:pPr>
            <a:r>
              <a:rPr lang="en-US" altLang="en-US" sz="2400"/>
              <a:t>3)  Rho (pronounced “row”)  Cyg, a Greek letter that looks like a “p”</a:t>
            </a:r>
          </a:p>
          <a:p>
            <a:pPr>
              <a:buFont typeface="Monotype Sorts" pitchFamily="2" charset="2"/>
              <a:buNone/>
            </a:pPr>
            <a:r>
              <a:rPr lang="en-US" altLang="en-US" sz="2400"/>
              <a:t>4)  W Cyg</a:t>
            </a:r>
          </a:p>
          <a:p>
            <a:endParaRPr lang="en-US" altLang="en-US" sz="2800"/>
          </a:p>
        </p:txBody>
      </p:sp>
      <p:pic>
        <p:nvPicPr>
          <p:cNvPr id="55302" name="Picture 6" descr="Wcygaa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676400"/>
            <a:ext cx="3186113" cy="47244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Wcyg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0"/>
            <a:ext cx="533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533400" y="1854200"/>
            <a:ext cx="855663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chemeClr val="tx2"/>
                </a:solidFill>
              </a:rPr>
              <a:t>M39</a:t>
            </a:r>
            <a:endParaRPr lang="en-US" altLang="en-US"/>
          </a:p>
          <a:p>
            <a:endParaRPr lang="en-US" altLang="en-US"/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593725" y="2733675"/>
            <a:ext cx="29083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5.3 Comp star with</a:t>
            </a:r>
          </a:p>
          <a:p>
            <a:r>
              <a:rPr lang="en-US" altLang="en-US" sz="2800"/>
              <a:t>line to the south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495300" y="3898900"/>
            <a:ext cx="1493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Rho Cyg</a:t>
            </a:r>
            <a:endParaRPr lang="en-US" altLang="en-US"/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0" y="561975"/>
            <a:ext cx="3568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chemeClr val="bg2"/>
                </a:solidFill>
              </a:rPr>
              <a:t>I’ll give you some help.</a:t>
            </a:r>
            <a:endParaRPr lang="en-US" altLang="en-US"/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 flipV="1">
            <a:off x="1828800" y="1752600"/>
            <a:ext cx="462280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 flipV="1">
            <a:off x="3352800" y="2755900"/>
            <a:ext cx="3314700" cy="5207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5" name="Line 11"/>
          <p:cNvSpPr>
            <a:spLocks noChangeShapeType="1"/>
          </p:cNvSpPr>
          <p:nvPr/>
        </p:nvSpPr>
        <p:spPr bwMode="auto">
          <a:xfrm flipV="1">
            <a:off x="1968500" y="3175000"/>
            <a:ext cx="4375150" cy="1003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7" name="Oval 13"/>
          <p:cNvSpPr>
            <a:spLocks noChangeArrowheads="1"/>
          </p:cNvSpPr>
          <p:nvPr/>
        </p:nvSpPr>
        <p:spPr bwMode="auto">
          <a:xfrm>
            <a:off x="6438900" y="1498600"/>
            <a:ext cx="508000" cy="444500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Oval 15"/>
          <p:cNvSpPr>
            <a:spLocks noChangeArrowheads="1"/>
          </p:cNvSpPr>
          <p:nvPr/>
        </p:nvSpPr>
        <p:spPr bwMode="auto">
          <a:xfrm>
            <a:off x="6642100" y="2552700"/>
            <a:ext cx="368300" cy="317500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0" name="Oval 16"/>
          <p:cNvSpPr>
            <a:spLocks noChangeArrowheads="1"/>
          </p:cNvSpPr>
          <p:nvPr/>
        </p:nvSpPr>
        <p:spPr bwMode="auto">
          <a:xfrm>
            <a:off x="6718300" y="2882900"/>
            <a:ext cx="227013" cy="508000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3" name="Oval 19"/>
          <p:cNvSpPr>
            <a:spLocks noChangeArrowheads="1"/>
          </p:cNvSpPr>
          <p:nvPr/>
        </p:nvSpPr>
        <p:spPr bwMode="auto">
          <a:xfrm>
            <a:off x="6337300" y="3111500"/>
            <a:ext cx="247650" cy="222250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4" name="Oval 20"/>
          <p:cNvSpPr>
            <a:spLocks noChangeArrowheads="1"/>
          </p:cNvSpPr>
          <p:nvPr/>
        </p:nvSpPr>
        <p:spPr bwMode="auto">
          <a:xfrm>
            <a:off x="6064250" y="3248025"/>
            <a:ext cx="323850" cy="244475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5" name="Text Box 21"/>
          <p:cNvSpPr txBox="1">
            <a:spLocks noChangeArrowheads="1"/>
          </p:cNvSpPr>
          <p:nvPr/>
        </p:nvSpPr>
        <p:spPr bwMode="auto">
          <a:xfrm>
            <a:off x="673100" y="4646613"/>
            <a:ext cx="1200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W Cyg</a:t>
            </a:r>
          </a:p>
        </p:txBody>
      </p:sp>
      <p:sp>
        <p:nvSpPr>
          <p:cNvPr id="77846" name="Line 22"/>
          <p:cNvSpPr>
            <a:spLocks noChangeShapeType="1"/>
          </p:cNvSpPr>
          <p:nvPr/>
        </p:nvSpPr>
        <p:spPr bwMode="auto">
          <a:xfrm flipV="1">
            <a:off x="2149475" y="3492500"/>
            <a:ext cx="4098925" cy="14573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Finding landmarks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7650" y="1981200"/>
            <a:ext cx="4248150" cy="4114800"/>
          </a:xfrm>
        </p:spPr>
        <p:txBody>
          <a:bodyPr/>
          <a:lstStyle/>
          <a:p>
            <a:r>
              <a:rPr lang="en-US" altLang="en-US" sz="2800"/>
              <a:t>This is how you star hop--from the easiest thing to see to the variable star.</a:t>
            </a:r>
          </a:p>
          <a:p>
            <a:r>
              <a:rPr lang="en-US" altLang="en-US" sz="2800"/>
              <a:t>Now, let’s try it on the photo!</a:t>
            </a:r>
          </a:p>
          <a:p>
            <a:r>
              <a:rPr lang="en-US" altLang="en-US" sz="2800"/>
              <a:t>We’ll go full screen and I’ll show you the landmarks we just found on our chart.</a:t>
            </a:r>
          </a:p>
          <a:p>
            <a:endParaRPr lang="en-US" altLang="en-US" sz="2800"/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056188" y="1981200"/>
          <a:ext cx="2992437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36" name="Clip" r:id="rId3" imgW="2309760" imgH="3176280" progId="MS_ClipArt_Gallery.2">
                  <p:embed/>
                </p:oleObj>
              </mc:Choice>
              <mc:Fallback>
                <p:oleObj name="Clip" r:id="rId3" imgW="2309760" imgH="317628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6188" y="1981200"/>
                        <a:ext cx="2992437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8" name="Picture 14" descr="wcyg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9" name="Oval 15"/>
          <p:cNvSpPr>
            <a:spLocks noChangeArrowheads="1"/>
          </p:cNvSpPr>
          <p:nvPr/>
        </p:nvSpPr>
        <p:spPr bwMode="auto">
          <a:xfrm>
            <a:off x="4229100" y="3086100"/>
            <a:ext cx="762000" cy="9334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6" name="Oval 22"/>
          <p:cNvSpPr>
            <a:spLocks noChangeArrowheads="1"/>
          </p:cNvSpPr>
          <p:nvPr/>
        </p:nvSpPr>
        <p:spPr bwMode="auto">
          <a:xfrm rot="3525358">
            <a:off x="3067050" y="4191000"/>
            <a:ext cx="419100" cy="13906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7" name="Oval 23"/>
          <p:cNvSpPr>
            <a:spLocks noChangeArrowheads="1"/>
          </p:cNvSpPr>
          <p:nvPr/>
        </p:nvSpPr>
        <p:spPr bwMode="auto">
          <a:xfrm>
            <a:off x="2557463" y="4524375"/>
            <a:ext cx="280987" cy="3095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8" name="Line 24"/>
          <p:cNvSpPr>
            <a:spLocks noChangeShapeType="1"/>
          </p:cNvSpPr>
          <p:nvPr/>
        </p:nvSpPr>
        <p:spPr bwMode="auto">
          <a:xfrm>
            <a:off x="2363788" y="4379913"/>
            <a:ext cx="317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9" name="Line 25"/>
          <p:cNvSpPr>
            <a:spLocks noChangeShapeType="1"/>
          </p:cNvSpPr>
          <p:nvPr/>
        </p:nvSpPr>
        <p:spPr bwMode="auto">
          <a:xfrm>
            <a:off x="2452688" y="4549775"/>
            <a:ext cx="8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72" name="Line 28"/>
          <p:cNvSpPr>
            <a:spLocks noChangeShapeType="1"/>
          </p:cNvSpPr>
          <p:nvPr/>
        </p:nvSpPr>
        <p:spPr bwMode="auto">
          <a:xfrm>
            <a:off x="2362200" y="4610100"/>
            <a:ext cx="0" cy="6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73" name="Line 29"/>
          <p:cNvSpPr>
            <a:spLocks noChangeShapeType="1"/>
          </p:cNvSpPr>
          <p:nvPr/>
        </p:nvSpPr>
        <p:spPr bwMode="auto">
          <a:xfrm flipH="1" flipV="1">
            <a:off x="2184400" y="4543425"/>
            <a:ext cx="920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74" name="Text Box 30"/>
          <p:cNvSpPr txBox="1">
            <a:spLocks noChangeArrowheads="1"/>
          </p:cNvSpPr>
          <p:nvPr/>
        </p:nvSpPr>
        <p:spPr bwMode="auto">
          <a:xfrm>
            <a:off x="5299075" y="3133725"/>
            <a:ext cx="855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M39</a:t>
            </a:r>
          </a:p>
        </p:txBody>
      </p:sp>
      <p:sp>
        <p:nvSpPr>
          <p:cNvPr id="57375" name="Text Box 31"/>
          <p:cNvSpPr txBox="1">
            <a:spLocks noChangeArrowheads="1"/>
          </p:cNvSpPr>
          <p:nvPr/>
        </p:nvSpPr>
        <p:spPr bwMode="auto">
          <a:xfrm>
            <a:off x="4213225" y="4505325"/>
            <a:ext cx="3884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53 comp with line of stars</a:t>
            </a:r>
          </a:p>
        </p:txBody>
      </p:sp>
      <p:sp>
        <p:nvSpPr>
          <p:cNvPr id="57376" name="Text Box 32"/>
          <p:cNvSpPr txBox="1">
            <a:spLocks noChangeArrowheads="1"/>
          </p:cNvSpPr>
          <p:nvPr/>
        </p:nvSpPr>
        <p:spPr bwMode="auto">
          <a:xfrm>
            <a:off x="1508125" y="5686425"/>
            <a:ext cx="1457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Rho Cyg</a:t>
            </a:r>
          </a:p>
        </p:txBody>
      </p:sp>
      <p:sp>
        <p:nvSpPr>
          <p:cNvPr id="57377" name="Line 33"/>
          <p:cNvSpPr>
            <a:spLocks noChangeShapeType="1"/>
          </p:cNvSpPr>
          <p:nvPr/>
        </p:nvSpPr>
        <p:spPr bwMode="auto">
          <a:xfrm flipV="1">
            <a:off x="2019300" y="4819650"/>
            <a:ext cx="590550" cy="81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78" name="Text Box 34"/>
          <p:cNvSpPr txBox="1">
            <a:spLocks noChangeArrowheads="1"/>
          </p:cNvSpPr>
          <p:nvPr/>
        </p:nvSpPr>
        <p:spPr bwMode="auto">
          <a:xfrm>
            <a:off x="1146175" y="3914775"/>
            <a:ext cx="1200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W Cyg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6705600" y="1336675"/>
            <a:ext cx="234156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Can you find</a:t>
            </a:r>
          </a:p>
          <a:p>
            <a:r>
              <a:rPr lang="en-US" altLang="en-US" sz="2800"/>
              <a:t>the landmarks</a:t>
            </a:r>
          </a:p>
          <a:p>
            <a:r>
              <a:rPr lang="en-US" altLang="en-US" sz="2800"/>
              <a:t>on your own?</a:t>
            </a:r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6705600" y="3124200"/>
            <a:ext cx="220662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See if you can</a:t>
            </a:r>
          </a:p>
          <a:p>
            <a:r>
              <a:rPr lang="en-US" altLang="en-US" sz="2800"/>
              <a:t>find the comp</a:t>
            </a:r>
          </a:p>
          <a:p>
            <a:r>
              <a:rPr lang="en-US" altLang="en-US" sz="2800"/>
              <a:t>stars as well.</a:t>
            </a:r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6781800" y="4876800"/>
            <a:ext cx="20907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Did you find </a:t>
            </a:r>
          </a:p>
          <a:p>
            <a:r>
              <a:rPr lang="en-US" altLang="en-US" sz="2800"/>
              <a:t>them?</a:t>
            </a:r>
          </a:p>
        </p:txBody>
      </p:sp>
      <p:pic>
        <p:nvPicPr>
          <p:cNvPr id="78862" name="Picture 14" descr="wcyg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57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is information from instruments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There are all kinds of instruments astronomers use to make measurements of star brightness.</a:t>
            </a:r>
          </a:p>
          <a:p>
            <a:r>
              <a:rPr lang="en-US" altLang="en-US" sz="2800"/>
              <a:t>We call these measurements </a:t>
            </a:r>
            <a:r>
              <a:rPr lang="en-US" altLang="en-US" sz="2800" i="1" u="sng"/>
              <a:t>photometric </a:t>
            </a:r>
            <a:r>
              <a:rPr lang="en-US" altLang="en-US" sz="2800"/>
              <a:t>data.</a:t>
            </a:r>
          </a:p>
          <a:p>
            <a:r>
              <a:rPr lang="en-US" altLang="en-US" sz="2800"/>
              <a:t>Photometric means </a:t>
            </a:r>
            <a:r>
              <a:rPr lang="en-US" altLang="en-US" sz="2800" i="1" u="sng"/>
              <a:t>light-measuring.</a:t>
            </a:r>
            <a:endParaRPr lang="en-US" altLang="en-US" sz="2800"/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648200" y="1990725"/>
          <a:ext cx="3810000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Clip" r:id="rId3" imgW="3025440" imgH="3252600" progId="MS_ClipArt_Gallery.2">
                  <p:embed/>
                </p:oleObj>
              </mc:Choice>
              <mc:Fallback>
                <p:oleObj name="Clip" r:id="rId3" imgW="3025440" imgH="32526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990725"/>
                        <a:ext cx="3810000" cy="409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7775575" y="1438275"/>
            <a:ext cx="130175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Here are some</a:t>
            </a:r>
          </a:p>
          <a:p>
            <a:r>
              <a:rPr lang="en-US" altLang="en-US" sz="2800"/>
              <a:t>of the comp</a:t>
            </a:r>
          </a:p>
          <a:p>
            <a:r>
              <a:rPr lang="en-US" altLang="en-US" sz="2800"/>
              <a:t>stars.</a:t>
            </a: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7851775" y="4371975"/>
            <a:ext cx="1292225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Can you find</a:t>
            </a:r>
          </a:p>
          <a:p>
            <a:r>
              <a:rPr lang="en-US" altLang="en-US" sz="2800"/>
              <a:t>any more?</a:t>
            </a:r>
          </a:p>
        </p:txBody>
      </p:sp>
      <p:pic>
        <p:nvPicPr>
          <p:cNvPr id="79890" name="Picture 18" descr="wcyg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91" name="Oval 19"/>
          <p:cNvSpPr>
            <a:spLocks noChangeArrowheads="1"/>
          </p:cNvSpPr>
          <p:nvPr/>
        </p:nvSpPr>
        <p:spPr bwMode="auto">
          <a:xfrm>
            <a:off x="4343400" y="3835400"/>
            <a:ext cx="133350" cy="139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2" name="Text Box 20"/>
          <p:cNvSpPr txBox="1">
            <a:spLocks noChangeArrowheads="1"/>
          </p:cNvSpPr>
          <p:nvPr/>
        </p:nvSpPr>
        <p:spPr bwMode="auto">
          <a:xfrm>
            <a:off x="4498975" y="3675063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55</a:t>
            </a:r>
          </a:p>
        </p:txBody>
      </p:sp>
      <p:sp>
        <p:nvSpPr>
          <p:cNvPr id="79893" name="Oval 21"/>
          <p:cNvSpPr>
            <a:spLocks noChangeArrowheads="1"/>
          </p:cNvSpPr>
          <p:nvPr/>
        </p:nvSpPr>
        <p:spPr bwMode="auto">
          <a:xfrm>
            <a:off x="4953000" y="4083050"/>
            <a:ext cx="114300" cy="1254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4" name="Text Box 22"/>
          <p:cNvSpPr txBox="1">
            <a:spLocks noChangeArrowheads="1"/>
          </p:cNvSpPr>
          <p:nvPr/>
        </p:nvSpPr>
        <p:spPr bwMode="auto">
          <a:xfrm>
            <a:off x="5133975" y="3900488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59</a:t>
            </a:r>
            <a:endParaRPr lang="en-US" altLang="en-US" sz="2800"/>
          </a:p>
        </p:txBody>
      </p:sp>
      <p:sp>
        <p:nvSpPr>
          <p:cNvPr id="79895" name="Oval 23"/>
          <p:cNvSpPr>
            <a:spLocks noChangeArrowheads="1"/>
          </p:cNvSpPr>
          <p:nvPr/>
        </p:nvSpPr>
        <p:spPr bwMode="auto">
          <a:xfrm>
            <a:off x="2714625" y="2886075"/>
            <a:ext cx="123825" cy="1508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6" name="Text Box 24"/>
          <p:cNvSpPr txBox="1">
            <a:spLocks noChangeArrowheads="1"/>
          </p:cNvSpPr>
          <p:nvPr/>
        </p:nvSpPr>
        <p:spPr bwMode="auto">
          <a:xfrm>
            <a:off x="2813050" y="2744788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74</a:t>
            </a:r>
          </a:p>
        </p:txBody>
      </p:sp>
      <p:sp>
        <p:nvSpPr>
          <p:cNvPr id="79897" name="Oval 25"/>
          <p:cNvSpPr>
            <a:spLocks noChangeArrowheads="1"/>
          </p:cNvSpPr>
          <p:nvPr/>
        </p:nvSpPr>
        <p:spPr bwMode="auto">
          <a:xfrm>
            <a:off x="1117600" y="4473575"/>
            <a:ext cx="161925" cy="1238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8" name="Text Box 26"/>
          <p:cNvSpPr txBox="1">
            <a:spLocks noChangeArrowheads="1"/>
          </p:cNvSpPr>
          <p:nvPr/>
        </p:nvSpPr>
        <p:spPr bwMode="auto">
          <a:xfrm>
            <a:off x="1228725" y="4335463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67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7" name="Text Box 2059"/>
          <p:cNvSpPr txBox="1">
            <a:spLocks noChangeArrowheads="1"/>
          </p:cNvSpPr>
          <p:nvPr/>
        </p:nvSpPr>
        <p:spPr bwMode="auto">
          <a:xfrm>
            <a:off x="6096000" y="533400"/>
            <a:ext cx="2819400" cy="564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Now that you have found the comp stars, try to</a:t>
            </a:r>
          </a:p>
          <a:p>
            <a:r>
              <a:rPr lang="en-US" altLang="en-US" sz="2800"/>
              <a:t>estimate W Cyg.</a:t>
            </a:r>
          </a:p>
          <a:p>
            <a:endParaRPr lang="en-US" altLang="en-US" sz="2800"/>
          </a:p>
          <a:p>
            <a:r>
              <a:rPr lang="en-US" altLang="en-US" sz="2800"/>
              <a:t>Write your estimate on the form.</a:t>
            </a:r>
          </a:p>
          <a:p>
            <a:endParaRPr lang="en-US" altLang="en-US" sz="2800"/>
          </a:p>
          <a:p>
            <a:r>
              <a:rPr lang="en-US" altLang="en-US" sz="2800"/>
              <a:t>We’ll keep a </a:t>
            </a:r>
          </a:p>
          <a:p>
            <a:r>
              <a:rPr lang="en-US" altLang="en-US" sz="2800"/>
              <a:t>pointer on W in case you get lost.</a:t>
            </a:r>
          </a:p>
          <a:p>
            <a:endParaRPr lang="en-US" altLang="en-US" sz="2800"/>
          </a:p>
        </p:txBody>
      </p:sp>
      <p:pic>
        <p:nvPicPr>
          <p:cNvPr id="80911" name="Picture 2063" descr="wcyg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76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13" name="Line 2065"/>
          <p:cNvSpPr>
            <a:spLocks noChangeShapeType="1"/>
          </p:cNvSpPr>
          <p:nvPr/>
        </p:nvSpPr>
        <p:spPr bwMode="auto">
          <a:xfrm flipH="1" flipV="1">
            <a:off x="1143000" y="4152900"/>
            <a:ext cx="31750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did you do?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Were you able to do it?  </a:t>
            </a:r>
          </a:p>
          <a:p>
            <a:r>
              <a:rPr lang="en-US" altLang="en-US" sz="2800"/>
              <a:t>If not, or if you had a lot of trouble finding things, ask now before the next (and last) estimate.</a:t>
            </a:r>
          </a:p>
        </p:txBody>
      </p:sp>
      <p:graphicFrame>
        <p:nvGraphicFramePr>
          <p:cNvPr id="64516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648200" y="2254250"/>
          <a:ext cx="3810000" cy="356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0" name="Clip" r:id="rId3" imgW="4218480" imgH="3951360" progId="MS_ClipArt_Gallery.2">
                  <p:embed/>
                </p:oleObj>
              </mc:Choice>
              <mc:Fallback>
                <p:oleObj name="Clip" r:id="rId3" imgW="4218480" imgH="395136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254250"/>
                        <a:ext cx="3810000" cy="3567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6858000" y="0"/>
            <a:ext cx="2286000" cy="649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Here is a photo of W Cyg taken 82 days later.Try another</a:t>
            </a:r>
          </a:p>
          <a:p>
            <a:r>
              <a:rPr lang="en-US" altLang="en-US" sz="2800"/>
              <a:t>estimate. </a:t>
            </a:r>
          </a:p>
          <a:p>
            <a:endParaRPr lang="en-US" altLang="en-US" sz="2800"/>
          </a:p>
          <a:p>
            <a:r>
              <a:rPr lang="en-US" altLang="en-US" sz="2800"/>
              <a:t>Write the result on your form.</a:t>
            </a:r>
          </a:p>
          <a:p>
            <a:endParaRPr lang="en-US" altLang="en-US" sz="2800"/>
          </a:p>
          <a:p>
            <a:r>
              <a:rPr lang="en-US" altLang="en-US" sz="2800"/>
              <a:t>If you need help finding it, click to the next slide.</a:t>
            </a:r>
          </a:p>
        </p:txBody>
      </p:sp>
      <p:pic>
        <p:nvPicPr>
          <p:cNvPr id="65547" name="Picture 11" descr="wcyg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48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6858000" y="514350"/>
            <a:ext cx="2286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Does that help?</a:t>
            </a:r>
          </a:p>
        </p:txBody>
      </p:sp>
      <p:pic>
        <p:nvPicPr>
          <p:cNvPr id="120835" name="Picture 3" descr="wcyg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48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6" name="Line 4"/>
          <p:cNvSpPr>
            <a:spLocks noChangeShapeType="1"/>
          </p:cNvSpPr>
          <p:nvPr/>
        </p:nvSpPr>
        <p:spPr bwMode="auto">
          <a:xfrm flipH="1" flipV="1">
            <a:off x="800100" y="4191000"/>
            <a:ext cx="4000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6858000" y="685800"/>
            <a:ext cx="2286000" cy="563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Note that the</a:t>
            </a:r>
          </a:p>
          <a:p>
            <a:r>
              <a:rPr lang="en-US" altLang="en-US"/>
              <a:t>photo doesn’t</a:t>
            </a:r>
          </a:p>
          <a:p>
            <a:r>
              <a:rPr lang="en-US" altLang="en-US"/>
              <a:t>look like the </a:t>
            </a:r>
          </a:p>
          <a:p>
            <a:r>
              <a:rPr lang="en-US" altLang="en-US"/>
              <a:t>one in April. </a:t>
            </a:r>
          </a:p>
          <a:p>
            <a:r>
              <a:rPr lang="en-US" altLang="en-US"/>
              <a:t>This is because the sky changes </a:t>
            </a:r>
          </a:p>
          <a:p>
            <a:r>
              <a:rPr lang="en-US" altLang="en-US"/>
              <a:t>appearance from season to season and even night</a:t>
            </a:r>
          </a:p>
          <a:p>
            <a:r>
              <a:rPr lang="en-US" altLang="en-US"/>
              <a:t>to night. This </a:t>
            </a:r>
          </a:p>
          <a:p>
            <a:r>
              <a:rPr lang="en-US" altLang="en-US"/>
              <a:t>change is one of the challenges of variable star observing!</a:t>
            </a:r>
            <a:r>
              <a:rPr lang="en-US" altLang="en-US" sz="2800"/>
              <a:t> </a:t>
            </a:r>
          </a:p>
          <a:p>
            <a:endParaRPr lang="en-US" altLang="en-US" sz="2800"/>
          </a:p>
        </p:txBody>
      </p:sp>
      <p:pic>
        <p:nvPicPr>
          <p:cNvPr id="124931" name="Picture 3" descr="wcyg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48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2" name="Line 4"/>
          <p:cNvSpPr>
            <a:spLocks noChangeShapeType="1"/>
          </p:cNvSpPr>
          <p:nvPr/>
        </p:nvSpPr>
        <p:spPr bwMode="auto">
          <a:xfrm flipH="1" flipV="1">
            <a:off x="800100" y="4191000"/>
            <a:ext cx="4000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did you do?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Is it getting easier to make the estimates?</a:t>
            </a:r>
          </a:p>
          <a:p>
            <a:r>
              <a:rPr lang="en-US" altLang="en-US" sz="2800"/>
              <a:t>Did you have less trouble finding W Cyg and the comparison stars?</a:t>
            </a:r>
          </a:p>
          <a:p>
            <a:r>
              <a:rPr lang="en-US" altLang="en-US" sz="2800"/>
              <a:t>Practice really helps, doesn’t it!</a:t>
            </a:r>
          </a:p>
          <a:p>
            <a:endParaRPr lang="en-US" altLang="en-US" sz="2800"/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611813" y="1981200"/>
          <a:ext cx="188277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4" name="Clip" r:id="rId3" imgW="2765160" imgH="6043320" progId="MS_ClipArt_Gallery.2">
                  <p:embed/>
                </p:oleObj>
              </mc:Choice>
              <mc:Fallback>
                <p:oleObj name="Clip" r:id="rId3" imgW="2765160" imgH="604332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1813" y="1981200"/>
                        <a:ext cx="1882775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 that your final answer…?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On the right is a section of the light curve of W Cyg from the AAVSO data base.</a:t>
            </a:r>
          </a:p>
          <a:p>
            <a:r>
              <a:rPr lang="en-US" altLang="en-US" sz="2800"/>
              <a:t>The two dates on which you made estimates are shown with dashed lines.</a:t>
            </a:r>
          </a:p>
        </p:txBody>
      </p:sp>
      <p:pic>
        <p:nvPicPr>
          <p:cNvPr id="68614" name="Picture 6" descr="Wcygcur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7550" y="1644650"/>
            <a:ext cx="4286250" cy="4737100"/>
          </a:xfrm>
        </p:spPr>
      </p:pic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4911725" y="2317750"/>
            <a:ext cx="1028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chemeClr val="bg2"/>
                </a:solidFill>
              </a:rPr>
              <a:t>April 28</a:t>
            </a:r>
            <a:endParaRPr lang="en-US" altLang="en-US" sz="2800"/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6753225" y="2946400"/>
            <a:ext cx="850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bg2"/>
                </a:solidFill>
              </a:rPr>
              <a:t>July 19</a:t>
            </a:r>
            <a:endParaRPr lang="en-US" altLang="en-US" sz="1600"/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>
            <a:off x="5791200" y="2171700"/>
            <a:ext cx="57150" cy="376555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7467600" y="2171700"/>
            <a:ext cx="1000125" cy="2857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4" name="Line 16"/>
          <p:cNvSpPr>
            <a:spLocks noChangeShapeType="1"/>
          </p:cNvSpPr>
          <p:nvPr/>
        </p:nvSpPr>
        <p:spPr bwMode="auto">
          <a:xfrm>
            <a:off x="7620000" y="2152650"/>
            <a:ext cx="57150" cy="376555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 that your final answer…?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On April 28 the observations were between about 6.3 and 5.7 magnitude.</a:t>
            </a:r>
          </a:p>
          <a:p>
            <a:r>
              <a:rPr lang="en-US" altLang="en-US" sz="2800"/>
              <a:t>On July 19, the observations were between about 7.3 and 6.4 magnitude.</a:t>
            </a:r>
          </a:p>
        </p:txBody>
      </p:sp>
      <p:pic>
        <p:nvPicPr>
          <p:cNvPr id="102404" name="Picture 4" descr="Wcygcur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7550" y="1606550"/>
            <a:ext cx="4286250" cy="4737100"/>
          </a:xfrm>
        </p:spPr>
      </p:pic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4911725" y="2317750"/>
            <a:ext cx="1028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chemeClr val="bg2"/>
                </a:solidFill>
              </a:rPr>
              <a:t>April 28</a:t>
            </a:r>
            <a:endParaRPr lang="en-US" altLang="en-US" sz="2800"/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6753225" y="2946400"/>
            <a:ext cx="850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bg2"/>
                </a:solidFill>
              </a:rPr>
              <a:t>July 19</a:t>
            </a:r>
            <a:endParaRPr lang="en-US" altLang="en-US" sz="1600"/>
          </a:p>
        </p:txBody>
      </p:sp>
      <p:sp>
        <p:nvSpPr>
          <p:cNvPr id="102407" name="Line 7"/>
          <p:cNvSpPr>
            <a:spLocks noChangeShapeType="1"/>
          </p:cNvSpPr>
          <p:nvPr/>
        </p:nvSpPr>
        <p:spPr bwMode="auto">
          <a:xfrm>
            <a:off x="5791200" y="2171700"/>
            <a:ext cx="57150" cy="376555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7410450" y="2143125"/>
            <a:ext cx="1085850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1" name="Line 11"/>
          <p:cNvSpPr>
            <a:spLocks noChangeShapeType="1"/>
          </p:cNvSpPr>
          <p:nvPr/>
        </p:nvSpPr>
        <p:spPr bwMode="auto">
          <a:xfrm>
            <a:off x="7620000" y="2133600"/>
            <a:ext cx="57150" cy="376555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 that your final answer…?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How did you do compared to other AAVSO observers?</a:t>
            </a:r>
          </a:p>
          <a:p>
            <a:r>
              <a:rPr lang="en-US" altLang="en-US" sz="2800"/>
              <a:t>If one or more of your estimates are outside of the band of results, why?</a:t>
            </a:r>
          </a:p>
          <a:p>
            <a:endParaRPr lang="en-US" altLang="en-US" sz="2800"/>
          </a:p>
        </p:txBody>
      </p:sp>
      <p:pic>
        <p:nvPicPr>
          <p:cNvPr id="98308" name="Picture 4" descr="Wcygcur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0400" y="1587500"/>
            <a:ext cx="4286250" cy="4737100"/>
          </a:xfrm>
        </p:spPr>
      </p:pic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4854575" y="2241550"/>
            <a:ext cx="1028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chemeClr val="bg2"/>
                </a:solidFill>
              </a:rPr>
              <a:t>April 28</a:t>
            </a:r>
            <a:endParaRPr lang="en-US" altLang="en-US" sz="2800"/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6753225" y="2946400"/>
            <a:ext cx="850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bg2"/>
                </a:solidFill>
              </a:rPr>
              <a:t>July 19</a:t>
            </a:r>
            <a:endParaRPr lang="en-US" altLang="en-US" sz="1600"/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>
            <a:off x="5791200" y="2171700"/>
            <a:ext cx="0" cy="35560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7391400" y="2095500"/>
            <a:ext cx="10287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4" name="Line 10"/>
          <p:cNvSpPr>
            <a:spLocks noChangeShapeType="1"/>
          </p:cNvSpPr>
          <p:nvPr/>
        </p:nvSpPr>
        <p:spPr bwMode="auto">
          <a:xfrm>
            <a:off x="7581900" y="2209800"/>
            <a:ext cx="0" cy="35560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Your eyes are your instruments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You are going to use your own eyes and a special technique for making photometric measurements.</a:t>
            </a:r>
          </a:p>
          <a:p>
            <a:r>
              <a:rPr lang="en-US" altLang="en-US" sz="2800"/>
              <a:t>The technique is called:  </a:t>
            </a:r>
            <a:r>
              <a:rPr lang="en-US" altLang="en-US" sz="2800" u="sng">
                <a:effectLst/>
              </a:rPr>
              <a:t>Interpolation of Magnitude.</a:t>
            </a:r>
          </a:p>
          <a:p>
            <a:endParaRPr lang="en-US" altLang="en-US" sz="2800"/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648200" y="2055813"/>
          <a:ext cx="4133850" cy="377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Clip" r:id="rId3" imgW="4539600" imgH="3497040" progId="MS_ClipArt_Gallery.2">
                  <p:embed/>
                </p:oleObj>
              </mc:Choice>
              <mc:Fallback>
                <p:oleObj name="Clip" r:id="rId3" imgW="4539600" imgH="349704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055813"/>
                        <a:ext cx="4133850" cy="3773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If your results were different from AAVSO observers’...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Practice helps. Some AAVSO observers have made thousands of measurements.</a:t>
            </a:r>
          </a:p>
          <a:p>
            <a:r>
              <a:rPr lang="en-US" altLang="en-US" sz="2800"/>
              <a:t>You were looking at a computer, not the sky.</a:t>
            </a:r>
          </a:p>
          <a:p>
            <a:r>
              <a:rPr lang="en-US" altLang="en-US" sz="2800"/>
              <a:t>You are still learning!</a:t>
            </a:r>
          </a:p>
        </p:txBody>
      </p:sp>
      <p:graphicFrame>
        <p:nvGraphicFramePr>
          <p:cNvPr id="70660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800600" y="1509713"/>
          <a:ext cx="3810000" cy="459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08" name="Clip" r:id="rId3" imgW="4000320" imgH="3147480" progId="MS_ClipArt_Gallery.2">
                  <p:embed/>
                </p:oleObj>
              </mc:Choice>
              <mc:Fallback>
                <p:oleObj name="Clip" r:id="rId3" imgW="4000320" imgH="314748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509713"/>
                        <a:ext cx="3810000" cy="4598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3889375" y="6156325"/>
            <a:ext cx="5254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/>
              <a:t>Variable star observing  can be very </a:t>
            </a:r>
          </a:p>
          <a:p>
            <a:pPr algn="ctr"/>
            <a:r>
              <a:rPr lang="en-US" altLang="en-US" sz="2000"/>
              <a:t>challenging sometimes!</a:t>
            </a:r>
            <a:r>
              <a:rPr lang="en-US" altLang="en-US" sz="2800"/>
              <a:t>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You are teaching your eyes to see the world differently!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Many new observers need time before they can see fine differences in brightness.  This takes practice but is a skill that can help you enjoy all the beauty in the night sky.</a:t>
            </a:r>
          </a:p>
        </p:txBody>
      </p:sp>
      <p:pic>
        <p:nvPicPr>
          <p:cNvPr id="99335" name="Picture 7" descr="M100hst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2950" y="2287588"/>
            <a:ext cx="4305300" cy="4129087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You are a winner!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Now we will plot your results today along with everybody else’s.</a:t>
            </a:r>
          </a:p>
          <a:p>
            <a:r>
              <a:rPr lang="en-US" altLang="en-US" sz="2800"/>
              <a:t>I bet you did pretty well!</a:t>
            </a:r>
          </a:p>
          <a:p>
            <a:r>
              <a:rPr lang="en-US" altLang="en-US" sz="2800"/>
              <a:t>While it’s not a contest, look at the class data and see how you did.</a:t>
            </a:r>
          </a:p>
        </p:txBody>
      </p:sp>
      <p:graphicFrame>
        <p:nvGraphicFramePr>
          <p:cNvPr id="71684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800600" y="1981200"/>
          <a:ext cx="35036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32" name="Clip" r:id="rId3" imgW="3192120" imgH="3749400" progId="MS_ClipArt_Gallery.2">
                  <p:embed/>
                </p:oleObj>
              </mc:Choice>
              <mc:Fallback>
                <p:oleObj name="Clip" r:id="rId3" imgW="3192120" imgH="37494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981200"/>
                        <a:ext cx="3503613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5486400" y="3429000"/>
            <a:ext cx="24971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500">
                <a:solidFill>
                  <a:schemeClr val="folHlink"/>
                </a:solidFill>
              </a:rPr>
              <a:t> </a:t>
            </a:r>
            <a:r>
              <a:rPr lang="en-US" altLang="en-US" sz="2500">
                <a:solidFill>
                  <a:schemeClr val="bg2"/>
                </a:solidFill>
              </a:rPr>
              <a:t>I learned  how to </a:t>
            </a:r>
          </a:p>
          <a:p>
            <a:r>
              <a:rPr lang="en-US" altLang="en-US" sz="2500">
                <a:solidFill>
                  <a:schemeClr val="bg2"/>
                </a:solidFill>
              </a:rPr>
              <a:t>measure the</a:t>
            </a:r>
          </a:p>
          <a:p>
            <a:r>
              <a:rPr lang="en-US" altLang="en-US" sz="2500">
                <a:solidFill>
                  <a:schemeClr val="bg2"/>
                </a:solidFill>
              </a:rPr>
              <a:t> brightness of a</a:t>
            </a:r>
          </a:p>
          <a:p>
            <a:r>
              <a:rPr lang="en-US" altLang="en-US" sz="2500">
                <a:solidFill>
                  <a:schemeClr val="bg2"/>
                </a:solidFill>
              </a:rPr>
              <a:t>variable star!</a:t>
            </a:r>
            <a:endParaRPr lang="en-US" altLang="en-US" sz="2800">
              <a:solidFill>
                <a:schemeClr val="folHlink"/>
              </a:solidFill>
            </a:endParaRP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5029200" y="2362200"/>
            <a:ext cx="26209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chemeClr val="bg2"/>
                </a:solidFill>
              </a:rPr>
              <a:t>Be it Known that</a:t>
            </a:r>
          </a:p>
          <a:p>
            <a:r>
              <a:rPr lang="en-US" altLang="en-US" sz="2800">
                <a:solidFill>
                  <a:schemeClr val="bg2"/>
                </a:solidFill>
              </a:rPr>
              <a:t>on This Day...</a:t>
            </a:r>
            <a:endParaRPr lang="en-US" altLang="en-US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interpolation?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b="1" i="1">
                <a:effectLst/>
              </a:rPr>
              <a:t>Interpolation </a:t>
            </a:r>
            <a:r>
              <a:rPr lang="en-US" altLang="en-US" sz="2800"/>
              <a:t>is a word scientists use when a measurement is estimated between two known values.</a:t>
            </a:r>
          </a:p>
          <a:p>
            <a:r>
              <a:rPr lang="en-US" altLang="en-US" sz="2800"/>
              <a:t>People interpolate all the time!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648200" y="2636838"/>
          <a:ext cx="3810000" cy="280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Clip" r:id="rId3" imgW="4762440" imgH="3504600" progId="MS_ClipArt_Gallery.2">
                  <p:embed/>
                </p:oleObj>
              </mc:Choice>
              <mc:Fallback>
                <p:oleObj name="Clip" r:id="rId3" imgW="4762440" imgH="35046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636838"/>
                        <a:ext cx="3810000" cy="280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Interpolation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Your car’s gas gauge needle is half way between empty and 1/4 tank.</a:t>
            </a:r>
          </a:p>
          <a:p>
            <a:endParaRPr lang="en-US" altLang="en-US" sz="2800"/>
          </a:p>
          <a:p>
            <a:r>
              <a:rPr lang="en-US" altLang="en-US" sz="2800"/>
              <a:t>You </a:t>
            </a:r>
            <a:r>
              <a:rPr lang="en-US" altLang="en-US" sz="2800" b="1" i="1"/>
              <a:t>interpolate</a:t>
            </a:r>
            <a:r>
              <a:rPr lang="en-US" altLang="en-US" sz="2800"/>
              <a:t> you have 1/8 of a tank left--time to get gas!</a:t>
            </a: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572000" y="2133600"/>
          <a:ext cx="38100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Clip" r:id="rId3" imgW="6544800" imgH="1706400" progId="MS_ClipArt_Gallery.2">
                  <p:embed/>
                </p:oleObj>
              </mc:Choice>
              <mc:Fallback>
                <p:oleObj name="Clip" r:id="rId3" imgW="6544800" imgH="17064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133600"/>
                        <a:ext cx="3810000" cy="99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5638800" y="3733800"/>
            <a:ext cx="1752600" cy="1600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737225" y="45640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E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7070725" y="461327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6248400" y="37338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1/2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638800" y="41148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1/4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705600" y="41148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3/4</a:t>
            </a:r>
          </a:p>
        </p:txBody>
      </p:sp>
      <p:sp>
        <p:nvSpPr>
          <p:cNvPr id="13326" name="Oval 14"/>
          <p:cNvSpPr>
            <a:spLocks noChangeArrowheads="1"/>
          </p:cNvSpPr>
          <p:nvPr/>
        </p:nvSpPr>
        <p:spPr bwMode="auto">
          <a:xfrm>
            <a:off x="6477000" y="48768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H="1" flipV="1">
            <a:off x="6019800" y="45720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Interpolating star magnitude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Making a brightness estimate is easy in theory but requires some practice.</a:t>
            </a:r>
          </a:p>
          <a:p>
            <a:r>
              <a:rPr lang="en-US" altLang="en-US" sz="2800"/>
              <a:t>We call the measurement of brightness the star’s </a:t>
            </a:r>
            <a:r>
              <a:rPr lang="en-US" altLang="en-US" sz="2800" i="1" u="sng"/>
              <a:t>magnitude.</a:t>
            </a:r>
            <a:endParaRPr lang="en-US" altLang="en-US" sz="2800"/>
          </a:p>
          <a:p>
            <a:endParaRPr lang="en-US" altLang="en-US" sz="2800"/>
          </a:p>
        </p:txBody>
      </p:sp>
      <p:pic>
        <p:nvPicPr>
          <p:cNvPr id="14346" name="Picture 10" descr="hstbh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2975" y="1981200"/>
            <a:ext cx="3598863" cy="41148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rlpool">
  <a:themeElements>
    <a:clrScheme name="Whirlpool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Designs\Whirlpool.pot</Template>
  <TotalTime>2437</TotalTime>
  <Words>2208</Words>
  <Application>Microsoft Office PowerPoint</Application>
  <PresentationFormat>On-screen Show (4:3)</PresentationFormat>
  <Paragraphs>290</Paragraphs>
  <Slides>62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Times New Roman</vt:lpstr>
      <vt:lpstr>Tahoma</vt:lpstr>
      <vt:lpstr>Monotype Sorts</vt:lpstr>
      <vt:lpstr>Whirlpool</vt:lpstr>
      <vt:lpstr>Microsoft Clip Gallery</vt:lpstr>
      <vt:lpstr>Microsoft Graph 97 Chart</vt:lpstr>
      <vt:lpstr>Microsoft Graph 2000 Chart</vt:lpstr>
      <vt:lpstr>Microsoft Excel Worksheet</vt:lpstr>
      <vt:lpstr>What you’ll learn</vt:lpstr>
      <vt:lpstr>What you’ll learn</vt:lpstr>
      <vt:lpstr>Astronomy needs data!</vt:lpstr>
      <vt:lpstr>Astronomy theories need data!</vt:lpstr>
      <vt:lpstr>Data is information from instruments</vt:lpstr>
      <vt:lpstr>Your eyes are your instruments</vt:lpstr>
      <vt:lpstr>What is interpolation?</vt:lpstr>
      <vt:lpstr>Interpolation</vt:lpstr>
      <vt:lpstr>Interpolating star magnitude</vt:lpstr>
      <vt:lpstr>Interpolation of magnitude</vt:lpstr>
      <vt:lpstr>Interpolation of magnitude</vt:lpstr>
      <vt:lpstr>Interpolation of magnitude</vt:lpstr>
      <vt:lpstr>How to find a variable star</vt:lpstr>
      <vt:lpstr>How to find a variable star</vt:lpstr>
      <vt:lpstr>Variable and comparison stars</vt:lpstr>
      <vt:lpstr>Decimal points can be confusing</vt:lpstr>
      <vt:lpstr>A big magnitude number is faint, a big dot is bright!</vt:lpstr>
      <vt:lpstr>Making your first estimate</vt:lpstr>
      <vt:lpstr>Making your first estimate</vt:lpstr>
      <vt:lpstr>Making your first estimate</vt:lpstr>
      <vt:lpstr>Making your first estimate</vt:lpstr>
      <vt:lpstr>Making your first estimate</vt:lpstr>
      <vt:lpstr>Making your first estimate</vt:lpstr>
      <vt:lpstr>Here comes the gas gauge!</vt:lpstr>
      <vt:lpstr>Interpolation is an educated guess</vt:lpstr>
      <vt:lpstr>Use your feelings</vt:lpstr>
      <vt:lpstr>Making your first estimate</vt:lpstr>
      <vt:lpstr>Why do we call it an</vt:lpstr>
      <vt:lpstr>I thought scientists only used exact numbers!</vt:lpstr>
      <vt:lpstr>Precision in  data</vt:lpstr>
      <vt:lpstr>Precision in  data</vt:lpstr>
      <vt:lpstr>Precision in  data</vt:lpstr>
      <vt:lpstr>Precision in  data</vt:lpstr>
      <vt:lpstr>Every estimate is needed</vt:lpstr>
      <vt:lpstr>There is no perfect estimate</vt:lpstr>
      <vt:lpstr>Want to try again?</vt:lpstr>
      <vt:lpstr>More practice</vt:lpstr>
      <vt:lpstr>How did it go?</vt:lpstr>
      <vt:lpstr>W Cygni</vt:lpstr>
      <vt:lpstr>PowerPoint Presentation</vt:lpstr>
      <vt:lpstr>You’re kidding!</vt:lpstr>
      <vt:lpstr>W Cyg first estimation</vt:lpstr>
      <vt:lpstr>Why tilt the chart?</vt:lpstr>
      <vt:lpstr>Why tilt the chart?</vt:lpstr>
      <vt:lpstr>Finding landmarks</vt:lpstr>
      <vt:lpstr>PowerPoint Presentation</vt:lpstr>
      <vt:lpstr>Finding landmarks</vt:lpstr>
      <vt:lpstr>PowerPoint Presentation</vt:lpstr>
      <vt:lpstr>PowerPoint Presentation</vt:lpstr>
      <vt:lpstr>PowerPoint Presentation</vt:lpstr>
      <vt:lpstr>PowerPoint Presentation</vt:lpstr>
      <vt:lpstr>How did you do?</vt:lpstr>
      <vt:lpstr>PowerPoint Presentation</vt:lpstr>
      <vt:lpstr>PowerPoint Presentation</vt:lpstr>
      <vt:lpstr>PowerPoint Presentation</vt:lpstr>
      <vt:lpstr>How did you do?</vt:lpstr>
      <vt:lpstr>Is that your final answer…?</vt:lpstr>
      <vt:lpstr>Is that your final answer…?</vt:lpstr>
      <vt:lpstr>Is that your final answer…?</vt:lpstr>
      <vt:lpstr>If your results were different from AAVSO observers’...</vt:lpstr>
      <vt:lpstr>You are teaching your eyes to see the world differently!</vt:lpstr>
      <vt:lpstr>You are a winner!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Nick and Debbi Burnett</dc:creator>
  <cp:lastModifiedBy>Chas Rimpo</cp:lastModifiedBy>
  <cp:revision>84</cp:revision>
  <dcterms:created xsi:type="dcterms:W3CDTF">2000-02-05T22:37:40Z</dcterms:created>
  <dcterms:modified xsi:type="dcterms:W3CDTF">2013-11-29T18:14:48Z</dcterms:modified>
</cp:coreProperties>
</file>