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tif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Lst>
  <p:sldIdLst>
    <p:sldId id="256" r:id="rId3"/>
    <p:sldId id="258" r:id="rId4"/>
    <p:sldId id="337" r:id="rId5"/>
    <p:sldId id="259" r:id="rId6"/>
    <p:sldId id="332" r:id="rId7"/>
    <p:sldId id="260" r:id="rId8"/>
    <p:sldId id="261" r:id="rId9"/>
    <p:sldId id="262" r:id="rId10"/>
    <p:sldId id="263" r:id="rId11"/>
    <p:sldId id="264" r:id="rId12"/>
    <p:sldId id="265" r:id="rId13"/>
    <p:sldId id="267" r:id="rId14"/>
    <p:sldId id="266" r:id="rId15"/>
    <p:sldId id="270" r:id="rId16"/>
    <p:sldId id="269" r:id="rId17"/>
    <p:sldId id="268" r:id="rId18"/>
    <p:sldId id="271" r:id="rId19"/>
    <p:sldId id="272" r:id="rId20"/>
    <p:sldId id="273" r:id="rId21"/>
    <p:sldId id="274" r:id="rId22"/>
    <p:sldId id="275" r:id="rId23"/>
    <p:sldId id="276" r:id="rId24"/>
    <p:sldId id="308" r:id="rId25"/>
    <p:sldId id="314" r:id="rId26"/>
    <p:sldId id="329" r:id="rId27"/>
    <p:sldId id="277" r:id="rId28"/>
    <p:sldId id="324" r:id="rId29"/>
    <p:sldId id="303" r:id="rId30"/>
    <p:sldId id="305" r:id="rId31"/>
    <p:sldId id="278" r:id="rId32"/>
    <p:sldId id="330" r:id="rId33"/>
    <p:sldId id="331" r:id="rId34"/>
    <p:sldId id="333" r:id="rId35"/>
    <p:sldId id="334" r:id="rId36"/>
    <p:sldId id="335" r:id="rId37"/>
    <p:sldId id="336" r:id="rId3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69E248C7-92F4-4914-844A-91F8E3CD7EC3}" v="3" dt="2021-06-17T14:07:43.449"/>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snapToGrid="0">
      <p:cViewPr varScale="1">
        <p:scale>
          <a:sx n="87" d="100"/>
          <a:sy n="87" d="100"/>
        </p:scale>
        <p:origin x="72" y="20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presProps" Target="presProps.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tableStyles" Target="tableStyle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microsoft.com/office/2015/10/relationships/revisionInfo" Target="revisionInfo.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Jim Johnson" userId="08eb46cbe5bde553" providerId="LiveId" clId="{69E248C7-92F4-4914-844A-91F8E3CD7EC3}"/>
    <pc:docChg chg="undo custSel addSld delSld modSld modMainMaster">
      <pc:chgData name="Jim Johnson" userId="08eb46cbe5bde553" providerId="LiveId" clId="{69E248C7-92F4-4914-844A-91F8E3CD7EC3}" dt="2021-06-17T14:21:43.310" v="332" actId="20577"/>
      <pc:docMkLst>
        <pc:docMk/>
      </pc:docMkLst>
      <pc:sldChg chg="modSp del mod">
        <pc:chgData name="Jim Johnson" userId="08eb46cbe5bde553" providerId="LiveId" clId="{69E248C7-92F4-4914-844A-91F8E3CD7EC3}" dt="2021-06-17T14:09:07.696" v="328" actId="47"/>
        <pc:sldMkLst>
          <pc:docMk/>
          <pc:sldMk cId="4131296305" sldId="257"/>
        </pc:sldMkLst>
        <pc:spChg chg="mod">
          <ac:chgData name="Jim Johnson" userId="08eb46cbe5bde553" providerId="LiveId" clId="{69E248C7-92F4-4914-844A-91F8E3CD7EC3}" dt="2021-06-12T17:01:46.609" v="36" actId="20577"/>
          <ac:spMkLst>
            <pc:docMk/>
            <pc:sldMk cId="4131296305" sldId="257"/>
            <ac:spMk id="3" creationId="{C1F00BC3-CA9F-4308-8653-252F0818CB7A}"/>
          </ac:spMkLst>
        </pc:spChg>
      </pc:sldChg>
      <pc:sldChg chg="modSp mod">
        <pc:chgData name="Jim Johnson" userId="08eb46cbe5bde553" providerId="LiveId" clId="{69E248C7-92F4-4914-844A-91F8E3CD7EC3}" dt="2021-06-12T17:03:29.670" v="76" actId="20577"/>
        <pc:sldMkLst>
          <pc:docMk/>
          <pc:sldMk cId="2617917684" sldId="261"/>
        </pc:sldMkLst>
        <pc:spChg chg="mod">
          <ac:chgData name="Jim Johnson" userId="08eb46cbe5bde553" providerId="LiveId" clId="{69E248C7-92F4-4914-844A-91F8E3CD7EC3}" dt="2021-06-12T17:03:29.670" v="76" actId="20577"/>
          <ac:spMkLst>
            <pc:docMk/>
            <pc:sldMk cId="2617917684" sldId="261"/>
            <ac:spMk id="3" creationId="{FE184E22-C7E3-4583-A5EE-FA9E4EA2A4C0}"/>
          </ac:spMkLst>
        </pc:spChg>
      </pc:sldChg>
      <pc:sldChg chg="modSp mod">
        <pc:chgData name="Jim Johnson" userId="08eb46cbe5bde553" providerId="LiveId" clId="{69E248C7-92F4-4914-844A-91F8E3CD7EC3}" dt="2021-06-12T17:05:40.917" v="124" actId="20577"/>
        <pc:sldMkLst>
          <pc:docMk/>
          <pc:sldMk cId="1297317075" sldId="262"/>
        </pc:sldMkLst>
        <pc:spChg chg="mod">
          <ac:chgData name="Jim Johnson" userId="08eb46cbe5bde553" providerId="LiveId" clId="{69E248C7-92F4-4914-844A-91F8E3CD7EC3}" dt="2021-06-12T17:05:40.917" v="124" actId="20577"/>
          <ac:spMkLst>
            <pc:docMk/>
            <pc:sldMk cId="1297317075" sldId="262"/>
            <ac:spMk id="3" creationId="{A9C9C93C-889D-4B0B-A28C-7F3A76EE7BBD}"/>
          </ac:spMkLst>
        </pc:spChg>
      </pc:sldChg>
      <pc:sldChg chg="modSp mod">
        <pc:chgData name="Jim Johnson" userId="08eb46cbe5bde553" providerId="LiveId" clId="{69E248C7-92F4-4914-844A-91F8E3CD7EC3}" dt="2021-06-12T17:06:42.745" v="128" actId="1076"/>
        <pc:sldMkLst>
          <pc:docMk/>
          <pc:sldMk cId="451650653" sldId="264"/>
        </pc:sldMkLst>
        <pc:spChg chg="mod">
          <ac:chgData name="Jim Johnson" userId="08eb46cbe5bde553" providerId="LiveId" clId="{69E248C7-92F4-4914-844A-91F8E3CD7EC3}" dt="2021-06-12T17:06:23.843" v="125" actId="404"/>
          <ac:spMkLst>
            <pc:docMk/>
            <pc:sldMk cId="451650653" sldId="264"/>
            <ac:spMk id="3" creationId="{56DEB9D8-18D3-4AEA-973B-69E2377440C5}"/>
          </ac:spMkLst>
        </pc:spChg>
        <pc:spChg chg="mod">
          <ac:chgData name="Jim Johnson" userId="08eb46cbe5bde553" providerId="LiveId" clId="{69E248C7-92F4-4914-844A-91F8E3CD7EC3}" dt="2021-06-12T17:06:42.745" v="128" actId="1076"/>
          <ac:spMkLst>
            <pc:docMk/>
            <pc:sldMk cId="451650653" sldId="264"/>
            <ac:spMk id="5" creationId="{9C99B2C3-91BE-4AFF-90BF-104E9F136A2C}"/>
          </ac:spMkLst>
        </pc:spChg>
        <pc:picChg chg="mod">
          <ac:chgData name="Jim Johnson" userId="08eb46cbe5bde553" providerId="LiveId" clId="{69E248C7-92F4-4914-844A-91F8E3CD7EC3}" dt="2021-06-12T17:06:33.119" v="127" actId="1076"/>
          <ac:picMkLst>
            <pc:docMk/>
            <pc:sldMk cId="451650653" sldId="264"/>
            <ac:picMk id="4" creationId="{02394A37-1820-4328-A1AD-74C7D2C9D68D}"/>
          </ac:picMkLst>
        </pc:picChg>
      </pc:sldChg>
      <pc:sldChg chg="modSp mod">
        <pc:chgData name="Jim Johnson" userId="08eb46cbe5bde553" providerId="LiveId" clId="{69E248C7-92F4-4914-844A-91F8E3CD7EC3}" dt="2021-06-12T17:08:29.765" v="175" actId="20577"/>
        <pc:sldMkLst>
          <pc:docMk/>
          <pc:sldMk cId="719947408" sldId="267"/>
        </pc:sldMkLst>
        <pc:spChg chg="mod">
          <ac:chgData name="Jim Johnson" userId="08eb46cbe5bde553" providerId="LiveId" clId="{69E248C7-92F4-4914-844A-91F8E3CD7EC3}" dt="2021-06-12T17:08:29.765" v="175" actId="20577"/>
          <ac:spMkLst>
            <pc:docMk/>
            <pc:sldMk cId="719947408" sldId="267"/>
            <ac:spMk id="3" creationId="{C77A334B-ABC2-4381-9B33-36DCED06F184}"/>
          </ac:spMkLst>
        </pc:spChg>
      </pc:sldChg>
      <pc:sldChg chg="modSp mod">
        <pc:chgData name="Jim Johnson" userId="08eb46cbe5bde553" providerId="LiveId" clId="{69E248C7-92F4-4914-844A-91F8E3CD7EC3}" dt="2021-06-17T14:21:43.310" v="332" actId="20577"/>
        <pc:sldMkLst>
          <pc:docMk/>
          <pc:sldMk cId="4057626966" sldId="269"/>
        </pc:sldMkLst>
        <pc:spChg chg="mod">
          <ac:chgData name="Jim Johnson" userId="08eb46cbe5bde553" providerId="LiveId" clId="{69E248C7-92F4-4914-844A-91F8E3CD7EC3}" dt="2021-06-17T14:21:43.310" v="332" actId="20577"/>
          <ac:spMkLst>
            <pc:docMk/>
            <pc:sldMk cId="4057626966" sldId="269"/>
            <ac:spMk id="3" creationId="{DB1CA1AC-CA76-4561-A4AF-396FAD5D4493}"/>
          </ac:spMkLst>
        </pc:spChg>
      </pc:sldChg>
      <pc:sldChg chg="modSp mod">
        <pc:chgData name="Jim Johnson" userId="08eb46cbe5bde553" providerId="LiveId" clId="{69E248C7-92F4-4914-844A-91F8E3CD7EC3}" dt="2021-06-12T17:14:42.115" v="186" actId="27636"/>
        <pc:sldMkLst>
          <pc:docMk/>
          <pc:sldMk cId="4002206691" sldId="274"/>
        </pc:sldMkLst>
        <pc:spChg chg="mod">
          <ac:chgData name="Jim Johnson" userId="08eb46cbe5bde553" providerId="LiveId" clId="{69E248C7-92F4-4914-844A-91F8E3CD7EC3}" dt="2021-06-12T17:14:42.115" v="186" actId="27636"/>
          <ac:spMkLst>
            <pc:docMk/>
            <pc:sldMk cId="4002206691" sldId="274"/>
            <ac:spMk id="3" creationId="{412F825C-2C17-47D6-9103-8AD55756BEC8}"/>
          </ac:spMkLst>
        </pc:spChg>
      </pc:sldChg>
      <pc:sldChg chg="modSp mod">
        <pc:chgData name="Jim Johnson" userId="08eb46cbe5bde553" providerId="LiveId" clId="{69E248C7-92F4-4914-844A-91F8E3CD7EC3}" dt="2021-06-12T17:16:14.322" v="268" actId="27636"/>
        <pc:sldMkLst>
          <pc:docMk/>
          <pc:sldMk cId="3468633246" sldId="276"/>
        </pc:sldMkLst>
        <pc:spChg chg="mod">
          <ac:chgData name="Jim Johnson" userId="08eb46cbe5bde553" providerId="LiveId" clId="{69E248C7-92F4-4914-844A-91F8E3CD7EC3}" dt="2021-06-12T17:16:14.322" v="268" actId="27636"/>
          <ac:spMkLst>
            <pc:docMk/>
            <pc:sldMk cId="3468633246" sldId="276"/>
            <ac:spMk id="3" creationId="{BBFE5F4C-B02C-4B74-A0F1-9C11C39140E4}"/>
          </ac:spMkLst>
        </pc:spChg>
      </pc:sldChg>
      <pc:sldChg chg="modSp mod">
        <pc:chgData name="Jim Johnson" userId="08eb46cbe5bde553" providerId="LiveId" clId="{69E248C7-92F4-4914-844A-91F8E3CD7EC3}" dt="2021-06-13T10:04:53.276" v="292" actId="20577"/>
        <pc:sldMkLst>
          <pc:docMk/>
          <pc:sldMk cId="287685104" sldId="277"/>
        </pc:sldMkLst>
        <pc:spChg chg="mod">
          <ac:chgData name="Jim Johnson" userId="08eb46cbe5bde553" providerId="LiveId" clId="{69E248C7-92F4-4914-844A-91F8E3CD7EC3}" dt="2021-06-13T10:04:53.276" v="292" actId="20577"/>
          <ac:spMkLst>
            <pc:docMk/>
            <pc:sldMk cId="287685104" sldId="277"/>
            <ac:spMk id="3" creationId="{63DB3014-2028-4A0A-A377-6ED2318957E6}"/>
          </ac:spMkLst>
        </pc:spChg>
      </pc:sldChg>
      <pc:sldChg chg="modSp mod">
        <pc:chgData name="Jim Johnson" userId="08eb46cbe5bde553" providerId="LiveId" clId="{69E248C7-92F4-4914-844A-91F8E3CD7EC3}" dt="2021-06-13T10:07:31.027" v="293" actId="33524"/>
        <pc:sldMkLst>
          <pc:docMk/>
          <pc:sldMk cId="1866196271" sldId="330"/>
        </pc:sldMkLst>
        <pc:spChg chg="mod">
          <ac:chgData name="Jim Johnson" userId="08eb46cbe5bde553" providerId="LiveId" clId="{69E248C7-92F4-4914-844A-91F8E3CD7EC3}" dt="2021-06-13T10:07:31.027" v="293" actId="33524"/>
          <ac:spMkLst>
            <pc:docMk/>
            <pc:sldMk cId="1866196271" sldId="330"/>
            <ac:spMk id="3" creationId="{D625A400-117B-4DF0-A47D-C3A8886B1CAF}"/>
          </ac:spMkLst>
        </pc:spChg>
      </pc:sldChg>
      <pc:sldChg chg="addSp modSp new mod">
        <pc:chgData name="Jim Johnson" userId="08eb46cbe5bde553" providerId="LiveId" clId="{69E248C7-92F4-4914-844A-91F8E3CD7EC3}" dt="2021-06-17T14:08:55.497" v="327" actId="1076"/>
        <pc:sldMkLst>
          <pc:docMk/>
          <pc:sldMk cId="1230164588" sldId="337"/>
        </pc:sldMkLst>
        <pc:spChg chg="mod">
          <ac:chgData name="Jim Johnson" userId="08eb46cbe5bde553" providerId="LiveId" clId="{69E248C7-92F4-4914-844A-91F8E3CD7EC3}" dt="2021-06-17T14:08:55.497" v="327" actId="1076"/>
          <ac:spMkLst>
            <pc:docMk/>
            <pc:sldMk cId="1230164588" sldId="337"/>
            <ac:spMk id="2" creationId="{6F731F25-B7FA-49D0-B139-AC084BE2C81B}"/>
          </ac:spMkLst>
        </pc:spChg>
        <pc:spChg chg="mod">
          <ac:chgData name="Jim Johnson" userId="08eb46cbe5bde553" providerId="LiveId" clId="{69E248C7-92F4-4914-844A-91F8E3CD7EC3}" dt="2021-06-17T14:08:50.790" v="326" actId="14100"/>
          <ac:spMkLst>
            <pc:docMk/>
            <pc:sldMk cId="1230164588" sldId="337"/>
            <ac:spMk id="3" creationId="{38799E68-2293-422C-BDD2-5BB5E4DB8E7E}"/>
          </ac:spMkLst>
        </pc:spChg>
        <pc:picChg chg="add mod">
          <ac:chgData name="Jim Johnson" userId="08eb46cbe5bde553" providerId="LiveId" clId="{69E248C7-92F4-4914-844A-91F8E3CD7EC3}" dt="2021-06-17T14:08:45.507" v="325" actId="1076"/>
          <ac:picMkLst>
            <pc:docMk/>
            <pc:sldMk cId="1230164588" sldId="337"/>
            <ac:picMk id="4" creationId="{DA1C3A84-F1F3-44C2-9ABA-87B325037967}"/>
          </ac:picMkLst>
        </pc:picChg>
      </pc:sldChg>
      <pc:sldMasterChg chg="modSldLayout">
        <pc:chgData name="Jim Johnson" userId="08eb46cbe5bde553" providerId="LiveId" clId="{69E248C7-92F4-4914-844A-91F8E3CD7EC3}" dt="2021-06-12T15:23:40.403" v="11" actId="29295"/>
        <pc:sldMasterMkLst>
          <pc:docMk/>
          <pc:sldMasterMk cId="2510462639" sldId="2147483648"/>
        </pc:sldMasterMkLst>
        <pc:sldLayoutChg chg="addSp delSp modSp mod">
          <pc:chgData name="Jim Johnson" userId="08eb46cbe5bde553" providerId="LiveId" clId="{69E248C7-92F4-4914-844A-91F8E3CD7EC3}" dt="2021-06-12T15:23:04.660" v="5" actId="29295"/>
          <pc:sldLayoutMkLst>
            <pc:docMk/>
            <pc:sldMasterMk cId="2510462639" sldId="2147483648"/>
            <pc:sldLayoutMk cId="661131623" sldId="2147483649"/>
          </pc:sldLayoutMkLst>
          <pc:picChg chg="del">
            <ac:chgData name="Jim Johnson" userId="08eb46cbe5bde553" providerId="LiveId" clId="{69E248C7-92F4-4914-844A-91F8E3CD7EC3}" dt="2021-06-12T15:22:14.353" v="0" actId="478"/>
            <ac:picMkLst>
              <pc:docMk/>
              <pc:sldMasterMk cId="2510462639" sldId="2147483648"/>
              <pc:sldLayoutMk cId="661131623" sldId="2147483649"/>
              <ac:picMk id="9" creationId="{39ADE851-5F63-40BE-92F6-6DFFDA1EEE58}"/>
            </ac:picMkLst>
          </pc:picChg>
          <pc:picChg chg="add mod">
            <ac:chgData name="Jim Johnson" userId="08eb46cbe5bde553" providerId="LiveId" clId="{69E248C7-92F4-4914-844A-91F8E3CD7EC3}" dt="2021-06-12T15:23:04.660" v="5" actId="29295"/>
            <ac:picMkLst>
              <pc:docMk/>
              <pc:sldMasterMk cId="2510462639" sldId="2147483648"/>
              <pc:sldLayoutMk cId="661131623" sldId="2147483649"/>
              <ac:picMk id="10" creationId="{34DD452B-BBF9-4E1E-B679-A1A4DA56B25E}"/>
            </ac:picMkLst>
          </pc:picChg>
        </pc:sldLayoutChg>
        <pc:sldLayoutChg chg="addSp delSp modSp mod">
          <pc:chgData name="Jim Johnson" userId="08eb46cbe5bde553" providerId="LiveId" clId="{69E248C7-92F4-4914-844A-91F8E3CD7EC3}" dt="2021-06-12T15:23:40.403" v="11" actId="29295"/>
          <pc:sldLayoutMkLst>
            <pc:docMk/>
            <pc:sldMasterMk cId="2510462639" sldId="2147483648"/>
            <pc:sldLayoutMk cId="768637634" sldId="2147483650"/>
          </pc:sldLayoutMkLst>
          <pc:picChg chg="del">
            <ac:chgData name="Jim Johnson" userId="08eb46cbe5bde553" providerId="LiveId" clId="{69E248C7-92F4-4914-844A-91F8E3CD7EC3}" dt="2021-06-12T15:23:14.346" v="6" actId="478"/>
            <ac:picMkLst>
              <pc:docMk/>
              <pc:sldMasterMk cId="2510462639" sldId="2147483648"/>
              <pc:sldLayoutMk cId="768637634" sldId="2147483650"/>
              <ac:picMk id="8" creationId="{CD24BE6D-C3E5-40D4-A19D-FC74CE9FDDFC}"/>
            </ac:picMkLst>
          </pc:picChg>
          <pc:picChg chg="add mod">
            <ac:chgData name="Jim Johnson" userId="08eb46cbe5bde553" providerId="LiveId" clId="{69E248C7-92F4-4914-844A-91F8E3CD7EC3}" dt="2021-06-12T15:23:40.403" v="11" actId="29295"/>
            <ac:picMkLst>
              <pc:docMk/>
              <pc:sldMasterMk cId="2510462639" sldId="2147483648"/>
              <pc:sldLayoutMk cId="768637634" sldId="2147483650"/>
              <ac:picMk id="9" creationId="{0259CAE7-BB07-4A08-AA91-EBA7235499A7}"/>
            </ac:picMkLst>
          </pc:picChg>
        </pc:sldLayoutChg>
      </pc:sldMasterChg>
    </pc:docChg>
  </pc:docChgLst>
</pc:chgInfo>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2FE44A-954B-45CD-9114-6EF991C1C531}"/>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A9EF949F-109E-4E87-96C1-4E792B7A5D88}"/>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1374FA23-A67D-4CF5-89AE-704E2F4F0AFA}"/>
              </a:ext>
            </a:extLst>
          </p:cNvPr>
          <p:cNvSpPr>
            <a:spLocks noGrp="1"/>
          </p:cNvSpPr>
          <p:nvPr>
            <p:ph type="dt" sz="half" idx="10"/>
          </p:nvPr>
        </p:nvSpPr>
        <p:spPr/>
        <p:txBody>
          <a:bodyPr/>
          <a:lstStyle/>
          <a:p>
            <a:fld id="{D2606219-2814-47B0-97CA-19F5B021A7C6}" type="datetimeFigureOut">
              <a:rPr lang="en-US" smtClean="0"/>
              <a:t>6/18/2021</a:t>
            </a:fld>
            <a:endParaRPr lang="en-US"/>
          </a:p>
        </p:txBody>
      </p:sp>
      <p:sp>
        <p:nvSpPr>
          <p:cNvPr id="5" name="Footer Placeholder 4">
            <a:extLst>
              <a:ext uri="{FF2B5EF4-FFF2-40B4-BE49-F238E27FC236}">
                <a16:creationId xmlns:a16="http://schemas.microsoft.com/office/drawing/2014/main" id="{02D74F27-5303-4875-816D-D72AAD722E8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0E47439-B2F1-4111-8453-F7A518848FED}"/>
              </a:ext>
            </a:extLst>
          </p:cNvPr>
          <p:cNvSpPr>
            <a:spLocks noGrp="1"/>
          </p:cNvSpPr>
          <p:nvPr>
            <p:ph type="sldNum" sz="quarter" idx="12"/>
          </p:nvPr>
        </p:nvSpPr>
        <p:spPr/>
        <p:txBody>
          <a:bodyPr/>
          <a:lstStyle/>
          <a:p>
            <a:fld id="{28900729-E77E-451C-B47B-D7DA842877EE}" type="slidenum">
              <a:rPr lang="en-US" smtClean="0"/>
              <a:t>‹#›</a:t>
            </a:fld>
            <a:endParaRPr lang="en-US"/>
          </a:p>
        </p:txBody>
      </p:sp>
      <p:pic>
        <p:nvPicPr>
          <p:cNvPr id="10" name="Picture 9">
            <a:extLst>
              <a:ext uri="{FF2B5EF4-FFF2-40B4-BE49-F238E27FC236}">
                <a16:creationId xmlns:a16="http://schemas.microsoft.com/office/drawing/2014/main" id="{34DD452B-BBF9-4E1E-B679-A1A4DA56B25E}"/>
              </a:ext>
            </a:extLst>
          </p:cNvPr>
          <p:cNvPicPr>
            <a:picLocks noChangeAspect="1"/>
          </p:cNvPicPr>
          <p:nvPr userDrawn="1"/>
        </p:nvPicPr>
        <p:blipFill>
          <a:blip r:embed="rId2">
            <a:alphaModFix amt="20000"/>
          </a:blip>
          <a:stretch>
            <a:fillRect/>
          </a:stretch>
        </p:blipFill>
        <p:spPr>
          <a:xfrm>
            <a:off x="0" y="0"/>
            <a:ext cx="12214528" cy="7132320"/>
          </a:xfrm>
          <a:prstGeom prst="rect">
            <a:avLst/>
          </a:prstGeom>
        </p:spPr>
      </p:pic>
    </p:spTree>
    <p:extLst>
      <p:ext uri="{BB962C8B-B14F-4D97-AF65-F5344CB8AC3E}">
        <p14:creationId xmlns:p14="http://schemas.microsoft.com/office/powerpoint/2010/main" val="66113162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8486FF-136A-457E-8F9F-64C2BC705095}"/>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169652BC-A9DE-435B-A494-BD1FC28F7077}"/>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7E4B9A8-C5DE-477A-A853-1131A2829012}"/>
              </a:ext>
            </a:extLst>
          </p:cNvPr>
          <p:cNvSpPr>
            <a:spLocks noGrp="1"/>
          </p:cNvSpPr>
          <p:nvPr>
            <p:ph type="dt" sz="half" idx="10"/>
          </p:nvPr>
        </p:nvSpPr>
        <p:spPr/>
        <p:txBody>
          <a:bodyPr/>
          <a:lstStyle/>
          <a:p>
            <a:fld id="{D2606219-2814-47B0-97CA-19F5B021A7C6}" type="datetimeFigureOut">
              <a:rPr lang="en-US" smtClean="0"/>
              <a:t>6/18/2021</a:t>
            </a:fld>
            <a:endParaRPr lang="en-US"/>
          </a:p>
        </p:txBody>
      </p:sp>
      <p:sp>
        <p:nvSpPr>
          <p:cNvPr id="5" name="Footer Placeholder 4">
            <a:extLst>
              <a:ext uri="{FF2B5EF4-FFF2-40B4-BE49-F238E27FC236}">
                <a16:creationId xmlns:a16="http://schemas.microsoft.com/office/drawing/2014/main" id="{18BE5D91-8FCC-4923-94CB-79E0677BC08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EFB057E-4766-4298-899F-181F5B50BA5C}"/>
              </a:ext>
            </a:extLst>
          </p:cNvPr>
          <p:cNvSpPr>
            <a:spLocks noGrp="1"/>
          </p:cNvSpPr>
          <p:nvPr>
            <p:ph type="sldNum" sz="quarter" idx="12"/>
          </p:nvPr>
        </p:nvSpPr>
        <p:spPr/>
        <p:txBody>
          <a:bodyPr/>
          <a:lstStyle/>
          <a:p>
            <a:fld id="{28900729-E77E-451C-B47B-D7DA842877EE}" type="slidenum">
              <a:rPr lang="en-US" smtClean="0"/>
              <a:t>‹#›</a:t>
            </a:fld>
            <a:endParaRPr lang="en-US"/>
          </a:p>
        </p:txBody>
      </p:sp>
    </p:spTree>
    <p:extLst>
      <p:ext uri="{BB962C8B-B14F-4D97-AF65-F5344CB8AC3E}">
        <p14:creationId xmlns:p14="http://schemas.microsoft.com/office/powerpoint/2010/main" val="3266131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0D7968E6-BF40-4884-8CDD-B575113629C8}"/>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24DCE2E2-1127-4DB3-9F29-D4C10B43A287}"/>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DFE5DD6-A578-4E52-B24D-212E1B5D2ED7}"/>
              </a:ext>
            </a:extLst>
          </p:cNvPr>
          <p:cNvSpPr>
            <a:spLocks noGrp="1"/>
          </p:cNvSpPr>
          <p:nvPr>
            <p:ph type="dt" sz="half" idx="10"/>
          </p:nvPr>
        </p:nvSpPr>
        <p:spPr/>
        <p:txBody>
          <a:bodyPr/>
          <a:lstStyle/>
          <a:p>
            <a:fld id="{D2606219-2814-47B0-97CA-19F5B021A7C6}" type="datetimeFigureOut">
              <a:rPr lang="en-US" smtClean="0"/>
              <a:t>6/18/2021</a:t>
            </a:fld>
            <a:endParaRPr lang="en-US"/>
          </a:p>
        </p:txBody>
      </p:sp>
      <p:sp>
        <p:nvSpPr>
          <p:cNvPr id="5" name="Footer Placeholder 4">
            <a:extLst>
              <a:ext uri="{FF2B5EF4-FFF2-40B4-BE49-F238E27FC236}">
                <a16:creationId xmlns:a16="http://schemas.microsoft.com/office/drawing/2014/main" id="{385F3C74-989A-4C95-B81E-8C43B8B1EC0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37CE5AD-4FD4-463A-98F6-4EBA27F38F82}"/>
              </a:ext>
            </a:extLst>
          </p:cNvPr>
          <p:cNvSpPr>
            <a:spLocks noGrp="1"/>
          </p:cNvSpPr>
          <p:nvPr>
            <p:ph type="sldNum" sz="quarter" idx="12"/>
          </p:nvPr>
        </p:nvSpPr>
        <p:spPr/>
        <p:txBody>
          <a:bodyPr/>
          <a:lstStyle/>
          <a:p>
            <a:fld id="{28900729-E77E-451C-B47B-D7DA842877EE}" type="slidenum">
              <a:rPr lang="en-US" smtClean="0"/>
              <a:t>‹#›</a:t>
            </a:fld>
            <a:endParaRPr lang="en-US"/>
          </a:p>
        </p:txBody>
      </p:sp>
    </p:spTree>
    <p:extLst>
      <p:ext uri="{BB962C8B-B14F-4D97-AF65-F5344CB8AC3E}">
        <p14:creationId xmlns:p14="http://schemas.microsoft.com/office/powerpoint/2010/main" val="239329243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8" name="Picture 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231301" y="-1913253"/>
            <a:ext cx="15024705" cy="8771253"/>
          </a:xfrm>
          <a:prstGeom prst="rect">
            <a:avLst/>
          </a:prstGeom>
        </p:spPr>
      </p:pic>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C7747C34-9C76-4065-A737-FE64865B6FF0}" type="datetimeFigureOut">
              <a:rPr lang="en-US" smtClean="0"/>
              <a:t>6/18/2021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6BC7479-F8E8-48DE-A5E3-DB4DFFE59C36}" type="slidenum">
              <a:rPr lang="en-US" smtClean="0"/>
              <a:t>‹#›</a:t>
            </a:fld>
            <a:endParaRPr lang="en-US"/>
          </a:p>
        </p:txBody>
      </p:sp>
      <p:pic>
        <p:nvPicPr>
          <p:cNvPr id="7" name="Picture 6"/>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516109" y="230946"/>
            <a:ext cx="1693691" cy="1782833"/>
          </a:xfrm>
          <a:prstGeom prst="rect">
            <a:avLst/>
          </a:prstGeom>
        </p:spPr>
      </p:pic>
    </p:spTree>
    <p:extLst>
      <p:ext uri="{BB962C8B-B14F-4D97-AF65-F5344CB8AC3E}">
        <p14:creationId xmlns:p14="http://schemas.microsoft.com/office/powerpoint/2010/main" val="131681904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10" name="Picture 9"/>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37994" y="-1002371"/>
            <a:ext cx="12329994" cy="7860371"/>
          </a:xfrm>
          <a:prstGeom prst="rect">
            <a:avLst/>
          </a:prstGeom>
        </p:spPr>
      </p:pic>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7747C34-9C76-4065-A737-FE64865B6FF0}" type="datetimeFigureOut">
              <a:rPr lang="en-US" smtClean="0"/>
              <a:t>6/18/2021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6BC7479-F8E8-48DE-A5E3-DB4DFFE59C36}" type="slidenum">
              <a:rPr lang="en-US" smtClean="0"/>
              <a:t>‹#›</a:t>
            </a:fld>
            <a:endParaRPr lang="en-US"/>
          </a:p>
        </p:txBody>
      </p:sp>
      <p:pic>
        <p:nvPicPr>
          <p:cNvPr id="7" name="Picture 6"/>
          <p:cNvPicPr>
            <a:picLocks noChangeAspect="1"/>
          </p:cNvPicPr>
          <p:nvPr userDrawn="1"/>
        </p:nvPicPr>
        <p:blipFill>
          <a:blip r:embed="rId3"/>
          <a:stretch>
            <a:fillRect/>
          </a:stretch>
        </p:blipFill>
        <p:spPr>
          <a:xfrm>
            <a:off x="10363948" y="254443"/>
            <a:ext cx="1491168" cy="1571182"/>
          </a:xfrm>
          <a:prstGeom prst="rect">
            <a:avLst/>
          </a:prstGeom>
        </p:spPr>
      </p:pic>
    </p:spTree>
    <p:extLst>
      <p:ext uri="{BB962C8B-B14F-4D97-AF65-F5344CB8AC3E}">
        <p14:creationId xmlns:p14="http://schemas.microsoft.com/office/powerpoint/2010/main" val="419689060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7747C34-9C76-4065-A737-FE64865B6FF0}" type="datetimeFigureOut">
              <a:rPr lang="en-US" smtClean="0"/>
              <a:t>6/18/2021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6BC7479-F8E8-48DE-A5E3-DB4DFFE59C36}" type="slidenum">
              <a:rPr lang="en-US" smtClean="0"/>
              <a:t>‹#›</a:t>
            </a:fld>
            <a:endParaRPr lang="en-US"/>
          </a:p>
        </p:txBody>
      </p:sp>
    </p:spTree>
    <p:extLst>
      <p:ext uri="{BB962C8B-B14F-4D97-AF65-F5344CB8AC3E}">
        <p14:creationId xmlns:p14="http://schemas.microsoft.com/office/powerpoint/2010/main" val="411952477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C7747C34-9C76-4065-A737-FE64865B6FF0}" type="datetimeFigureOut">
              <a:rPr lang="en-US" smtClean="0"/>
              <a:t>6/18/2021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6BC7479-F8E8-48DE-A5E3-DB4DFFE59C36}" type="slidenum">
              <a:rPr lang="en-US" smtClean="0"/>
              <a:t>‹#›</a:t>
            </a:fld>
            <a:endParaRPr lang="en-US"/>
          </a:p>
        </p:txBody>
      </p:sp>
    </p:spTree>
    <p:extLst>
      <p:ext uri="{BB962C8B-B14F-4D97-AF65-F5344CB8AC3E}">
        <p14:creationId xmlns:p14="http://schemas.microsoft.com/office/powerpoint/2010/main" val="412934406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C7747C34-9C76-4065-A737-FE64865B6FF0}" type="datetimeFigureOut">
              <a:rPr lang="en-US" smtClean="0"/>
              <a:t>6/18/2021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6BC7479-F8E8-48DE-A5E3-DB4DFFE59C36}" type="slidenum">
              <a:rPr lang="en-US" smtClean="0"/>
              <a:t>‹#›</a:t>
            </a:fld>
            <a:endParaRPr lang="en-US"/>
          </a:p>
        </p:txBody>
      </p:sp>
    </p:spTree>
    <p:extLst>
      <p:ext uri="{BB962C8B-B14F-4D97-AF65-F5344CB8AC3E}">
        <p14:creationId xmlns:p14="http://schemas.microsoft.com/office/powerpoint/2010/main" val="90464256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C7747C34-9C76-4065-A737-FE64865B6FF0}" type="datetimeFigureOut">
              <a:rPr lang="en-US" smtClean="0"/>
              <a:t>6/18/2021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6BC7479-F8E8-48DE-A5E3-DB4DFFE59C36}" type="slidenum">
              <a:rPr lang="en-US" smtClean="0"/>
              <a:t>‹#›</a:t>
            </a:fld>
            <a:endParaRPr lang="en-US"/>
          </a:p>
        </p:txBody>
      </p:sp>
    </p:spTree>
    <p:extLst>
      <p:ext uri="{BB962C8B-B14F-4D97-AF65-F5344CB8AC3E}">
        <p14:creationId xmlns:p14="http://schemas.microsoft.com/office/powerpoint/2010/main" val="95019239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7747C34-9C76-4065-A737-FE64865B6FF0}" type="datetimeFigureOut">
              <a:rPr lang="en-US" smtClean="0"/>
              <a:t>6/18/2021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6BC7479-F8E8-48DE-A5E3-DB4DFFE59C36}" type="slidenum">
              <a:rPr lang="en-US" smtClean="0"/>
              <a:t>‹#›</a:t>
            </a:fld>
            <a:endParaRPr lang="en-US"/>
          </a:p>
        </p:txBody>
      </p:sp>
    </p:spTree>
    <p:extLst>
      <p:ext uri="{BB962C8B-B14F-4D97-AF65-F5344CB8AC3E}">
        <p14:creationId xmlns:p14="http://schemas.microsoft.com/office/powerpoint/2010/main" val="194201046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C7747C34-9C76-4065-A737-FE64865B6FF0}" type="datetimeFigureOut">
              <a:rPr lang="en-US" smtClean="0"/>
              <a:t>6/18/2021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6BC7479-F8E8-48DE-A5E3-DB4DFFE59C36}" type="slidenum">
              <a:rPr lang="en-US" smtClean="0"/>
              <a:t>‹#›</a:t>
            </a:fld>
            <a:endParaRPr lang="en-US"/>
          </a:p>
        </p:txBody>
      </p:sp>
    </p:spTree>
    <p:extLst>
      <p:ext uri="{BB962C8B-B14F-4D97-AF65-F5344CB8AC3E}">
        <p14:creationId xmlns:p14="http://schemas.microsoft.com/office/powerpoint/2010/main" val="137202776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84F90A-FAE9-4B36-9BEF-AC1CF627DD6F}"/>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D1C863BD-05C8-46B7-AFD0-08D98B1AA024}"/>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E536BB2-5AA0-4107-933A-1C40F1DBF629}"/>
              </a:ext>
            </a:extLst>
          </p:cNvPr>
          <p:cNvSpPr>
            <a:spLocks noGrp="1"/>
          </p:cNvSpPr>
          <p:nvPr>
            <p:ph type="dt" sz="half" idx="10"/>
          </p:nvPr>
        </p:nvSpPr>
        <p:spPr/>
        <p:txBody>
          <a:bodyPr/>
          <a:lstStyle/>
          <a:p>
            <a:fld id="{D2606219-2814-47B0-97CA-19F5B021A7C6}" type="datetimeFigureOut">
              <a:rPr lang="en-US" smtClean="0"/>
              <a:t>6/18/2021</a:t>
            </a:fld>
            <a:endParaRPr lang="en-US"/>
          </a:p>
        </p:txBody>
      </p:sp>
      <p:sp>
        <p:nvSpPr>
          <p:cNvPr id="5" name="Footer Placeholder 4">
            <a:extLst>
              <a:ext uri="{FF2B5EF4-FFF2-40B4-BE49-F238E27FC236}">
                <a16:creationId xmlns:a16="http://schemas.microsoft.com/office/drawing/2014/main" id="{A00A4915-A993-4D68-AD45-18B43CB0451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F25C195-13DD-4028-A882-0E7720D462A7}"/>
              </a:ext>
            </a:extLst>
          </p:cNvPr>
          <p:cNvSpPr>
            <a:spLocks noGrp="1"/>
          </p:cNvSpPr>
          <p:nvPr>
            <p:ph type="sldNum" sz="quarter" idx="12"/>
          </p:nvPr>
        </p:nvSpPr>
        <p:spPr/>
        <p:txBody>
          <a:bodyPr/>
          <a:lstStyle/>
          <a:p>
            <a:fld id="{28900729-E77E-451C-B47B-D7DA842877EE}" type="slidenum">
              <a:rPr lang="en-US" smtClean="0"/>
              <a:t>‹#›</a:t>
            </a:fld>
            <a:endParaRPr lang="en-US"/>
          </a:p>
        </p:txBody>
      </p:sp>
      <p:pic>
        <p:nvPicPr>
          <p:cNvPr id="9" name="Picture 8">
            <a:extLst>
              <a:ext uri="{FF2B5EF4-FFF2-40B4-BE49-F238E27FC236}">
                <a16:creationId xmlns:a16="http://schemas.microsoft.com/office/drawing/2014/main" id="{0259CAE7-BB07-4A08-AA91-EBA7235499A7}"/>
              </a:ext>
            </a:extLst>
          </p:cNvPr>
          <p:cNvPicPr>
            <a:picLocks noChangeAspect="1"/>
          </p:cNvPicPr>
          <p:nvPr userDrawn="1"/>
        </p:nvPicPr>
        <p:blipFill>
          <a:blip r:embed="rId2">
            <a:alphaModFix amt="20000"/>
          </a:blip>
          <a:stretch>
            <a:fillRect/>
          </a:stretch>
        </p:blipFill>
        <p:spPr>
          <a:xfrm>
            <a:off x="0" y="0"/>
            <a:ext cx="12192000" cy="7119166"/>
          </a:xfrm>
          <a:prstGeom prst="rect">
            <a:avLst/>
          </a:prstGeom>
        </p:spPr>
      </p:pic>
    </p:spTree>
    <p:extLst>
      <p:ext uri="{BB962C8B-B14F-4D97-AF65-F5344CB8AC3E}">
        <p14:creationId xmlns:p14="http://schemas.microsoft.com/office/powerpoint/2010/main" val="76863763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C7747C34-9C76-4065-A737-FE64865B6FF0}" type="datetimeFigureOut">
              <a:rPr lang="en-US" smtClean="0"/>
              <a:t>6/18/2021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6BC7479-F8E8-48DE-A5E3-DB4DFFE59C36}" type="slidenum">
              <a:rPr lang="en-US" smtClean="0"/>
              <a:t>‹#›</a:t>
            </a:fld>
            <a:endParaRPr lang="en-US"/>
          </a:p>
        </p:txBody>
      </p:sp>
    </p:spTree>
    <p:extLst>
      <p:ext uri="{BB962C8B-B14F-4D97-AF65-F5344CB8AC3E}">
        <p14:creationId xmlns:p14="http://schemas.microsoft.com/office/powerpoint/2010/main" val="282384585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7747C34-9C76-4065-A737-FE64865B6FF0}" type="datetimeFigureOut">
              <a:rPr lang="en-US" smtClean="0"/>
              <a:t>6/18/2021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6BC7479-F8E8-48DE-A5E3-DB4DFFE59C36}" type="slidenum">
              <a:rPr lang="en-US" smtClean="0"/>
              <a:t>‹#›</a:t>
            </a:fld>
            <a:endParaRPr lang="en-US"/>
          </a:p>
        </p:txBody>
      </p:sp>
    </p:spTree>
    <p:extLst>
      <p:ext uri="{BB962C8B-B14F-4D97-AF65-F5344CB8AC3E}">
        <p14:creationId xmlns:p14="http://schemas.microsoft.com/office/powerpoint/2010/main" val="200457416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7747C34-9C76-4065-A737-FE64865B6FF0}" type="datetimeFigureOut">
              <a:rPr lang="en-US" smtClean="0"/>
              <a:t>6/18/2021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6BC7479-F8E8-48DE-A5E3-DB4DFFE59C36}" type="slidenum">
              <a:rPr lang="en-US" smtClean="0"/>
              <a:t>‹#›</a:t>
            </a:fld>
            <a:endParaRPr lang="en-US"/>
          </a:p>
        </p:txBody>
      </p:sp>
    </p:spTree>
    <p:extLst>
      <p:ext uri="{BB962C8B-B14F-4D97-AF65-F5344CB8AC3E}">
        <p14:creationId xmlns:p14="http://schemas.microsoft.com/office/powerpoint/2010/main" val="190759168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BF568C-1DE4-4738-817A-0F845ED67C58}"/>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6E071EF4-E07D-4CAE-A52D-228B7FCBF9FD}"/>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8F0D0054-0953-472E-B0B1-B2B414B54724}"/>
              </a:ext>
            </a:extLst>
          </p:cNvPr>
          <p:cNvSpPr>
            <a:spLocks noGrp="1"/>
          </p:cNvSpPr>
          <p:nvPr>
            <p:ph type="dt" sz="half" idx="10"/>
          </p:nvPr>
        </p:nvSpPr>
        <p:spPr/>
        <p:txBody>
          <a:bodyPr/>
          <a:lstStyle/>
          <a:p>
            <a:fld id="{D2606219-2814-47B0-97CA-19F5B021A7C6}" type="datetimeFigureOut">
              <a:rPr lang="en-US" smtClean="0"/>
              <a:t>6/18/2021</a:t>
            </a:fld>
            <a:endParaRPr lang="en-US"/>
          </a:p>
        </p:txBody>
      </p:sp>
      <p:sp>
        <p:nvSpPr>
          <p:cNvPr id="5" name="Footer Placeholder 4">
            <a:extLst>
              <a:ext uri="{FF2B5EF4-FFF2-40B4-BE49-F238E27FC236}">
                <a16:creationId xmlns:a16="http://schemas.microsoft.com/office/drawing/2014/main" id="{456A4FA7-2569-4CEC-9A40-F504664A1DC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BEA9228-3658-4830-A9CE-3B885A37067A}"/>
              </a:ext>
            </a:extLst>
          </p:cNvPr>
          <p:cNvSpPr>
            <a:spLocks noGrp="1"/>
          </p:cNvSpPr>
          <p:nvPr>
            <p:ph type="sldNum" sz="quarter" idx="12"/>
          </p:nvPr>
        </p:nvSpPr>
        <p:spPr/>
        <p:txBody>
          <a:bodyPr/>
          <a:lstStyle/>
          <a:p>
            <a:fld id="{28900729-E77E-451C-B47B-D7DA842877EE}" type="slidenum">
              <a:rPr lang="en-US" smtClean="0"/>
              <a:t>‹#›</a:t>
            </a:fld>
            <a:endParaRPr lang="en-US"/>
          </a:p>
        </p:txBody>
      </p:sp>
    </p:spTree>
    <p:extLst>
      <p:ext uri="{BB962C8B-B14F-4D97-AF65-F5344CB8AC3E}">
        <p14:creationId xmlns:p14="http://schemas.microsoft.com/office/powerpoint/2010/main" val="165843198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C48468-73CA-4AFB-903B-7BF152A32E3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E287F7A5-01E0-45C4-B1FD-8D689C8E5A8D}"/>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5A8A4E20-93DA-472D-A039-51BB98E449A8}"/>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FDBC061E-5B4C-4383-A671-D4E2A961663D}"/>
              </a:ext>
            </a:extLst>
          </p:cNvPr>
          <p:cNvSpPr>
            <a:spLocks noGrp="1"/>
          </p:cNvSpPr>
          <p:nvPr>
            <p:ph type="dt" sz="half" idx="10"/>
          </p:nvPr>
        </p:nvSpPr>
        <p:spPr/>
        <p:txBody>
          <a:bodyPr/>
          <a:lstStyle/>
          <a:p>
            <a:fld id="{D2606219-2814-47B0-97CA-19F5B021A7C6}" type="datetimeFigureOut">
              <a:rPr lang="en-US" smtClean="0"/>
              <a:t>6/18/2021</a:t>
            </a:fld>
            <a:endParaRPr lang="en-US"/>
          </a:p>
        </p:txBody>
      </p:sp>
      <p:sp>
        <p:nvSpPr>
          <p:cNvPr id="6" name="Footer Placeholder 5">
            <a:extLst>
              <a:ext uri="{FF2B5EF4-FFF2-40B4-BE49-F238E27FC236}">
                <a16:creationId xmlns:a16="http://schemas.microsoft.com/office/drawing/2014/main" id="{293CE544-D1CD-433D-9D7C-F032506F914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95522CBE-B7D3-4130-98AC-999C45346A0C}"/>
              </a:ext>
            </a:extLst>
          </p:cNvPr>
          <p:cNvSpPr>
            <a:spLocks noGrp="1"/>
          </p:cNvSpPr>
          <p:nvPr>
            <p:ph type="sldNum" sz="quarter" idx="12"/>
          </p:nvPr>
        </p:nvSpPr>
        <p:spPr/>
        <p:txBody>
          <a:bodyPr/>
          <a:lstStyle/>
          <a:p>
            <a:fld id="{28900729-E77E-451C-B47B-D7DA842877EE}" type="slidenum">
              <a:rPr lang="en-US" smtClean="0"/>
              <a:t>‹#›</a:t>
            </a:fld>
            <a:endParaRPr lang="en-US"/>
          </a:p>
        </p:txBody>
      </p:sp>
    </p:spTree>
    <p:extLst>
      <p:ext uri="{BB962C8B-B14F-4D97-AF65-F5344CB8AC3E}">
        <p14:creationId xmlns:p14="http://schemas.microsoft.com/office/powerpoint/2010/main" val="213653408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ED5E7E-0DB9-498B-941B-B0F68FD85BD3}"/>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A60E928F-5BEB-4C71-BA2D-F38DF8942A98}"/>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D30EB505-9A6F-4A7C-B242-96C87294C016}"/>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7F067AD2-7BDB-4778-A7EC-56EB88918527}"/>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34F163BF-8BF6-4036-ABFD-EF43C2A99F5B}"/>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F9A29429-9D3B-45C0-BB36-B0C2E8FA37AC}"/>
              </a:ext>
            </a:extLst>
          </p:cNvPr>
          <p:cNvSpPr>
            <a:spLocks noGrp="1"/>
          </p:cNvSpPr>
          <p:nvPr>
            <p:ph type="dt" sz="half" idx="10"/>
          </p:nvPr>
        </p:nvSpPr>
        <p:spPr/>
        <p:txBody>
          <a:bodyPr/>
          <a:lstStyle/>
          <a:p>
            <a:fld id="{D2606219-2814-47B0-97CA-19F5B021A7C6}" type="datetimeFigureOut">
              <a:rPr lang="en-US" smtClean="0"/>
              <a:t>6/18/2021</a:t>
            </a:fld>
            <a:endParaRPr lang="en-US"/>
          </a:p>
        </p:txBody>
      </p:sp>
      <p:sp>
        <p:nvSpPr>
          <p:cNvPr id="8" name="Footer Placeholder 7">
            <a:extLst>
              <a:ext uri="{FF2B5EF4-FFF2-40B4-BE49-F238E27FC236}">
                <a16:creationId xmlns:a16="http://schemas.microsoft.com/office/drawing/2014/main" id="{BC5C73DF-07A9-4574-B602-F1491163E837}"/>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88DD652C-49BF-4DC1-8EA0-4D88988515BF}"/>
              </a:ext>
            </a:extLst>
          </p:cNvPr>
          <p:cNvSpPr>
            <a:spLocks noGrp="1"/>
          </p:cNvSpPr>
          <p:nvPr>
            <p:ph type="sldNum" sz="quarter" idx="12"/>
          </p:nvPr>
        </p:nvSpPr>
        <p:spPr/>
        <p:txBody>
          <a:bodyPr/>
          <a:lstStyle/>
          <a:p>
            <a:fld id="{28900729-E77E-451C-B47B-D7DA842877EE}" type="slidenum">
              <a:rPr lang="en-US" smtClean="0"/>
              <a:t>‹#›</a:t>
            </a:fld>
            <a:endParaRPr lang="en-US"/>
          </a:p>
        </p:txBody>
      </p:sp>
    </p:spTree>
    <p:extLst>
      <p:ext uri="{BB962C8B-B14F-4D97-AF65-F5344CB8AC3E}">
        <p14:creationId xmlns:p14="http://schemas.microsoft.com/office/powerpoint/2010/main" val="118570492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F77C0E-BBF3-40A8-B148-8979485A465E}"/>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F3505798-2DBC-4AE3-80EB-5DE55E1EFB92}"/>
              </a:ext>
            </a:extLst>
          </p:cNvPr>
          <p:cNvSpPr>
            <a:spLocks noGrp="1"/>
          </p:cNvSpPr>
          <p:nvPr>
            <p:ph type="dt" sz="half" idx="10"/>
          </p:nvPr>
        </p:nvSpPr>
        <p:spPr/>
        <p:txBody>
          <a:bodyPr/>
          <a:lstStyle/>
          <a:p>
            <a:fld id="{D2606219-2814-47B0-97CA-19F5B021A7C6}" type="datetimeFigureOut">
              <a:rPr lang="en-US" smtClean="0"/>
              <a:t>6/18/2021</a:t>
            </a:fld>
            <a:endParaRPr lang="en-US"/>
          </a:p>
        </p:txBody>
      </p:sp>
      <p:sp>
        <p:nvSpPr>
          <p:cNvPr id="4" name="Footer Placeholder 3">
            <a:extLst>
              <a:ext uri="{FF2B5EF4-FFF2-40B4-BE49-F238E27FC236}">
                <a16:creationId xmlns:a16="http://schemas.microsoft.com/office/drawing/2014/main" id="{00C1B12F-E2B7-4B5B-9E99-BEB7D5883C26}"/>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6DB8F1C8-2CA8-4E73-BD9B-2397F0BBB2C8}"/>
              </a:ext>
            </a:extLst>
          </p:cNvPr>
          <p:cNvSpPr>
            <a:spLocks noGrp="1"/>
          </p:cNvSpPr>
          <p:nvPr>
            <p:ph type="sldNum" sz="quarter" idx="12"/>
          </p:nvPr>
        </p:nvSpPr>
        <p:spPr/>
        <p:txBody>
          <a:bodyPr/>
          <a:lstStyle/>
          <a:p>
            <a:fld id="{28900729-E77E-451C-B47B-D7DA842877EE}" type="slidenum">
              <a:rPr lang="en-US" smtClean="0"/>
              <a:t>‹#›</a:t>
            </a:fld>
            <a:endParaRPr lang="en-US"/>
          </a:p>
        </p:txBody>
      </p:sp>
    </p:spTree>
    <p:extLst>
      <p:ext uri="{BB962C8B-B14F-4D97-AF65-F5344CB8AC3E}">
        <p14:creationId xmlns:p14="http://schemas.microsoft.com/office/powerpoint/2010/main" val="140682646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74F4C822-0370-40FF-80EA-B0BE859185E9}"/>
              </a:ext>
            </a:extLst>
          </p:cNvPr>
          <p:cNvSpPr>
            <a:spLocks noGrp="1"/>
          </p:cNvSpPr>
          <p:nvPr>
            <p:ph type="dt" sz="half" idx="10"/>
          </p:nvPr>
        </p:nvSpPr>
        <p:spPr/>
        <p:txBody>
          <a:bodyPr/>
          <a:lstStyle/>
          <a:p>
            <a:fld id="{D2606219-2814-47B0-97CA-19F5B021A7C6}" type="datetimeFigureOut">
              <a:rPr lang="en-US" smtClean="0"/>
              <a:t>6/18/2021</a:t>
            </a:fld>
            <a:endParaRPr lang="en-US"/>
          </a:p>
        </p:txBody>
      </p:sp>
      <p:sp>
        <p:nvSpPr>
          <p:cNvPr id="3" name="Footer Placeholder 2">
            <a:extLst>
              <a:ext uri="{FF2B5EF4-FFF2-40B4-BE49-F238E27FC236}">
                <a16:creationId xmlns:a16="http://schemas.microsoft.com/office/drawing/2014/main" id="{6434B0F3-1DF0-493C-9F09-9E2C01E816E7}"/>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3D7CB051-01BD-43B1-AFD4-121605F4A1B4}"/>
              </a:ext>
            </a:extLst>
          </p:cNvPr>
          <p:cNvSpPr>
            <a:spLocks noGrp="1"/>
          </p:cNvSpPr>
          <p:nvPr>
            <p:ph type="sldNum" sz="quarter" idx="12"/>
          </p:nvPr>
        </p:nvSpPr>
        <p:spPr/>
        <p:txBody>
          <a:bodyPr/>
          <a:lstStyle/>
          <a:p>
            <a:fld id="{28900729-E77E-451C-B47B-D7DA842877EE}" type="slidenum">
              <a:rPr lang="en-US" smtClean="0"/>
              <a:t>‹#›</a:t>
            </a:fld>
            <a:endParaRPr lang="en-US"/>
          </a:p>
        </p:txBody>
      </p:sp>
    </p:spTree>
    <p:extLst>
      <p:ext uri="{BB962C8B-B14F-4D97-AF65-F5344CB8AC3E}">
        <p14:creationId xmlns:p14="http://schemas.microsoft.com/office/powerpoint/2010/main" val="363820263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3739FB-1E59-4898-A814-320548EE7B5D}"/>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381045BA-E49C-4E2A-B0BE-15AF070F5BE0}"/>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F24A93B9-AD99-418E-B868-A2FAAFB45ED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B934D51B-A164-454B-AE33-D7D2C3E9DF66}"/>
              </a:ext>
            </a:extLst>
          </p:cNvPr>
          <p:cNvSpPr>
            <a:spLocks noGrp="1"/>
          </p:cNvSpPr>
          <p:nvPr>
            <p:ph type="dt" sz="half" idx="10"/>
          </p:nvPr>
        </p:nvSpPr>
        <p:spPr/>
        <p:txBody>
          <a:bodyPr/>
          <a:lstStyle/>
          <a:p>
            <a:fld id="{D2606219-2814-47B0-97CA-19F5B021A7C6}" type="datetimeFigureOut">
              <a:rPr lang="en-US" smtClean="0"/>
              <a:t>6/18/2021</a:t>
            </a:fld>
            <a:endParaRPr lang="en-US"/>
          </a:p>
        </p:txBody>
      </p:sp>
      <p:sp>
        <p:nvSpPr>
          <p:cNvPr id="6" name="Footer Placeholder 5">
            <a:extLst>
              <a:ext uri="{FF2B5EF4-FFF2-40B4-BE49-F238E27FC236}">
                <a16:creationId xmlns:a16="http://schemas.microsoft.com/office/drawing/2014/main" id="{C473A036-904A-4257-8198-066D7F8B15D0}"/>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CDAC3036-843C-449C-AB6A-A54E8E1873C1}"/>
              </a:ext>
            </a:extLst>
          </p:cNvPr>
          <p:cNvSpPr>
            <a:spLocks noGrp="1"/>
          </p:cNvSpPr>
          <p:nvPr>
            <p:ph type="sldNum" sz="quarter" idx="12"/>
          </p:nvPr>
        </p:nvSpPr>
        <p:spPr/>
        <p:txBody>
          <a:bodyPr/>
          <a:lstStyle/>
          <a:p>
            <a:fld id="{28900729-E77E-451C-B47B-D7DA842877EE}" type="slidenum">
              <a:rPr lang="en-US" smtClean="0"/>
              <a:t>‹#›</a:t>
            </a:fld>
            <a:endParaRPr lang="en-US"/>
          </a:p>
        </p:txBody>
      </p:sp>
    </p:spTree>
    <p:extLst>
      <p:ext uri="{BB962C8B-B14F-4D97-AF65-F5344CB8AC3E}">
        <p14:creationId xmlns:p14="http://schemas.microsoft.com/office/powerpoint/2010/main" val="164218939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02F017-C147-46F2-B268-69CE996FBDE0}"/>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7761CECD-2940-42E9-893A-22490E96DA44}"/>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FB110987-845C-4E35-B9A0-E30F14762E1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198DD1F8-6B17-421F-B7DB-1F56A820D03E}"/>
              </a:ext>
            </a:extLst>
          </p:cNvPr>
          <p:cNvSpPr>
            <a:spLocks noGrp="1"/>
          </p:cNvSpPr>
          <p:nvPr>
            <p:ph type="dt" sz="half" idx="10"/>
          </p:nvPr>
        </p:nvSpPr>
        <p:spPr/>
        <p:txBody>
          <a:bodyPr/>
          <a:lstStyle/>
          <a:p>
            <a:fld id="{D2606219-2814-47B0-97CA-19F5B021A7C6}" type="datetimeFigureOut">
              <a:rPr lang="en-US" smtClean="0"/>
              <a:t>6/18/2021</a:t>
            </a:fld>
            <a:endParaRPr lang="en-US"/>
          </a:p>
        </p:txBody>
      </p:sp>
      <p:sp>
        <p:nvSpPr>
          <p:cNvPr id="6" name="Footer Placeholder 5">
            <a:extLst>
              <a:ext uri="{FF2B5EF4-FFF2-40B4-BE49-F238E27FC236}">
                <a16:creationId xmlns:a16="http://schemas.microsoft.com/office/drawing/2014/main" id="{AE316021-4E2F-484E-A99F-B609E6AEF57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EF60B38C-46B8-4B30-9F88-227DB63DAFF7}"/>
              </a:ext>
            </a:extLst>
          </p:cNvPr>
          <p:cNvSpPr>
            <a:spLocks noGrp="1"/>
          </p:cNvSpPr>
          <p:nvPr>
            <p:ph type="sldNum" sz="quarter" idx="12"/>
          </p:nvPr>
        </p:nvSpPr>
        <p:spPr/>
        <p:txBody>
          <a:bodyPr/>
          <a:lstStyle/>
          <a:p>
            <a:fld id="{28900729-E77E-451C-B47B-D7DA842877EE}" type="slidenum">
              <a:rPr lang="en-US" smtClean="0"/>
              <a:t>‹#›</a:t>
            </a:fld>
            <a:endParaRPr lang="en-US"/>
          </a:p>
        </p:txBody>
      </p:sp>
    </p:spTree>
    <p:extLst>
      <p:ext uri="{BB962C8B-B14F-4D97-AF65-F5344CB8AC3E}">
        <p14:creationId xmlns:p14="http://schemas.microsoft.com/office/powerpoint/2010/main" val="251110417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22DB8189-121A-4F67-977B-071CFB3E64FD}"/>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321EABEE-7DC8-498E-B611-0707ED0ABA47}"/>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A0F5547-B327-4F3B-8B89-F0918F752174}"/>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2606219-2814-47B0-97CA-19F5B021A7C6}" type="datetimeFigureOut">
              <a:rPr lang="en-US" smtClean="0"/>
              <a:t>6/18/2021</a:t>
            </a:fld>
            <a:endParaRPr lang="en-US"/>
          </a:p>
        </p:txBody>
      </p:sp>
      <p:sp>
        <p:nvSpPr>
          <p:cNvPr id="5" name="Footer Placeholder 4">
            <a:extLst>
              <a:ext uri="{FF2B5EF4-FFF2-40B4-BE49-F238E27FC236}">
                <a16:creationId xmlns:a16="http://schemas.microsoft.com/office/drawing/2014/main" id="{3DF6B688-D20B-4163-B25C-81E985083499}"/>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79E45AAA-77B8-4871-B1B9-30D9B168AB9F}"/>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8900729-E77E-451C-B47B-D7DA842877EE}" type="slidenum">
              <a:rPr lang="en-US" smtClean="0"/>
              <a:t>‹#›</a:t>
            </a:fld>
            <a:endParaRPr lang="en-US"/>
          </a:p>
        </p:txBody>
      </p:sp>
    </p:spTree>
    <p:extLst>
      <p:ext uri="{BB962C8B-B14F-4D97-AF65-F5344CB8AC3E}">
        <p14:creationId xmlns:p14="http://schemas.microsoft.com/office/powerpoint/2010/main" val="251046263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accent1">
            <a:lumMod val="50000"/>
          </a:scheme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7747C34-9C76-4065-A737-FE64865B6FF0}" type="datetimeFigureOut">
              <a:rPr lang="en-US" smtClean="0"/>
              <a:t>6/18/2021</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6BC7479-F8E8-48DE-A5E3-DB4DFFE59C36}" type="slidenum">
              <a:rPr lang="en-US" smtClean="0"/>
              <a:t>‹#›</a:t>
            </a:fld>
            <a:endParaRPr lang="en-US"/>
          </a:p>
        </p:txBody>
      </p:sp>
    </p:spTree>
    <p:extLst>
      <p:ext uri="{BB962C8B-B14F-4D97-AF65-F5344CB8AC3E}">
        <p14:creationId xmlns:p14="http://schemas.microsoft.com/office/powerpoint/2010/main" val="83771885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2.xml"/><Relationship Id="rId5" Type="http://schemas.openxmlformats.org/officeDocument/2006/relationships/image" Target="../media/image19.png"/><Relationship Id="rId4" Type="http://schemas.openxmlformats.org/officeDocument/2006/relationships/image" Target="../media/image18.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18.xml"/></Relationships>
</file>

<file path=ppt/slides/_rels/slide24.xml.rels><?xml version="1.0" encoding="UTF-8" standalone="yes"?>
<Relationships xmlns="http://schemas.openxmlformats.org/package/2006/relationships"><Relationship Id="rId2" Type="http://schemas.openxmlformats.org/officeDocument/2006/relationships/image" Target="../media/image25.jpg"/><Relationship Id="rId1" Type="http://schemas.openxmlformats.org/officeDocument/2006/relationships/slideLayout" Target="../slideLayouts/slideLayout18.xml"/></Relationships>
</file>

<file path=ppt/slides/_rels/slide25.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slideLayout" Target="../slideLayouts/slideLayout18.xml"/><Relationship Id="rId1" Type="http://schemas.openxmlformats.org/officeDocument/2006/relationships/video" Target="https://www.youtube.com/embed/AO8dBoV-vZo" TargetMode="Externa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27.jpg"/><Relationship Id="rId1" Type="http://schemas.openxmlformats.org/officeDocument/2006/relationships/slideLayout" Target="../slideLayouts/slideLayout18.xml"/></Relationships>
</file>

<file path=ppt/slides/_rels/slide28.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18.xml"/></Relationships>
</file>

<file path=ppt/slides/_rels/slide29.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18.xml"/></Relationships>
</file>

<file path=ppt/slides/_rels/slide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hyperlink" Target="Part%202:%20A%20review%20of%20The%20Great%20American%20Solar%20Eclipse%20of%202017:%20The%20Collective%20Experience%20of%20the%20Howard%20Astronomical%20League%20with%20an%20emphasis%20on%20many%20facets%20of%20a%20real-world%20eclipse%20experience,%20and%20lessons%20learned%20that%20can%20help%20prepare%20for%20the%202024%20eclipse" TargetMode="Externa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hyperlink" Target="https://howardastro.org/presentations/The%20Great%20American%20Eclipse%20of%202017%2020Sept2017.pdf" TargetMode="External"/><Relationship Id="rId7" Type="http://schemas.openxmlformats.org/officeDocument/2006/relationships/hyperlink" Target="http://xjubier.free.fr/en/site_pages/solar_eclipses/TSE_2024_GoogleMapFull.html" TargetMode="External"/><Relationship Id="rId2" Type="http://schemas.openxmlformats.org/officeDocument/2006/relationships/hyperlink" Target="https://eclipse.gsfc.nasa.gov/" TargetMode="External"/><Relationship Id="rId1" Type="http://schemas.openxmlformats.org/officeDocument/2006/relationships/slideLayout" Target="../slideLayouts/slideLayout2.xml"/><Relationship Id="rId6" Type="http://schemas.openxmlformats.org/officeDocument/2006/relationships/hyperlink" Target="https://nationaleclipse.com/maps.html" TargetMode="External"/><Relationship Id="rId5" Type="http://schemas.openxmlformats.org/officeDocument/2006/relationships/hyperlink" Target="https://en.wikipedia.org/wiki/Solar_eclipse_of_April_8,_2024" TargetMode="External"/><Relationship Id="rId4" Type="http://schemas.openxmlformats.org/officeDocument/2006/relationships/hyperlink" Target="https://eclipse.aas.org/eclipse-america/eclipse-experience#:~:text=%22Totality%2C%20no%20matter%20how%20long,totality%20for%20the%20first%20time." TargetMode="External"/></Relationships>
</file>

<file path=ppt/slides/_rels/slide4.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xml"/><Relationship Id="rId5" Type="http://schemas.openxmlformats.org/officeDocument/2006/relationships/image" Target="../media/image14.png"/><Relationship Id="rId4" Type="http://schemas.openxmlformats.org/officeDocument/2006/relationships/image" Target="../media/image13.tif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348821-D673-43C1-A40C-A3DF7C6C0148}"/>
              </a:ext>
            </a:extLst>
          </p:cNvPr>
          <p:cNvSpPr>
            <a:spLocks noGrp="1"/>
          </p:cNvSpPr>
          <p:nvPr>
            <p:ph type="ctrTitle"/>
          </p:nvPr>
        </p:nvSpPr>
        <p:spPr>
          <a:xfrm>
            <a:off x="1524000" y="864067"/>
            <a:ext cx="9144000" cy="1694576"/>
          </a:xfrm>
        </p:spPr>
        <p:txBody>
          <a:bodyPr>
            <a:normAutofit fontScale="90000"/>
          </a:bodyPr>
          <a:lstStyle/>
          <a:p>
            <a:r>
              <a:rPr lang="en-US" sz="4400" b="1" dirty="0"/>
              <a:t>The Great North American Eclipse of 2024</a:t>
            </a:r>
            <a:br>
              <a:rPr lang="en-US" dirty="0"/>
            </a:br>
            <a:r>
              <a:rPr lang="en-US" sz="3600" dirty="0"/>
              <a:t>Part 1</a:t>
            </a:r>
            <a:br>
              <a:rPr lang="en-US" sz="3600" dirty="0"/>
            </a:br>
            <a:r>
              <a:rPr lang="en-US" sz="3600" dirty="0"/>
              <a:t>An Amateur Astronomer’s Guide to Solar Eclipses</a:t>
            </a:r>
            <a:endParaRPr lang="en-US" dirty="0"/>
          </a:p>
        </p:txBody>
      </p:sp>
      <p:sp>
        <p:nvSpPr>
          <p:cNvPr id="3" name="Subtitle 2">
            <a:extLst>
              <a:ext uri="{FF2B5EF4-FFF2-40B4-BE49-F238E27FC236}">
                <a16:creationId xmlns:a16="http://schemas.microsoft.com/office/drawing/2014/main" id="{95DF2753-24AE-4E36-91A0-A4869D9D9A60}"/>
              </a:ext>
            </a:extLst>
          </p:cNvPr>
          <p:cNvSpPr>
            <a:spLocks noGrp="1"/>
          </p:cNvSpPr>
          <p:nvPr>
            <p:ph type="subTitle" idx="1"/>
          </p:nvPr>
        </p:nvSpPr>
        <p:spPr>
          <a:xfrm>
            <a:off x="8615494" y="4236440"/>
            <a:ext cx="3254928" cy="1021360"/>
          </a:xfrm>
        </p:spPr>
        <p:txBody>
          <a:bodyPr>
            <a:normAutofit/>
          </a:bodyPr>
          <a:lstStyle/>
          <a:p>
            <a:pPr algn="l"/>
            <a:r>
              <a:rPr lang="en-US" sz="2000" dirty="0"/>
              <a:t>Jim Johnson</a:t>
            </a:r>
            <a:br>
              <a:rPr lang="en-US" sz="2000" dirty="0"/>
            </a:br>
            <a:r>
              <a:rPr lang="en-US" sz="2000" dirty="0"/>
              <a:t>HAL General Meeting</a:t>
            </a:r>
            <a:br>
              <a:rPr lang="en-US" sz="2000" dirty="0"/>
            </a:br>
            <a:r>
              <a:rPr lang="en-US" sz="2000" dirty="0"/>
              <a:t>June 17, 2021</a:t>
            </a:r>
          </a:p>
        </p:txBody>
      </p:sp>
      <p:sp>
        <p:nvSpPr>
          <p:cNvPr id="4" name="TextBox 3">
            <a:extLst>
              <a:ext uri="{FF2B5EF4-FFF2-40B4-BE49-F238E27FC236}">
                <a16:creationId xmlns:a16="http://schemas.microsoft.com/office/drawing/2014/main" id="{B61023F4-1A89-4C83-9B37-63DA91E9EECE}"/>
              </a:ext>
            </a:extLst>
          </p:cNvPr>
          <p:cNvSpPr txBox="1"/>
          <p:nvPr/>
        </p:nvSpPr>
        <p:spPr>
          <a:xfrm>
            <a:off x="738230" y="5922628"/>
            <a:ext cx="2793534" cy="523220"/>
          </a:xfrm>
          <a:prstGeom prst="rect">
            <a:avLst/>
          </a:prstGeom>
          <a:noFill/>
        </p:spPr>
        <p:txBody>
          <a:bodyPr wrap="square" rtlCol="0">
            <a:spAutoFit/>
          </a:bodyPr>
          <a:lstStyle/>
          <a:p>
            <a:r>
              <a:rPr lang="en-US" sz="1400" dirty="0"/>
              <a:t>Derived for HDR image captured by Ken Everhart on August 21,2017</a:t>
            </a:r>
          </a:p>
        </p:txBody>
      </p:sp>
    </p:spTree>
    <p:extLst>
      <p:ext uri="{BB962C8B-B14F-4D97-AF65-F5344CB8AC3E}">
        <p14:creationId xmlns:p14="http://schemas.microsoft.com/office/powerpoint/2010/main" val="422685645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D8DF5B-ACD8-4AD2-A424-B69CAD3FA5D3}"/>
              </a:ext>
            </a:extLst>
          </p:cNvPr>
          <p:cNvSpPr>
            <a:spLocks noGrp="1"/>
          </p:cNvSpPr>
          <p:nvPr>
            <p:ph type="title"/>
          </p:nvPr>
        </p:nvSpPr>
        <p:spPr/>
        <p:txBody>
          <a:bodyPr/>
          <a:lstStyle/>
          <a:p>
            <a:r>
              <a:rPr lang="en-US" sz="3600" dirty="0"/>
              <a:t>Eclipse Components and Key Characteristics: The Moon</a:t>
            </a:r>
            <a:endParaRPr lang="en-US" dirty="0"/>
          </a:p>
        </p:txBody>
      </p:sp>
      <p:sp>
        <p:nvSpPr>
          <p:cNvPr id="3" name="Content Placeholder 2">
            <a:extLst>
              <a:ext uri="{FF2B5EF4-FFF2-40B4-BE49-F238E27FC236}">
                <a16:creationId xmlns:a16="http://schemas.microsoft.com/office/drawing/2014/main" id="{56DEB9D8-18D3-4AEA-973B-69E2377440C5}"/>
              </a:ext>
            </a:extLst>
          </p:cNvPr>
          <p:cNvSpPr>
            <a:spLocks noGrp="1"/>
          </p:cNvSpPr>
          <p:nvPr>
            <p:ph idx="1"/>
          </p:nvPr>
        </p:nvSpPr>
        <p:spPr/>
        <p:txBody>
          <a:bodyPr/>
          <a:lstStyle/>
          <a:p>
            <a:pPr marL="0" indent="0">
              <a:buNone/>
            </a:pPr>
            <a:r>
              <a:rPr lang="en-US" sz="2400" dirty="0"/>
              <a:t>Apparent Diameter: 1/2°</a:t>
            </a:r>
          </a:p>
          <a:p>
            <a:pPr marL="0" indent="0">
              <a:buNone/>
            </a:pPr>
            <a:endParaRPr lang="en-US" sz="1050" dirty="0"/>
          </a:p>
          <a:p>
            <a:pPr marL="0" indent="0">
              <a:buNone/>
            </a:pPr>
            <a:r>
              <a:rPr lang="en-US" sz="2400" dirty="0"/>
              <a:t>Casts a two-part, cone-shaped shadow, because the Sun’s actual size is larger than the Moon’s</a:t>
            </a:r>
          </a:p>
          <a:p>
            <a:pPr marL="457200" lvl="1" indent="0">
              <a:buNone/>
            </a:pPr>
            <a:r>
              <a:rPr lang="en-US" sz="2000" dirty="0"/>
              <a:t>Penumbra – part of the Sun’s light is blocked by the Moon</a:t>
            </a:r>
          </a:p>
          <a:p>
            <a:pPr marL="457200" lvl="1" indent="0">
              <a:buNone/>
            </a:pPr>
            <a:r>
              <a:rPr lang="en-US" sz="2000" dirty="0"/>
              <a:t>Umbra – all the Sun’s light is blocked by the Moon</a:t>
            </a:r>
          </a:p>
          <a:p>
            <a:pPr marL="0" indent="0">
              <a:buNone/>
            </a:pPr>
            <a:endParaRPr lang="en-US" dirty="0"/>
          </a:p>
        </p:txBody>
      </p:sp>
      <p:pic>
        <p:nvPicPr>
          <p:cNvPr id="4" name="Picture 3">
            <a:extLst>
              <a:ext uri="{FF2B5EF4-FFF2-40B4-BE49-F238E27FC236}">
                <a16:creationId xmlns:a16="http://schemas.microsoft.com/office/drawing/2014/main" id="{02394A37-1820-4328-A1AD-74C7D2C9D68D}"/>
              </a:ext>
            </a:extLst>
          </p:cNvPr>
          <p:cNvPicPr>
            <a:picLocks noChangeAspect="1"/>
          </p:cNvPicPr>
          <p:nvPr/>
        </p:nvPicPr>
        <p:blipFill rotWithShape="1">
          <a:blip r:embed="rId2"/>
          <a:srcRect t="21032" b="20286"/>
          <a:stretch/>
        </p:blipFill>
        <p:spPr>
          <a:xfrm>
            <a:off x="1841051" y="4001294"/>
            <a:ext cx="8263069" cy="2545715"/>
          </a:xfrm>
          <a:prstGeom prst="rect">
            <a:avLst/>
          </a:prstGeom>
        </p:spPr>
      </p:pic>
      <p:sp>
        <p:nvSpPr>
          <p:cNvPr id="5" name="TextBox 4">
            <a:extLst>
              <a:ext uri="{FF2B5EF4-FFF2-40B4-BE49-F238E27FC236}">
                <a16:creationId xmlns:a16="http://schemas.microsoft.com/office/drawing/2014/main" id="{9C99B2C3-91BE-4AFF-90BF-104E9F136A2C}"/>
              </a:ext>
            </a:extLst>
          </p:cNvPr>
          <p:cNvSpPr txBox="1"/>
          <p:nvPr/>
        </p:nvSpPr>
        <p:spPr>
          <a:xfrm>
            <a:off x="7985760" y="6171486"/>
            <a:ext cx="2743200" cy="381000"/>
          </a:xfrm>
          <a:prstGeom prst="rect">
            <a:avLst/>
          </a:prstGeom>
          <a:noFill/>
        </p:spPr>
        <p:txBody>
          <a:bodyPr wrap="square" rtlCol="0">
            <a:spAutoFit/>
          </a:bodyPr>
          <a:lstStyle/>
          <a:p>
            <a:r>
              <a:rPr lang="en-US" dirty="0"/>
              <a:t>Timeanddate.com</a:t>
            </a:r>
          </a:p>
        </p:txBody>
      </p:sp>
    </p:spTree>
    <p:extLst>
      <p:ext uri="{BB962C8B-B14F-4D97-AF65-F5344CB8AC3E}">
        <p14:creationId xmlns:p14="http://schemas.microsoft.com/office/powerpoint/2010/main" val="45165065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DE0F43-3CBB-43CA-86CD-0317CC59CEDC}"/>
              </a:ext>
            </a:extLst>
          </p:cNvPr>
          <p:cNvSpPr>
            <a:spLocks noGrp="1"/>
          </p:cNvSpPr>
          <p:nvPr>
            <p:ph type="title"/>
          </p:nvPr>
        </p:nvSpPr>
        <p:spPr/>
        <p:txBody>
          <a:bodyPr/>
          <a:lstStyle/>
          <a:p>
            <a:r>
              <a:rPr lang="en-US" dirty="0"/>
              <a:t>Solar Eclipse Geometry and Orbits</a:t>
            </a:r>
          </a:p>
        </p:txBody>
      </p:sp>
      <p:sp>
        <p:nvSpPr>
          <p:cNvPr id="3" name="Content Placeholder 2">
            <a:extLst>
              <a:ext uri="{FF2B5EF4-FFF2-40B4-BE49-F238E27FC236}">
                <a16:creationId xmlns:a16="http://schemas.microsoft.com/office/drawing/2014/main" id="{7C9DDFEE-6565-4F1A-9F7F-C89862714138}"/>
              </a:ext>
            </a:extLst>
          </p:cNvPr>
          <p:cNvSpPr>
            <a:spLocks noGrp="1"/>
          </p:cNvSpPr>
          <p:nvPr>
            <p:ph idx="1"/>
          </p:nvPr>
        </p:nvSpPr>
        <p:spPr/>
        <p:txBody>
          <a:bodyPr>
            <a:normAutofit fontScale="92500" lnSpcReduction="20000"/>
          </a:bodyPr>
          <a:lstStyle/>
          <a:p>
            <a:pPr marL="0" indent="0">
              <a:buNone/>
            </a:pPr>
            <a:r>
              <a:rPr lang="en-US" dirty="0"/>
              <a:t>The Sun and Moon are roughly the same apparent size (about 1/2°) as viewed from Earth, because:</a:t>
            </a:r>
          </a:p>
          <a:p>
            <a:pPr marL="457200" lvl="1" indent="0">
              <a:buNone/>
            </a:pPr>
            <a:endParaRPr lang="en-US" dirty="0"/>
          </a:p>
          <a:p>
            <a:pPr marL="457200" lvl="1" indent="0">
              <a:buNone/>
            </a:pPr>
            <a:r>
              <a:rPr lang="en-US" dirty="0"/>
              <a:t>The Sun is about 400x larger than the Moon</a:t>
            </a:r>
          </a:p>
          <a:p>
            <a:pPr marL="457200" lvl="1" indent="0">
              <a:buNone/>
            </a:pPr>
            <a:r>
              <a:rPr lang="en-US" dirty="0"/>
              <a:t>The Sun is about 400x farther from Earth than the Moon</a:t>
            </a:r>
          </a:p>
          <a:p>
            <a:pPr marL="457200" lvl="1" indent="0">
              <a:buNone/>
            </a:pPr>
            <a:endParaRPr lang="en-US" dirty="0"/>
          </a:p>
          <a:p>
            <a:pPr marL="0" indent="0">
              <a:buNone/>
            </a:pPr>
            <a:r>
              <a:rPr lang="en-US" dirty="0"/>
              <a:t>Adhering to Kepler’s 1st Law of Planetary Motion</a:t>
            </a:r>
          </a:p>
          <a:p>
            <a:pPr marL="0" indent="0">
              <a:buNone/>
            </a:pPr>
            <a:endParaRPr lang="en-US" dirty="0"/>
          </a:p>
          <a:p>
            <a:pPr marL="457200" lvl="1" indent="0">
              <a:buNone/>
            </a:pPr>
            <a:r>
              <a:rPr lang="en-US" dirty="0"/>
              <a:t>The Earth follows an elliptical orbit about the Sun, which causes the Sun to appear larger from Earth when it is at perihelion and smaller when it is at aphelion</a:t>
            </a:r>
          </a:p>
          <a:p>
            <a:pPr marL="457200" lvl="1" indent="0">
              <a:buNone/>
            </a:pPr>
            <a:endParaRPr lang="en-US" dirty="0"/>
          </a:p>
          <a:p>
            <a:pPr marL="457200" lvl="1" indent="0">
              <a:buNone/>
            </a:pPr>
            <a:r>
              <a:rPr lang="en-US" dirty="0"/>
              <a:t>The Moon follows an elliptical path about the Earth, which causes the Moon to appear larger from the Earth when the Moon is at perigee and smaller at apogee – Moon’s apparent size varies by about 6% as it over the course of a lunar orbit</a:t>
            </a:r>
          </a:p>
          <a:p>
            <a:pPr marL="0" indent="0">
              <a:buNone/>
            </a:pPr>
            <a:endParaRPr lang="en-US" dirty="0"/>
          </a:p>
        </p:txBody>
      </p:sp>
    </p:spTree>
    <p:extLst>
      <p:ext uri="{BB962C8B-B14F-4D97-AF65-F5344CB8AC3E}">
        <p14:creationId xmlns:p14="http://schemas.microsoft.com/office/powerpoint/2010/main" val="201284480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E3392C-0DE5-441C-92B5-E61937EF39D8}"/>
              </a:ext>
            </a:extLst>
          </p:cNvPr>
          <p:cNvSpPr>
            <a:spLocks noGrp="1"/>
          </p:cNvSpPr>
          <p:nvPr>
            <p:ph type="title"/>
          </p:nvPr>
        </p:nvSpPr>
        <p:spPr/>
        <p:txBody>
          <a:bodyPr/>
          <a:lstStyle/>
          <a:p>
            <a:r>
              <a:rPr lang="en-US" dirty="0"/>
              <a:t>Three Types of Solar Eclipse</a:t>
            </a:r>
          </a:p>
        </p:txBody>
      </p:sp>
      <p:sp>
        <p:nvSpPr>
          <p:cNvPr id="3" name="Content Placeholder 2">
            <a:extLst>
              <a:ext uri="{FF2B5EF4-FFF2-40B4-BE49-F238E27FC236}">
                <a16:creationId xmlns:a16="http://schemas.microsoft.com/office/drawing/2014/main" id="{C77A334B-ABC2-4381-9B33-36DCED06F184}"/>
              </a:ext>
            </a:extLst>
          </p:cNvPr>
          <p:cNvSpPr>
            <a:spLocks noGrp="1"/>
          </p:cNvSpPr>
          <p:nvPr>
            <p:ph idx="1"/>
          </p:nvPr>
        </p:nvSpPr>
        <p:spPr/>
        <p:txBody>
          <a:bodyPr>
            <a:normAutofit lnSpcReduction="10000"/>
          </a:bodyPr>
          <a:lstStyle/>
          <a:p>
            <a:pPr marL="0" indent="0">
              <a:buNone/>
            </a:pPr>
            <a:r>
              <a:rPr lang="en-US" dirty="0"/>
              <a:t>Related to the lunar shadow components, apparent sizes of the Sun and Moon, and orbits of the Earth and (primarily) the Moon</a:t>
            </a:r>
          </a:p>
          <a:p>
            <a:pPr marL="457200" lvl="1" indent="0">
              <a:buNone/>
            </a:pPr>
            <a:endParaRPr lang="en-US" dirty="0"/>
          </a:p>
          <a:p>
            <a:pPr lvl="1">
              <a:buFontTx/>
              <a:buChar char="-"/>
            </a:pPr>
            <a:r>
              <a:rPr lang="en-US" dirty="0"/>
              <a:t>A </a:t>
            </a:r>
            <a:r>
              <a:rPr lang="en-US" b="1" dirty="0"/>
              <a:t>partial</a:t>
            </a:r>
            <a:r>
              <a:rPr lang="en-US" dirty="0"/>
              <a:t> solar eclipse is visible to an observer from within the Moon’s penumbral shadow</a:t>
            </a:r>
          </a:p>
          <a:p>
            <a:pPr lvl="1">
              <a:buFontTx/>
              <a:buChar char="-"/>
            </a:pPr>
            <a:endParaRPr lang="en-US" dirty="0"/>
          </a:p>
          <a:p>
            <a:pPr lvl="1">
              <a:buFontTx/>
              <a:buChar char="-"/>
            </a:pPr>
            <a:r>
              <a:rPr lang="en-US" dirty="0"/>
              <a:t>An </a:t>
            </a:r>
            <a:r>
              <a:rPr lang="en-US" b="1" dirty="0"/>
              <a:t>annular</a:t>
            </a:r>
            <a:r>
              <a:rPr lang="en-US" dirty="0"/>
              <a:t> eclipse occurs when the observer, Sun and Moon centers are perfectly aligned, and apparent size of the Moon is smaller than the apparent size of the Sun</a:t>
            </a:r>
          </a:p>
          <a:p>
            <a:pPr lvl="1">
              <a:buFontTx/>
              <a:buChar char="-"/>
            </a:pPr>
            <a:endParaRPr lang="en-US" dirty="0"/>
          </a:p>
          <a:p>
            <a:pPr marL="457200" lvl="1" indent="0">
              <a:buNone/>
            </a:pPr>
            <a:r>
              <a:rPr lang="en-US" dirty="0"/>
              <a:t>- A </a:t>
            </a:r>
            <a:r>
              <a:rPr lang="en-US" b="1" dirty="0"/>
              <a:t>total</a:t>
            </a:r>
            <a:r>
              <a:rPr lang="en-US" dirty="0"/>
              <a:t> solar eclipse occurs when the observer, Sun and Moon are perfectly aligned, and the observer is within the umbral shadow</a:t>
            </a:r>
          </a:p>
        </p:txBody>
      </p:sp>
    </p:spTree>
    <p:extLst>
      <p:ext uri="{BB962C8B-B14F-4D97-AF65-F5344CB8AC3E}">
        <p14:creationId xmlns:p14="http://schemas.microsoft.com/office/powerpoint/2010/main" val="71994740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C68620-EA67-4E87-83B4-80C1CD4C9856}"/>
              </a:ext>
            </a:extLst>
          </p:cNvPr>
          <p:cNvSpPr>
            <a:spLocks noGrp="1"/>
          </p:cNvSpPr>
          <p:nvPr>
            <p:ph type="title"/>
          </p:nvPr>
        </p:nvSpPr>
        <p:spPr/>
        <p:txBody>
          <a:bodyPr/>
          <a:lstStyle/>
          <a:p>
            <a:endParaRPr lang="en-US"/>
          </a:p>
        </p:txBody>
      </p:sp>
      <p:pic>
        <p:nvPicPr>
          <p:cNvPr id="5" name="Content Placeholder 4">
            <a:extLst>
              <a:ext uri="{FF2B5EF4-FFF2-40B4-BE49-F238E27FC236}">
                <a16:creationId xmlns:a16="http://schemas.microsoft.com/office/drawing/2014/main" id="{C5A40058-1603-4B71-BFB9-C222C1F27D84}"/>
              </a:ext>
            </a:extLst>
          </p:cNvPr>
          <p:cNvPicPr>
            <a:picLocks noGrp="1" noChangeAspect="1"/>
          </p:cNvPicPr>
          <p:nvPr>
            <p:ph idx="1"/>
          </p:nvPr>
        </p:nvPicPr>
        <p:blipFill>
          <a:blip r:embed="rId2"/>
          <a:stretch>
            <a:fillRect/>
          </a:stretch>
        </p:blipFill>
        <p:spPr>
          <a:xfrm>
            <a:off x="2962275" y="2999581"/>
            <a:ext cx="6572250" cy="3448050"/>
          </a:xfrm>
          <a:prstGeom prst="rect">
            <a:avLst/>
          </a:prstGeom>
        </p:spPr>
      </p:pic>
      <p:pic>
        <p:nvPicPr>
          <p:cNvPr id="7" name="Picture 6">
            <a:extLst>
              <a:ext uri="{FF2B5EF4-FFF2-40B4-BE49-F238E27FC236}">
                <a16:creationId xmlns:a16="http://schemas.microsoft.com/office/drawing/2014/main" id="{9BE23CFB-328F-4FA4-903C-CDEA97C2AC8E}"/>
              </a:ext>
            </a:extLst>
          </p:cNvPr>
          <p:cNvPicPr>
            <a:picLocks noChangeAspect="1"/>
          </p:cNvPicPr>
          <p:nvPr/>
        </p:nvPicPr>
        <p:blipFill>
          <a:blip r:embed="rId3"/>
          <a:stretch>
            <a:fillRect/>
          </a:stretch>
        </p:blipFill>
        <p:spPr>
          <a:xfrm>
            <a:off x="8951828" y="1871723"/>
            <a:ext cx="3401863" cy="2255716"/>
          </a:xfrm>
          <a:prstGeom prst="rect">
            <a:avLst/>
          </a:prstGeom>
        </p:spPr>
      </p:pic>
      <p:pic>
        <p:nvPicPr>
          <p:cNvPr id="8" name="Picture 7">
            <a:extLst>
              <a:ext uri="{FF2B5EF4-FFF2-40B4-BE49-F238E27FC236}">
                <a16:creationId xmlns:a16="http://schemas.microsoft.com/office/drawing/2014/main" id="{1840BB31-5F73-4E31-8880-5A981FF96515}"/>
              </a:ext>
            </a:extLst>
          </p:cNvPr>
          <p:cNvPicPr>
            <a:picLocks noChangeAspect="1"/>
          </p:cNvPicPr>
          <p:nvPr/>
        </p:nvPicPr>
        <p:blipFill rotWithShape="1">
          <a:blip r:embed="rId4"/>
          <a:srcRect l="18465" t="9625" r="19710"/>
          <a:stretch/>
        </p:blipFill>
        <p:spPr>
          <a:xfrm>
            <a:off x="502920" y="1690688"/>
            <a:ext cx="2865120" cy="2612138"/>
          </a:xfrm>
          <a:prstGeom prst="rect">
            <a:avLst/>
          </a:prstGeom>
        </p:spPr>
      </p:pic>
      <p:pic>
        <p:nvPicPr>
          <p:cNvPr id="6" name="Picture 5">
            <a:extLst>
              <a:ext uri="{FF2B5EF4-FFF2-40B4-BE49-F238E27FC236}">
                <a16:creationId xmlns:a16="http://schemas.microsoft.com/office/drawing/2014/main" id="{51B02848-310E-4FCB-B92D-024235B9CAE2}"/>
              </a:ext>
            </a:extLst>
          </p:cNvPr>
          <p:cNvPicPr>
            <a:picLocks noChangeAspect="1"/>
          </p:cNvPicPr>
          <p:nvPr/>
        </p:nvPicPr>
        <p:blipFill rotWithShape="1">
          <a:blip r:embed="rId5"/>
          <a:srcRect l="12765" t="8635" r="13502" b="17429"/>
          <a:stretch/>
        </p:blipFill>
        <p:spPr>
          <a:xfrm rot="10800000">
            <a:off x="4572000" y="365125"/>
            <a:ext cx="2903529" cy="2743835"/>
          </a:xfrm>
          <a:prstGeom prst="rect">
            <a:avLst/>
          </a:prstGeom>
        </p:spPr>
      </p:pic>
    </p:spTree>
    <p:extLst>
      <p:ext uri="{BB962C8B-B14F-4D97-AF65-F5344CB8AC3E}">
        <p14:creationId xmlns:p14="http://schemas.microsoft.com/office/powerpoint/2010/main" val="200156729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07D34E-841E-4271-AAC6-DB508132A75A}"/>
              </a:ext>
            </a:extLst>
          </p:cNvPr>
          <p:cNvSpPr>
            <a:spLocks noGrp="1"/>
          </p:cNvSpPr>
          <p:nvPr>
            <p:ph type="title"/>
          </p:nvPr>
        </p:nvSpPr>
        <p:spPr/>
        <p:txBody>
          <a:bodyPr/>
          <a:lstStyle/>
          <a:p>
            <a:endParaRPr lang="en-US" dirty="0"/>
          </a:p>
        </p:txBody>
      </p:sp>
      <p:sp>
        <p:nvSpPr>
          <p:cNvPr id="3" name="Content Placeholder 2">
            <a:extLst>
              <a:ext uri="{FF2B5EF4-FFF2-40B4-BE49-F238E27FC236}">
                <a16:creationId xmlns:a16="http://schemas.microsoft.com/office/drawing/2014/main" id="{0DBC802C-D594-4678-BE41-AB79513D830E}"/>
              </a:ext>
            </a:extLst>
          </p:cNvPr>
          <p:cNvSpPr>
            <a:spLocks noGrp="1"/>
          </p:cNvSpPr>
          <p:nvPr>
            <p:ph idx="1"/>
          </p:nvPr>
        </p:nvSpPr>
        <p:spPr/>
        <p:txBody>
          <a:bodyPr>
            <a:normAutofit/>
          </a:bodyPr>
          <a:lstStyle/>
          <a:p>
            <a:pPr marL="0" indent="0" algn="ctr">
              <a:buNone/>
            </a:pPr>
            <a:r>
              <a:rPr lang="en-US" sz="5400" b="1" dirty="0"/>
              <a:t>Why are eclipses so rare?</a:t>
            </a:r>
          </a:p>
          <a:p>
            <a:pPr marL="0" indent="0" algn="ctr">
              <a:buNone/>
            </a:pPr>
            <a:endParaRPr lang="en-US" sz="5400" b="1" dirty="0"/>
          </a:p>
          <a:p>
            <a:pPr marL="0" indent="0" algn="ctr">
              <a:buNone/>
            </a:pPr>
            <a:r>
              <a:rPr lang="en-US" sz="5400" b="1" dirty="0"/>
              <a:t>Why is there not an eclipse at every New Moon?</a:t>
            </a:r>
          </a:p>
        </p:txBody>
      </p:sp>
    </p:spTree>
    <p:extLst>
      <p:ext uri="{BB962C8B-B14F-4D97-AF65-F5344CB8AC3E}">
        <p14:creationId xmlns:p14="http://schemas.microsoft.com/office/powerpoint/2010/main" val="119469004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4B1AF6-5D19-41B2-9021-988CB8778F65}"/>
              </a:ext>
            </a:extLst>
          </p:cNvPr>
          <p:cNvSpPr>
            <a:spLocks noGrp="1"/>
          </p:cNvSpPr>
          <p:nvPr>
            <p:ph type="title"/>
          </p:nvPr>
        </p:nvSpPr>
        <p:spPr/>
        <p:txBody>
          <a:bodyPr/>
          <a:lstStyle/>
          <a:p>
            <a:r>
              <a:rPr lang="en-US" dirty="0"/>
              <a:t>The Ecliptic</a:t>
            </a:r>
          </a:p>
        </p:txBody>
      </p:sp>
      <p:sp>
        <p:nvSpPr>
          <p:cNvPr id="3" name="Content Placeholder 2">
            <a:extLst>
              <a:ext uri="{FF2B5EF4-FFF2-40B4-BE49-F238E27FC236}">
                <a16:creationId xmlns:a16="http://schemas.microsoft.com/office/drawing/2014/main" id="{DB1CA1AC-CA76-4561-A4AF-396FAD5D4493}"/>
              </a:ext>
            </a:extLst>
          </p:cNvPr>
          <p:cNvSpPr>
            <a:spLocks noGrp="1"/>
          </p:cNvSpPr>
          <p:nvPr>
            <p:ph idx="1"/>
          </p:nvPr>
        </p:nvSpPr>
        <p:spPr>
          <a:xfrm>
            <a:off x="838200" y="1859280"/>
            <a:ext cx="4511040" cy="4317683"/>
          </a:xfrm>
        </p:spPr>
        <p:txBody>
          <a:bodyPr/>
          <a:lstStyle/>
          <a:p>
            <a:pPr marL="0" indent="0">
              <a:spcBef>
                <a:spcPts val="1200"/>
              </a:spcBef>
              <a:buNone/>
            </a:pPr>
            <a:r>
              <a:rPr lang="en-US" dirty="0"/>
              <a:t>A closed circle that is the apparent path that the Sun traces among the fixed stars on the celestial sphere as the Earth orbits the Sun</a:t>
            </a:r>
          </a:p>
          <a:p>
            <a:pPr marL="0" indent="0">
              <a:spcBef>
                <a:spcPts val="1200"/>
              </a:spcBef>
              <a:buNone/>
            </a:pPr>
            <a:r>
              <a:rPr lang="en-US" dirty="0"/>
              <a:t>Also, the orbital plane of the Earth</a:t>
            </a:r>
          </a:p>
          <a:p>
            <a:pPr marL="0" indent="0">
              <a:spcBef>
                <a:spcPts val="1200"/>
              </a:spcBef>
              <a:buNone/>
            </a:pPr>
            <a:r>
              <a:rPr lang="en-US" dirty="0"/>
              <a:t>Also, a celestial circle upon which eclipses occur, hence the name ecliptic</a:t>
            </a:r>
          </a:p>
          <a:p>
            <a:pPr marL="0" indent="0">
              <a:buNone/>
            </a:pPr>
            <a:endParaRPr lang="en-US" dirty="0"/>
          </a:p>
        </p:txBody>
      </p:sp>
      <p:pic>
        <p:nvPicPr>
          <p:cNvPr id="4" name="Picture 3">
            <a:extLst>
              <a:ext uri="{FF2B5EF4-FFF2-40B4-BE49-F238E27FC236}">
                <a16:creationId xmlns:a16="http://schemas.microsoft.com/office/drawing/2014/main" id="{907F3408-9201-4C50-BC48-3D4302EA2BA4}"/>
              </a:ext>
            </a:extLst>
          </p:cNvPr>
          <p:cNvPicPr>
            <a:picLocks noChangeAspect="1"/>
          </p:cNvPicPr>
          <p:nvPr/>
        </p:nvPicPr>
        <p:blipFill>
          <a:blip r:embed="rId2"/>
          <a:stretch>
            <a:fillRect/>
          </a:stretch>
        </p:blipFill>
        <p:spPr>
          <a:xfrm>
            <a:off x="5349240" y="1998821"/>
            <a:ext cx="6648756" cy="4038600"/>
          </a:xfrm>
          <a:prstGeom prst="rect">
            <a:avLst/>
          </a:prstGeom>
        </p:spPr>
      </p:pic>
    </p:spTree>
    <p:extLst>
      <p:ext uri="{BB962C8B-B14F-4D97-AF65-F5344CB8AC3E}">
        <p14:creationId xmlns:p14="http://schemas.microsoft.com/office/powerpoint/2010/main" val="405762696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E65F56-A9D0-44B5-BF0F-6A634EC44208}"/>
              </a:ext>
            </a:extLst>
          </p:cNvPr>
          <p:cNvSpPr>
            <a:spLocks noGrp="1"/>
          </p:cNvSpPr>
          <p:nvPr>
            <p:ph type="title"/>
          </p:nvPr>
        </p:nvSpPr>
        <p:spPr/>
        <p:txBody>
          <a:bodyPr/>
          <a:lstStyle/>
          <a:p>
            <a:r>
              <a:rPr lang="en-US" dirty="0"/>
              <a:t>The Moon’s Orbit</a:t>
            </a:r>
          </a:p>
        </p:txBody>
      </p:sp>
      <p:sp>
        <p:nvSpPr>
          <p:cNvPr id="3" name="Content Placeholder 2">
            <a:extLst>
              <a:ext uri="{FF2B5EF4-FFF2-40B4-BE49-F238E27FC236}">
                <a16:creationId xmlns:a16="http://schemas.microsoft.com/office/drawing/2014/main" id="{75490CF7-D967-43F3-8A1B-DC432182F4FB}"/>
              </a:ext>
            </a:extLst>
          </p:cNvPr>
          <p:cNvSpPr>
            <a:spLocks noGrp="1"/>
          </p:cNvSpPr>
          <p:nvPr>
            <p:ph idx="1"/>
          </p:nvPr>
        </p:nvSpPr>
        <p:spPr/>
        <p:txBody>
          <a:bodyPr/>
          <a:lstStyle/>
          <a:p>
            <a:pPr marL="0" indent="0">
              <a:buNone/>
            </a:pPr>
            <a:r>
              <a:rPr lang="en-US" dirty="0"/>
              <a:t>Orbital plane is inclined to the ecliptic by about 5.15 degrees.</a:t>
            </a:r>
          </a:p>
          <a:p>
            <a:pPr marL="0" indent="0">
              <a:buNone/>
            </a:pPr>
            <a:r>
              <a:rPr lang="en-US" dirty="0"/>
              <a:t>As a consequence of its orbital plane being inclined to the ecliptic, the Moon crosses the ecliptic twice in each of its ~28 day orbits</a:t>
            </a:r>
          </a:p>
          <a:p>
            <a:pPr marL="0" indent="0">
              <a:buNone/>
            </a:pPr>
            <a:endParaRPr lang="en-US" dirty="0"/>
          </a:p>
          <a:p>
            <a:pPr marL="457200" lvl="1" indent="0">
              <a:buNone/>
            </a:pPr>
            <a:r>
              <a:rPr lang="en-US" dirty="0"/>
              <a:t>Ascending node – Moon crosses the ecliptic from south to north</a:t>
            </a:r>
          </a:p>
          <a:p>
            <a:pPr marL="457200" lvl="1" indent="0">
              <a:buNone/>
            </a:pPr>
            <a:endParaRPr lang="en-US" dirty="0"/>
          </a:p>
          <a:p>
            <a:pPr marL="457200" lvl="1" indent="0">
              <a:buNone/>
            </a:pPr>
            <a:r>
              <a:rPr lang="en-US" dirty="0"/>
              <a:t>…and half an orbit or 14-ish days later…</a:t>
            </a:r>
          </a:p>
          <a:p>
            <a:pPr marL="457200" lvl="1" indent="0">
              <a:buNone/>
            </a:pPr>
            <a:endParaRPr lang="en-US" dirty="0"/>
          </a:p>
          <a:p>
            <a:pPr marL="457200" lvl="1" indent="0">
              <a:buNone/>
            </a:pPr>
            <a:r>
              <a:rPr lang="en-US" dirty="0"/>
              <a:t>Descending node – Moon crosses the ecliptic from north to south</a:t>
            </a:r>
          </a:p>
          <a:p>
            <a:pPr marL="0" indent="0">
              <a:buNone/>
            </a:pPr>
            <a:endParaRPr lang="en-US" dirty="0"/>
          </a:p>
        </p:txBody>
      </p:sp>
    </p:spTree>
    <p:extLst>
      <p:ext uri="{BB962C8B-B14F-4D97-AF65-F5344CB8AC3E}">
        <p14:creationId xmlns:p14="http://schemas.microsoft.com/office/powerpoint/2010/main" val="157631676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FFE213-2B8B-428C-A9ED-1A0233C2541B}"/>
              </a:ext>
            </a:extLst>
          </p:cNvPr>
          <p:cNvSpPr>
            <a:spLocks noGrp="1"/>
          </p:cNvSpPr>
          <p:nvPr>
            <p:ph type="title"/>
          </p:nvPr>
        </p:nvSpPr>
        <p:spPr/>
        <p:txBody>
          <a:bodyPr/>
          <a:lstStyle/>
          <a:p>
            <a:endParaRPr lang="en-US"/>
          </a:p>
        </p:txBody>
      </p:sp>
      <p:pic>
        <p:nvPicPr>
          <p:cNvPr id="8" name="Content Placeholder 7">
            <a:extLst>
              <a:ext uri="{FF2B5EF4-FFF2-40B4-BE49-F238E27FC236}">
                <a16:creationId xmlns:a16="http://schemas.microsoft.com/office/drawing/2014/main" id="{C667B675-F6CF-4A53-AA5F-629B99BB1A0D}"/>
              </a:ext>
            </a:extLst>
          </p:cNvPr>
          <p:cNvPicPr>
            <a:picLocks noGrp="1" noChangeAspect="1"/>
          </p:cNvPicPr>
          <p:nvPr>
            <p:ph idx="1"/>
          </p:nvPr>
        </p:nvPicPr>
        <p:blipFill>
          <a:blip r:embed="rId2"/>
          <a:stretch>
            <a:fillRect/>
          </a:stretch>
        </p:blipFill>
        <p:spPr>
          <a:xfrm>
            <a:off x="1501898" y="868680"/>
            <a:ext cx="8891782" cy="5348962"/>
          </a:xfrm>
          <a:prstGeom prst="rect">
            <a:avLst/>
          </a:prstGeom>
        </p:spPr>
      </p:pic>
    </p:spTree>
    <p:extLst>
      <p:ext uri="{BB962C8B-B14F-4D97-AF65-F5344CB8AC3E}">
        <p14:creationId xmlns:p14="http://schemas.microsoft.com/office/powerpoint/2010/main" val="218258509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47C1DD-7572-4DC5-9A6B-09B1C258E207}"/>
              </a:ext>
            </a:extLst>
          </p:cNvPr>
          <p:cNvSpPr>
            <a:spLocks noGrp="1"/>
          </p:cNvSpPr>
          <p:nvPr>
            <p:ph type="title"/>
          </p:nvPr>
        </p:nvSpPr>
        <p:spPr/>
        <p:txBody>
          <a:bodyPr/>
          <a:lstStyle/>
          <a:p>
            <a:r>
              <a:rPr lang="en-US" dirty="0"/>
              <a:t>Total Solar Eclipse Path</a:t>
            </a:r>
          </a:p>
        </p:txBody>
      </p:sp>
      <p:sp>
        <p:nvSpPr>
          <p:cNvPr id="3" name="Content Placeholder 2">
            <a:extLst>
              <a:ext uri="{FF2B5EF4-FFF2-40B4-BE49-F238E27FC236}">
                <a16:creationId xmlns:a16="http://schemas.microsoft.com/office/drawing/2014/main" id="{B26B4F7A-D379-4370-AD28-7301B151DB8B}"/>
              </a:ext>
            </a:extLst>
          </p:cNvPr>
          <p:cNvSpPr>
            <a:spLocks noGrp="1"/>
          </p:cNvSpPr>
          <p:nvPr>
            <p:ph idx="1"/>
          </p:nvPr>
        </p:nvSpPr>
        <p:spPr/>
        <p:txBody>
          <a:bodyPr>
            <a:normAutofit fontScale="92500" lnSpcReduction="20000"/>
          </a:bodyPr>
          <a:lstStyle/>
          <a:p>
            <a:pPr marL="0" indent="0">
              <a:lnSpc>
                <a:spcPct val="110000"/>
              </a:lnSpc>
              <a:buNone/>
            </a:pPr>
            <a:r>
              <a:rPr lang="en-US" dirty="0"/>
              <a:t>Often a long (hundreds of miles) but narrow (tens of miles) swath across a very limited portion of the Earth’s surface – larger apparent size of the Moon compared to the Sun creates a wider path of totality.</a:t>
            </a:r>
          </a:p>
          <a:p>
            <a:pPr marL="0" indent="0">
              <a:lnSpc>
                <a:spcPct val="110000"/>
              </a:lnSpc>
              <a:buNone/>
            </a:pPr>
            <a:r>
              <a:rPr lang="en-US" dirty="0"/>
              <a:t>The Moon’s shadow may take an hour or more to move from the beginning to the end of this path.</a:t>
            </a:r>
          </a:p>
          <a:p>
            <a:pPr marL="0" indent="0">
              <a:lnSpc>
                <a:spcPct val="110000"/>
              </a:lnSpc>
              <a:buNone/>
            </a:pPr>
            <a:r>
              <a:rPr lang="en-US" dirty="0"/>
              <a:t>Duration of totality at any point on the path is very short (seconds to minutes) – larger apparent size of the Moon compared to the Sun creates a longer duration of totality.</a:t>
            </a:r>
          </a:p>
          <a:p>
            <a:pPr marL="0" indent="0">
              <a:lnSpc>
                <a:spcPct val="110000"/>
              </a:lnSpc>
              <a:buNone/>
            </a:pPr>
            <a:r>
              <a:rPr lang="en-US" dirty="0"/>
              <a:t>Must be on the totality path to experience a totality</a:t>
            </a:r>
          </a:p>
          <a:p>
            <a:pPr marL="0" indent="0">
              <a:lnSpc>
                <a:spcPct val="110000"/>
              </a:lnSpc>
              <a:buNone/>
            </a:pPr>
            <a:r>
              <a:rPr lang="en-US" dirty="0"/>
              <a:t>Greatest duration of totality is observed on the centerline of the path</a:t>
            </a:r>
          </a:p>
          <a:p>
            <a:pPr marL="0" indent="0">
              <a:buNone/>
            </a:pPr>
            <a:endParaRPr lang="en-US" dirty="0"/>
          </a:p>
        </p:txBody>
      </p:sp>
    </p:spTree>
    <p:extLst>
      <p:ext uri="{BB962C8B-B14F-4D97-AF65-F5344CB8AC3E}">
        <p14:creationId xmlns:p14="http://schemas.microsoft.com/office/powerpoint/2010/main" val="133043842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6D45F2-5273-4133-BADD-3671F5A637FB}"/>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85BB010E-BDC0-48C4-9C35-2F9C225399B4}"/>
              </a:ext>
            </a:extLst>
          </p:cNvPr>
          <p:cNvSpPr>
            <a:spLocks noGrp="1"/>
          </p:cNvSpPr>
          <p:nvPr>
            <p:ph idx="1"/>
          </p:nvPr>
        </p:nvSpPr>
        <p:spPr/>
        <p:txBody>
          <a:bodyPr/>
          <a:lstStyle/>
          <a:p>
            <a:endParaRPr lang="en-US"/>
          </a:p>
        </p:txBody>
      </p:sp>
      <p:pic>
        <p:nvPicPr>
          <p:cNvPr id="5" name="Picture 4">
            <a:extLst>
              <a:ext uri="{FF2B5EF4-FFF2-40B4-BE49-F238E27FC236}">
                <a16:creationId xmlns:a16="http://schemas.microsoft.com/office/drawing/2014/main" id="{4F4142C8-EFDE-4F6B-A425-FD0FEB160A51}"/>
              </a:ext>
            </a:extLst>
          </p:cNvPr>
          <p:cNvPicPr>
            <a:picLocks noChangeAspect="1"/>
          </p:cNvPicPr>
          <p:nvPr/>
        </p:nvPicPr>
        <p:blipFill>
          <a:blip r:embed="rId2"/>
          <a:stretch>
            <a:fillRect/>
          </a:stretch>
        </p:blipFill>
        <p:spPr>
          <a:xfrm>
            <a:off x="944880" y="205396"/>
            <a:ext cx="10241280" cy="6409059"/>
          </a:xfrm>
          <a:prstGeom prst="rect">
            <a:avLst/>
          </a:prstGeom>
        </p:spPr>
      </p:pic>
    </p:spTree>
    <p:extLst>
      <p:ext uri="{BB962C8B-B14F-4D97-AF65-F5344CB8AC3E}">
        <p14:creationId xmlns:p14="http://schemas.microsoft.com/office/powerpoint/2010/main" val="274635950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E9B34C-FCBC-40ED-8C6D-89B88A29EB52}"/>
              </a:ext>
            </a:extLst>
          </p:cNvPr>
          <p:cNvSpPr>
            <a:spLocks noGrp="1"/>
          </p:cNvSpPr>
          <p:nvPr>
            <p:ph type="title"/>
          </p:nvPr>
        </p:nvSpPr>
        <p:spPr/>
        <p:txBody>
          <a:bodyPr/>
          <a:lstStyle/>
          <a:p>
            <a:r>
              <a:rPr lang="en-US" dirty="0"/>
              <a:t>Purpose of this Presentation: </a:t>
            </a:r>
          </a:p>
        </p:txBody>
      </p:sp>
      <p:sp>
        <p:nvSpPr>
          <p:cNvPr id="3" name="Content Placeholder 2">
            <a:extLst>
              <a:ext uri="{FF2B5EF4-FFF2-40B4-BE49-F238E27FC236}">
                <a16:creationId xmlns:a16="http://schemas.microsoft.com/office/drawing/2014/main" id="{AC81910D-3A8B-4673-993D-88D40B8F0DD9}"/>
              </a:ext>
            </a:extLst>
          </p:cNvPr>
          <p:cNvSpPr>
            <a:spLocks noGrp="1"/>
          </p:cNvSpPr>
          <p:nvPr>
            <p:ph idx="1"/>
          </p:nvPr>
        </p:nvSpPr>
        <p:spPr/>
        <p:txBody>
          <a:bodyPr>
            <a:normAutofit fontScale="92500"/>
          </a:bodyPr>
          <a:lstStyle/>
          <a:p>
            <a:pPr marL="0" indent="0">
              <a:buNone/>
            </a:pPr>
            <a:r>
              <a:rPr lang="en-US" dirty="0"/>
              <a:t>The Great North American Eclipse of 2024 is our next readily accessible opportunity to witness first-hand one of the most grand of all astronomical phenomena, a total solar eclipse </a:t>
            </a:r>
          </a:p>
          <a:p>
            <a:pPr marL="0" indent="0">
              <a:buNone/>
            </a:pPr>
            <a:r>
              <a:rPr lang="en-US" dirty="0"/>
              <a:t>As it is less than three years away and careful planning is required for a successful experience, now is a great time to start getting ready</a:t>
            </a:r>
          </a:p>
          <a:p>
            <a:pPr marL="0" indent="0">
              <a:buNone/>
            </a:pPr>
            <a:r>
              <a:rPr lang="en-US" dirty="0"/>
              <a:t>As April 8, 2024 approaches there will be much said about the eclipse in the press, on social media and in discussions among amateur astronomers like us</a:t>
            </a:r>
          </a:p>
          <a:p>
            <a:pPr marL="0" indent="0">
              <a:buNone/>
            </a:pPr>
            <a:r>
              <a:rPr lang="en-US" dirty="0"/>
              <a:t>This talk will provide the foundational material for interpreting this coverage and for formulating travel and observing plans by exploring how and why solar eclipses occur, and what an observer can expect to see</a:t>
            </a:r>
          </a:p>
        </p:txBody>
      </p:sp>
    </p:spTree>
    <p:extLst>
      <p:ext uri="{BB962C8B-B14F-4D97-AF65-F5344CB8AC3E}">
        <p14:creationId xmlns:p14="http://schemas.microsoft.com/office/powerpoint/2010/main" val="221983569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8BC3D2-5BB7-4A59-83F0-78079D3CB93E}"/>
              </a:ext>
            </a:extLst>
          </p:cNvPr>
          <p:cNvSpPr>
            <a:spLocks noGrp="1"/>
          </p:cNvSpPr>
          <p:nvPr>
            <p:ph type="title"/>
          </p:nvPr>
        </p:nvSpPr>
        <p:spPr/>
        <p:txBody>
          <a:bodyPr/>
          <a:lstStyle/>
          <a:p>
            <a:r>
              <a:rPr lang="en-US" dirty="0"/>
              <a:t>Conditions necessary for a total solar eclipse:</a:t>
            </a:r>
          </a:p>
        </p:txBody>
      </p:sp>
      <p:sp>
        <p:nvSpPr>
          <p:cNvPr id="3" name="Content Placeholder 2">
            <a:extLst>
              <a:ext uri="{FF2B5EF4-FFF2-40B4-BE49-F238E27FC236}">
                <a16:creationId xmlns:a16="http://schemas.microsoft.com/office/drawing/2014/main" id="{412F825C-2C17-47D6-9103-8AD55756BEC8}"/>
              </a:ext>
            </a:extLst>
          </p:cNvPr>
          <p:cNvSpPr>
            <a:spLocks noGrp="1"/>
          </p:cNvSpPr>
          <p:nvPr>
            <p:ph idx="1"/>
          </p:nvPr>
        </p:nvSpPr>
        <p:spPr/>
        <p:txBody>
          <a:bodyPr>
            <a:normAutofit fontScale="85000" lnSpcReduction="20000"/>
          </a:bodyPr>
          <a:lstStyle/>
          <a:p>
            <a:pPr marL="0" indent="0">
              <a:lnSpc>
                <a:spcPct val="100000"/>
              </a:lnSpc>
              <a:buNone/>
            </a:pPr>
            <a:r>
              <a:rPr lang="en-US" sz="3600" dirty="0"/>
              <a:t>A total solar eclipse is an exceedingly rare event because:</a:t>
            </a:r>
          </a:p>
          <a:p>
            <a:pPr marL="0" indent="0">
              <a:lnSpc>
                <a:spcPct val="100000"/>
              </a:lnSpc>
              <a:buNone/>
            </a:pPr>
            <a:endParaRPr lang="en-US" sz="3600" dirty="0"/>
          </a:p>
          <a:p>
            <a:pPr marL="457200" lvl="1" indent="0">
              <a:lnSpc>
                <a:spcPct val="100000"/>
              </a:lnSpc>
              <a:buNone/>
            </a:pPr>
            <a:r>
              <a:rPr lang="en-US" sz="3200" dirty="0"/>
              <a:t>Moon phase must be New Moon, and;</a:t>
            </a:r>
          </a:p>
          <a:p>
            <a:pPr marL="457200" lvl="1" indent="0">
              <a:lnSpc>
                <a:spcPct val="100000"/>
              </a:lnSpc>
              <a:buNone/>
            </a:pPr>
            <a:endParaRPr lang="en-US" sz="3200" dirty="0"/>
          </a:p>
          <a:p>
            <a:pPr marL="457200" lvl="1" indent="0">
              <a:lnSpc>
                <a:spcPct val="100000"/>
              </a:lnSpc>
              <a:buNone/>
            </a:pPr>
            <a:r>
              <a:rPr lang="en-US" sz="3200" dirty="0"/>
              <a:t>Moon must be crossing the ecliptic on the ascending or the descending node of its orbit, and;</a:t>
            </a:r>
          </a:p>
          <a:p>
            <a:pPr marL="457200" lvl="1" indent="0">
              <a:lnSpc>
                <a:spcPct val="100000"/>
              </a:lnSpc>
              <a:buNone/>
            </a:pPr>
            <a:endParaRPr lang="en-US" sz="3200" dirty="0"/>
          </a:p>
          <a:p>
            <a:pPr marL="457200" lvl="1" indent="0">
              <a:lnSpc>
                <a:spcPct val="100000"/>
              </a:lnSpc>
              <a:buNone/>
            </a:pPr>
            <a:r>
              <a:rPr lang="en-US" sz="3200" dirty="0"/>
              <a:t>Moon apparent size must be larger than Sun, and;</a:t>
            </a:r>
          </a:p>
          <a:p>
            <a:pPr marL="457200" lvl="1" indent="0">
              <a:lnSpc>
                <a:spcPct val="100000"/>
              </a:lnSpc>
              <a:buNone/>
            </a:pPr>
            <a:endParaRPr lang="en-US" sz="3200" dirty="0"/>
          </a:p>
          <a:p>
            <a:pPr marL="457200" lvl="1" indent="0">
              <a:lnSpc>
                <a:spcPct val="100000"/>
              </a:lnSpc>
              <a:buNone/>
            </a:pPr>
            <a:r>
              <a:rPr lang="en-US" sz="3200" dirty="0"/>
              <a:t>Observer must be on the path of totality.</a:t>
            </a:r>
          </a:p>
          <a:p>
            <a:pPr marL="0" indent="0">
              <a:buNone/>
            </a:pPr>
            <a:endParaRPr lang="en-US" dirty="0"/>
          </a:p>
          <a:p>
            <a:pPr marL="0" indent="0">
              <a:buNone/>
            </a:pPr>
            <a:endParaRPr lang="en-US" dirty="0"/>
          </a:p>
        </p:txBody>
      </p:sp>
    </p:spTree>
    <p:extLst>
      <p:ext uri="{BB962C8B-B14F-4D97-AF65-F5344CB8AC3E}">
        <p14:creationId xmlns:p14="http://schemas.microsoft.com/office/powerpoint/2010/main" val="400220669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C51EAF-59DF-44D5-92DF-53BD8C06990F}"/>
              </a:ext>
            </a:extLst>
          </p:cNvPr>
          <p:cNvSpPr>
            <a:spLocks noGrp="1"/>
          </p:cNvSpPr>
          <p:nvPr>
            <p:ph type="title"/>
          </p:nvPr>
        </p:nvSpPr>
        <p:spPr/>
        <p:txBody>
          <a:bodyPr/>
          <a:lstStyle/>
          <a:p>
            <a:r>
              <a:rPr lang="en-US" dirty="0"/>
              <a:t>Eclipse Phases</a:t>
            </a:r>
          </a:p>
        </p:txBody>
      </p:sp>
      <p:sp>
        <p:nvSpPr>
          <p:cNvPr id="3" name="Content Placeholder 2">
            <a:extLst>
              <a:ext uri="{FF2B5EF4-FFF2-40B4-BE49-F238E27FC236}">
                <a16:creationId xmlns:a16="http://schemas.microsoft.com/office/drawing/2014/main" id="{1C059078-E322-4C39-BD9F-CDC59BBDB723}"/>
              </a:ext>
            </a:extLst>
          </p:cNvPr>
          <p:cNvSpPr>
            <a:spLocks noGrp="1"/>
          </p:cNvSpPr>
          <p:nvPr>
            <p:ph idx="1"/>
          </p:nvPr>
        </p:nvSpPr>
        <p:spPr>
          <a:xfrm>
            <a:off x="624840" y="1810385"/>
            <a:ext cx="10515600" cy="4351338"/>
          </a:xfrm>
        </p:spPr>
        <p:txBody>
          <a:bodyPr>
            <a:normAutofit/>
          </a:bodyPr>
          <a:lstStyle/>
          <a:p>
            <a:pPr marR="0" indent="0">
              <a:lnSpc>
                <a:spcPct val="110000"/>
              </a:lnSpc>
              <a:spcBef>
                <a:spcPts val="0"/>
              </a:spcBef>
              <a:spcAft>
                <a:spcPts val="600"/>
              </a:spcAft>
              <a:buNone/>
            </a:pPr>
            <a:r>
              <a:rPr lang="en-US" sz="2400" dirty="0">
                <a:effectLst/>
                <a:latin typeface="Calibri" panose="020F0502020204030204" pitchFamily="34" charset="0"/>
                <a:ea typeface="Calibri" panose="020F0502020204030204" pitchFamily="34" charset="0"/>
              </a:rPr>
              <a:t>Note: Accurate start and end times of each eclipse phase for a specific observing location can be determined using resources at the end of this presentation</a:t>
            </a:r>
          </a:p>
          <a:p>
            <a:pPr marL="0" indent="0">
              <a:buNone/>
            </a:pPr>
            <a:endParaRPr lang="en-US" dirty="0"/>
          </a:p>
        </p:txBody>
      </p:sp>
      <p:pic>
        <p:nvPicPr>
          <p:cNvPr id="4" name="Picture 3">
            <a:extLst>
              <a:ext uri="{FF2B5EF4-FFF2-40B4-BE49-F238E27FC236}">
                <a16:creationId xmlns:a16="http://schemas.microsoft.com/office/drawing/2014/main" id="{2981479E-C7B4-4A97-921D-1D887F1BD23E}"/>
              </a:ext>
            </a:extLst>
          </p:cNvPr>
          <p:cNvPicPr>
            <a:picLocks noChangeAspect="1"/>
          </p:cNvPicPr>
          <p:nvPr/>
        </p:nvPicPr>
        <p:blipFill>
          <a:blip r:embed="rId2"/>
          <a:stretch>
            <a:fillRect/>
          </a:stretch>
        </p:blipFill>
        <p:spPr>
          <a:xfrm>
            <a:off x="2548890" y="2844800"/>
            <a:ext cx="6667500" cy="3648075"/>
          </a:xfrm>
          <a:prstGeom prst="rect">
            <a:avLst/>
          </a:prstGeom>
        </p:spPr>
      </p:pic>
    </p:spTree>
    <p:extLst>
      <p:ext uri="{BB962C8B-B14F-4D97-AF65-F5344CB8AC3E}">
        <p14:creationId xmlns:p14="http://schemas.microsoft.com/office/powerpoint/2010/main" val="415176925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558802-549D-437B-85E5-75411279D07B}"/>
              </a:ext>
            </a:extLst>
          </p:cNvPr>
          <p:cNvSpPr>
            <a:spLocks noGrp="1"/>
          </p:cNvSpPr>
          <p:nvPr>
            <p:ph type="title"/>
          </p:nvPr>
        </p:nvSpPr>
        <p:spPr/>
        <p:txBody>
          <a:bodyPr/>
          <a:lstStyle/>
          <a:p>
            <a:r>
              <a:rPr lang="en-US" dirty="0"/>
              <a:t>Astronomical Observables: First Contact</a:t>
            </a:r>
          </a:p>
        </p:txBody>
      </p:sp>
      <p:sp>
        <p:nvSpPr>
          <p:cNvPr id="3" name="Content Placeholder 2">
            <a:extLst>
              <a:ext uri="{FF2B5EF4-FFF2-40B4-BE49-F238E27FC236}">
                <a16:creationId xmlns:a16="http://schemas.microsoft.com/office/drawing/2014/main" id="{BBFE5F4C-B02C-4B74-A0F1-9C11C39140E4}"/>
              </a:ext>
            </a:extLst>
          </p:cNvPr>
          <p:cNvSpPr>
            <a:spLocks noGrp="1"/>
          </p:cNvSpPr>
          <p:nvPr>
            <p:ph idx="1"/>
          </p:nvPr>
        </p:nvSpPr>
        <p:spPr/>
        <p:txBody>
          <a:bodyPr>
            <a:normAutofit lnSpcReduction="10000"/>
          </a:bodyPr>
          <a:lstStyle/>
          <a:p>
            <a:pPr marL="0" indent="0">
              <a:buNone/>
            </a:pPr>
            <a:r>
              <a:rPr lang="en-US" dirty="0"/>
              <a:t>Begins as lunar disk takes “first nibble” of solar disk</a:t>
            </a:r>
          </a:p>
          <a:p>
            <a:pPr marL="0" indent="0">
              <a:buNone/>
            </a:pPr>
            <a:r>
              <a:rPr lang="en-US" dirty="0"/>
              <a:t>Sunspots, if present, are visible</a:t>
            </a:r>
          </a:p>
          <a:p>
            <a:pPr marL="0" indent="0">
              <a:buNone/>
            </a:pPr>
            <a:r>
              <a:rPr lang="en-US" dirty="0"/>
              <a:t>The eclipse is said to be partial during the lunar disk ingress between first contact and second contact</a:t>
            </a:r>
          </a:p>
          <a:p>
            <a:pPr marL="0" indent="0">
              <a:buNone/>
            </a:pPr>
            <a:r>
              <a:rPr lang="en-US" dirty="0"/>
              <a:t>From very high ground, the Moon’s shadow can be seen approaching across lower ground (usually from the west) as near the end of this phase as Second Contact approaches</a:t>
            </a:r>
          </a:p>
          <a:p>
            <a:pPr marL="0" indent="0">
              <a:buNone/>
            </a:pPr>
            <a:r>
              <a:rPr lang="en-US" dirty="0"/>
              <a:t>Diamond Ring effect – just before the last of the photosphere is covered by the lunar disk</a:t>
            </a:r>
          </a:p>
          <a:p>
            <a:pPr marL="0" indent="0">
              <a:buNone/>
            </a:pPr>
            <a:r>
              <a:rPr lang="en-US" dirty="0"/>
              <a:t>Bailey’s Beads – photosphere visible in valleys on the lunar limb</a:t>
            </a:r>
          </a:p>
          <a:p>
            <a:pPr marL="0" indent="0">
              <a:buNone/>
            </a:pPr>
            <a:endParaRPr lang="en-US" dirty="0"/>
          </a:p>
          <a:p>
            <a:pPr marL="0" indent="0">
              <a:buNone/>
            </a:pPr>
            <a:endParaRPr lang="en-US" dirty="0"/>
          </a:p>
        </p:txBody>
      </p:sp>
    </p:spTree>
    <p:extLst>
      <p:ext uri="{BB962C8B-B14F-4D97-AF65-F5344CB8AC3E}">
        <p14:creationId xmlns:p14="http://schemas.microsoft.com/office/powerpoint/2010/main" val="346863324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2313110" y="5778487"/>
            <a:ext cx="7546361" cy="52322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prstClr val="white"/>
                </a:solidFill>
                <a:effectLst/>
                <a:uLnTx/>
                <a:uFillTx/>
                <a:latin typeface="Calibri" panose="020F0502020204030204"/>
                <a:ea typeface="+mn-ea"/>
                <a:cs typeface="+mn-cs"/>
              </a:rPr>
              <a:t>Jim </a:t>
            </a:r>
            <a:r>
              <a:rPr kumimoji="0" lang="en-US" sz="2800" b="0" i="0" u="none" strike="noStrike" kern="1200" cap="none" spc="0" normalizeH="0" baseline="0" noProof="0" dirty="0" err="1">
                <a:ln>
                  <a:noFill/>
                </a:ln>
                <a:solidFill>
                  <a:prstClr val="white"/>
                </a:solidFill>
                <a:effectLst/>
                <a:uLnTx/>
                <a:uFillTx/>
                <a:latin typeface="Calibri" panose="020F0502020204030204"/>
                <a:ea typeface="+mn-ea"/>
                <a:cs typeface="+mn-cs"/>
              </a:rPr>
              <a:t>Tomney</a:t>
            </a:r>
            <a:r>
              <a:rPr kumimoji="0" lang="en-US" sz="2800" b="0" i="0" u="none" strike="noStrike" kern="1200" cap="none" spc="0" normalizeH="0" baseline="0" noProof="0" dirty="0">
                <a:ln>
                  <a:noFill/>
                </a:ln>
                <a:solidFill>
                  <a:prstClr val="white"/>
                </a:solidFill>
                <a:effectLst/>
                <a:uLnTx/>
                <a:uFillTx/>
                <a:latin typeface="Calibri" panose="020F0502020204030204"/>
                <a:ea typeface="+mn-ea"/>
                <a:cs typeface="+mn-cs"/>
              </a:rPr>
              <a:t> and Steve Stewart, Fiery Prominences</a:t>
            </a: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313110" y="683378"/>
            <a:ext cx="7649037" cy="5095109"/>
          </a:xfrm>
          <a:prstGeom prst="rect">
            <a:avLst/>
          </a:prstGeom>
        </p:spPr>
      </p:pic>
    </p:spTree>
    <p:extLst>
      <p:ext uri="{BB962C8B-B14F-4D97-AF65-F5344CB8AC3E}">
        <p14:creationId xmlns:p14="http://schemas.microsoft.com/office/powerpoint/2010/main" val="302233193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133600" y="317166"/>
            <a:ext cx="8299116" cy="5529286"/>
          </a:xfrm>
          <a:prstGeom prst="rect">
            <a:avLst/>
          </a:prstGeom>
        </p:spPr>
      </p:pic>
      <p:sp>
        <p:nvSpPr>
          <p:cNvPr id="4" name="TextBox 3"/>
          <p:cNvSpPr txBox="1"/>
          <p:nvPr/>
        </p:nvSpPr>
        <p:spPr>
          <a:xfrm>
            <a:off x="2133600" y="5846452"/>
            <a:ext cx="5919537" cy="5232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prstClr val="white"/>
                </a:solidFill>
                <a:effectLst/>
                <a:uLnTx/>
                <a:uFillTx/>
                <a:latin typeface="Calibri" panose="020F0502020204030204"/>
                <a:ea typeface="+mn-ea"/>
                <a:cs typeface="+mn-cs"/>
              </a:rPr>
              <a:t>Wayne Baggett, Bailey’s Beads</a:t>
            </a:r>
          </a:p>
        </p:txBody>
      </p:sp>
    </p:spTree>
    <p:extLst>
      <p:ext uri="{BB962C8B-B14F-4D97-AF65-F5344CB8AC3E}">
        <p14:creationId xmlns:p14="http://schemas.microsoft.com/office/powerpoint/2010/main" val="11892166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AO8dBoV-vZo"/>
          <p:cNvPicPr>
            <a:picLocks noRot="1" noChangeAspect="1"/>
          </p:cNvPicPr>
          <p:nvPr>
            <a:videoFile r:link="rId1"/>
          </p:nvPr>
        </p:nvPicPr>
        <p:blipFill>
          <a:blip r:embed="rId3"/>
          <a:stretch>
            <a:fillRect/>
          </a:stretch>
        </p:blipFill>
        <p:spPr>
          <a:xfrm>
            <a:off x="2528711" y="495300"/>
            <a:ext cx="6653389" cy="4954082"/>
          </a:xfrm>
          <a:prstGeom prst="rect">
            <a:avLst/>
          </a:prstGeom>
        </p:spPr>
      </p:pic>
      <p:sp>
        <p:nvSpPr>
          <p:cNvPr id="3" name="TextBox 2"/>
          <p:cNvSpPr txBox="1"/>
          <p:nvPr/>
        </p:nvSpPr>
        <p:spPr>
          <a:xfrm>
            <a:off x="2528711" y="5449382"/>
            <a:ext cx="6686767" cy="52322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prstClr val="white"/>
                </a:solidFill>
                <a:effectLst/>
                <a:uLnTx/>
                <a:uFillTx/>
                <a:latin typeface="Calibri" panose="020F0502020204030204"/>
                <a:ea typeface="+mn-ea"/>
                <a:cs typeface="+mn-cs"/>
              </a:rPr>
              <a:t>Joe Bohannon, Eclipse Totality Diamond Ring</a:t>
            </a:r>
          </a:p>
        </p:txBody>
      </p:sp>
    </p:spTree>
    <p:extLst>
      <p:ext uri="{BB962C8B-B14F-4D97-AF65-F5344CB8AC3E}">
        <p14:creationId xmlns:p14="http://schemas.microsoft.com/office/powerpoint/2010/main" val="189041968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4EFDE8-C17C-4F62-BDC1-4601F39E65BB}"/>
              </a:ext>
            </a:extLst>
          </p:cNvPr>
          <p:cNvSpPr>
            <a:spLocks noGrp="1"/>
          </p:cNvSpPr>
          <p:nvPr>
            <p:ph type="title"/>
          </p:nvPr>
        </p:nvSpPr>
        <p:spPr/>
        <p:txBody>
          <a:bodyPr/>
          <a:lstStyle/>
          <a:p>
            <a:r>
              <a:rPr lang="en-US" dirty="0"/>
              <a:t>Astronomical Observables: Second Contact</a:t>
            </a:r>
          </a:p>
        </p:txBody>
      </p:sp>
      <p:sp>
        <p:nvSpPr>
          <p:cNvPr id="3" name="Content Placeholder 2">
            <a:extLst>
              <a:ext uri="{FF2B5EF4-FFF2-40B4-BE49-F238E27FC236}">
                <a16:creationId xmlns:a16="http://schemas.microsoft.com/office/drawing/2014/main" id="{63DB3014-2028-4A0A-A377-6ED2318957E6}"/>
              </a:ext>
            </a:extLst>
          </p:cNvPr>
          <p:cNvSpPr>
            <a:spLocks noGrp="1"/>
          </p:cNvSpPr>
          <p:nvPr>
            <p:ph idx="1"/>
          </p:nvPr>
        </p:nvSpPr>
        <p:spPr>
          <a:xfrm>
            <a:off x="838200" y="1690688"/>
            <a:ext cx="10728960" cy="4802187"/>
          </a:xfrm>
        </p:spPr>
        <p:txBody>
          <a:bodyPr>
            <a:normAutofit fontScale="55000" lnSpcReduction="20000"/>
          </a:bodyPr>
          <a:lstStyle/>
          <a:p>
            <a:pPr marL="0" indent="0">
              <a:buNone/>
            </a:pPr>
            <a:r>
              <a:rPr lang="en-US" sz="3800" b="1" dirty="0"/>
              <a:t>THIS IS THE MAIN EVENT!! </a:t>
            </a:r>
            <a:r>
              <a:rPr lang="en-US" sz="3800" dirty="0"/>
              <a:t>The difference between a partial and total eclipse must be seen to appreciate. Be aware that you might scream, or at least squeal. Don’t worry, you will not be consumed by the impossibly dark lunar abyss at the center of the corona</a:t>
            </a:r>
          </a:p>
          <a:p>
            <a:pPr marL="0" indent="0">
              <a:buNone/>
            </a:pPr>
            <a:r>
              <a:rPr lang="en-US" sz="3800" dirty="0"/>
              <a:t>Corona </a:t>
            </a:r>
          </a:p>
          <a:p>
            <a:pPr marL="457200" lvl="1" indent="0">
              <a:buNone/>
            </a:pPr>
            <a:r>
              <a:rPr lang="en-US" sz="2900" dirty="0"/>
              <a:t>As the solar maximum of the current 11-year solar cycle will be approaching, the corona is likely to be substantially large</a:t>
            </a:r>
          </a:p>
          <a:p>
            <a:pPr marL="457200" lvl="1" indent="0">
              <a:buNone/>
            </a:pPr>
            <a:r>
              <a:rPr lang="en-US" sz="2900" dirty="0"/>
              <a:t>The sky is much brighter than the corona – all the way up to 2nd contact – so only during totality is the corona visible</a:t>
            </a:r>
          </a:p>
          <a:p>
            <a:pPr marL="457200" lvl="1" indent="0">
              <a:buNone/>
            </a:pPr>
            <a:r>
              <a:rPr lang="en-US" sz="2900" dirty="0"/>
              <a:t>Seems to burst forth brightly as the last of the photosphere is obscured by the Moon</a:t>
            </a:r>
          </a:p>
          <a:p>
            <a:pPr marL="0" indent="0">
              <a:buNone/>
            </a:pPr>
            <a:r>
              <a:rPr lang="en-US" sz="3800" dirty="0"/>
              <a:t>The Moon appears almost “impossibly” dark at the center of the corona. Lunar features illuminated by sunlight reflecting off the Earth (earthshine) can be seen in long photographic exposures</a:t>
            </a:r>
          </a:p>
          <a:p>
            <a:pPr marL="0" indent="0">
              <a:buNone/>
            </a:pPr>
            <a:r>
              <a:rPr lang="en-US" sz="3800" dirty="0"/>
              <a:t>Observe the direction of the longest streamers (east-west aligned with the solar equator) and coronal holes (aligned with the solar poles). Some streamers might be looped along magnetic flux lines</a:t>
            </a:r>
          </a:p>
          <a:p>
            <a:pPr marL="0" indent="0">
              <a:buNone/>
            </a:pPr>
            <a:r>
              <a:rPr lang="en-US" sz="3800" dirty="0"/>
              <a:t>Solar prominences and flares, if present, can be seen around the lunar limb</a:t>
            </a:r>
          </a:p>
          <a:p>
            <a:pPr marL="0" indent="0">
              <a:buNone/>
            </a:pPr>
            <a:r>
              <a:rPr lang="en-US" sz="3800" dirty="0"/>
              <a:t>Stars and Planets – consult planetarium software and have a list</a:t>
            </a:r>
          </a:p>
          <a:p>
            <a:pPr marL="0" indent="0">
              <a:buNone/>
            </a:pPr>
            <a:r>
              <a:rPr lang="en-US" sz="3800" dirty="0"/>
              <a:t>Face of the Moon lit by earthshine (long photographic exposures)</a:t>
            </a:r>
          </a:p>
          <a:p>
            <a:pPr marL="0" indent="0">
              <a:buNone/>
            </a:pPr>
            <a:endParaRPr lang="en-US" dirty="0"/>
          </a:p>
        </p:txBody>
      </p:sp>
    </p:spTree>
    <p:extLst>
      <p:ext uri="{BB962C8B-B14F-4D97-AF65-F5344CB8AC3E}">
        <p14:creationId xmlns:p14="http://schemas.microsoft.com/office/powerpoint/2010/main" val="28768510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34528" y="421106"/>
            <a:ext cx="6053388" cy="5482314"/>
          </a:xfrm>
          <a:prstGeom prst="rect">
            <a:avLst/>
          </a:prstGeom>
        </p:spPr>
      </p:pic>
      <p:sp>
        <p:nvSpPr>
          <p:cNvPr id="3" name="TextBox 2"/>
          <p:cNvSpPr txBox="1"/>
          <p:nvPr/>
        </p:nvSpPr>
        <p:spPr>
          <a:xfrm>
            <a:off x="1534528" y="5903420"/>
            <a:ext cx="5097614" cy="52322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prstClr val="white"/>
                </a:solidFill>
                <a:effectLst/>
                <a:uLnTx/>
                <a:uFillTx/>
                <a:latin typeface="Calibri" panose="020F0502020204030204"/>
                <a:ea typeface="+mn-ea"/>
                <a:cs typeface="+mn-cs"/>
              </a:rPr>
              <a:t>James </a:t>
            </a:r>
            <a:r>
              <a:rPr kumimoji="0" lang="en-US" sz="2800" b="0" i="0" u="none" strike="noStrike" kern="1200" cap="none" spc="0" normalizeH="0" baseline="0" noProof="0" dirty="0" err="1">
                <a:ln>
                  <a:noFill/>
                </a:ln>
                <a:solidFill>
                  <a:prstClr val="white"/>
                </a:solidFill>
                <a:effectLst/>
                <a:uLnTx/>
                <a:uFillTx/>
                <a:latin typeface="Calibri" panose="020F0502020204030204"/>
                <a:ea typeface="+mn-ea"/>
                <a:cs typeface="+mn-cs"/>
              </a:rPr>
              <a:t>Willinghan</a:t>
            </a:r>
            <a:r>
              <a:rPr kumimoji="0" lang="en-US" sz="2800" b="0" i="0" u="none" strike="noStrike" kern="1200" cap="none" spc="0" normalizeH="0" baseline="0" noProof="0" dirty="0">
                <a:ln>
                  <a:noFill/>
                </a:ln>
                <a:solidFill>
                  <a:prstClr val="white"/>
                </a:solidFill>
                <a:effectLst/>
                <a:uLnTx/>
                <a:uFillTx/>
                <a:latin typeface="Calibri" panose="020F0502020204030204"/>
                <a:ea typeface="+mn-ea"/>
                <a:cs typeface="+mn-cs"/>
              </a:rPr>
              <a:t>, Eclipse Dolphin</a:t>
            </a:r>
          </a:p>
        </p:txBody>
      </p:sp>
    </p:spTree>
    <p:extLst>
      <p:ext uri="{BB962C8B-B14F-4D97-AF65-F5344CB8AC3E}">
        <p14:creationId xmlns:p14="http://schemas.microsoft.com/office/powerpoint/2010/main" val="55652649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400926" y="753802"/>
            <a:ext cx="4990599" cy="4924352"/>
          </a:xfrm>
          <a:prstGeom prst="rect">
            <a:avLst/>
          </a:prstGeom>
        </p:spPr>
      </p:pic>
      <p:sp>
        <p:nvSpPr>
          <p:cNvPr id="3" name="TextBox 2"/>
          <p:cNvSpPr txBox="1"/>
          <p:nvPr/>
        </p:nvSpPr>
        <p:spPr>
          <a:xfrm>
            <a:off x="3290011" y="5678154"/>
            <a:ext cx="5494196" cy="954107"/>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prstClr val="white"/>
                </a:solidFill>
                <a:effectLst/>
                <a:uLnTx/>
                <a:uFillTx/>
                <a:latin typeface="Calibri" panose="020F0502020204030204"/>
                <a:ea typeface="+mn-ea"/>
                <a:cs typeface="+mn-cs"/>
              </a:rPr>
              <a:t>Shared by Keith Evans. Photosphere,</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prstClr val="white"/>
                </a:solidFill>
                <a:effectLst/>
                <a:uLnTx/>
                <a:uFillTx/>
                <a:latin typeface="Calibri" panose="020F0502020204030204"/>
                <a:ea typeface="+mn-ea"/>
                <a:cs typeface="+mn-cs"/>
              </a:rPr>
              <a:t>Chromosphere, and Prominences</a:t>
            </a:r>
          </a:p>
        </p:txBody>
      </p:sp>
    </p:spTree>
    <p:extLst>
      <p:ext uri="{BB962C8B-B14F-4D97-AF65-F5344CB8AC3E}">
        <p14:creationId xmlns:p14="http://schemas.microsoft.com/office/powerpoint/2010/main" val="98657937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919909" y="334616"/>
            <a:ext cx="8403535" cy="5602357"/>
          </a:xfrm>
          <a:prstGeom prst="rect">
            <a:avLst/>
          </a:prstGeom>
        </p:spPr>
      </p:pic>
      <p:sp>
        <p:nvSpPr>
          <p:cNvPr id="3" name="TextBox 2"/>
          <p:cNvSpPr txBox="1"/>
          <p:nvPr/>
        </p:nvSpPr>
        <p:spPr>
          <a:xfrm>
            <a:off x="1919909" y="5936973"/>
            <a:ext cx="6335773" cy="52322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prstClr val="white"/>
                </a:solidFill>
                <a:effectLst/>
                <a:uLnTx/>
                <a:uFillTx/>
                <a:latin typeface="Calibri" panose="020F0502020204030204"/>
                <a:ea typeface="+mn-ea"/>
                <a:cs typeface="+mn-cs"/>
              </a:rPr>
              <a:t>Jim </a:t>
            </a:r>
            <a:r>
              <a:rPr kumimoji="0" lang="en-US" sz="2800" b="0" i="0" u="none" strike="noStrike" kern="1200" cap="none" spc="0" normalizeH="0" baseline="0" noProof="0" dirty="0" err="1">
                <a:ln>
                  <a:noFill/>
                </a:ln>
                <a:solidFill>
                  <a:prstClr val="white"/>
                </a:solidFill>
                <a:effectLst/>
                <a:uLnTx/>
                <a:uFillTx/>
                <a:latin typeface="Calibri" panose="020F0502020204030204"/>
                <a:ea typeface="+mn-ea"/>
                <a:cs typeface="+mn-cs"/>
              </a:rPr>
              <a:t>Tomney</a:t>
            </a:r>
            <a:r>
              <a:rPr kumimoji="0" lang="en-US" sz="2800" b="0" i="0" u="none" strike="noStrike" kern="1200" cap="none" spc="0" normalizeH="0" baseline="0" noProof="0" dirty="0">
                <a:ln>
                  <a:noFill/>
                </a:ln>
                <a:solidFill>
                  <a:prstClr val="white"/>
                </a:solidFill>
                <a:effectLst/>
                <a:uLnTx/>
                <a:uFillTx/>
                <a:latin typeface="Calibri" panose="020F0502020204030204"/>
                <a:ea typeface="+mn-ea"/>
                <a:cs typeface="+mn-cs"/>
              </a:rPr>
              <a:t> and Steve Stewart, Earthshine</a:t>
            </a:r>
          </a:p>
        </p:txBody>
      </p:sp>
    </p:spTree>
    <p:extLst>
      <p:ext uri="{BB962C8B-B14F-4D97-AF65-F5344CB8AC3E}">
        <p14:creationId xmlns:p14="http://schemas.microsoft.com/office/powerpoint/2010/main" val="136811408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731F25-B7FA-49D0-B139-AC084BE2C81B}"/>
              </a:ext>
            </a:extLst>
          </p:cNvPr>
          <p:cNvSpPr>
            <a:spLocks noGrp="1"/>
          </p:cNvSpPr>
          <p:nvPr>
            <p:ph type="title"/>
          </p:nvPr>
        </p:nvSpPr>
        <p:spPr>
          <a:xfrm>
            <a:off x="838200" y="760779"/>
            <a:ext cx="10515600" cy="1325563"/>
          </a:xfrm>
        </p:spPr>
        <p:txBody>
          <a:bodyPr/>
          <a:lstStyle/>
          <a:p>
            <a:r>
              <a:rPr lang="en-US" dirty="0"/>
              <a:t>Bottom Line Up Front:</a:t>
            </a:r>
          </a:p>
        </p:txBody>
      </p:sp>
      <p:sp>
        <p:nvSpPr>
          <p:cNvPr id="3" name="Content Placeholder 2">
            <a:extLst>
              <a:ext uri="{FF2B5EF4-FFF2-40B4-BE49-F238E27FC236}">
                <a16:creationId xmlns:a16="http://schemas.microsoft.com/office/drawing/2014/main" id="{38799E68-2293-422C-BDD2-5BB5E4DB8E7E}"/>
              </a:ext>
            </a:extLst>
          </p:cNvPr>
          <p:cNvSpPr>
            <a:spLocks noGrp="1"/>
          </p:cNvSpPr>
          <p:nvPr>
            <p:ph idx="1"/>
          </p:nvPr>
        </p:nvSpPr>
        <p:spPr>
          <a:xfrm>
            <a:off x="838200" y="2154115"/>
            <a:ext cx="5404338" cy="4022848"/>
          </a:xfrm>
        </p:spPr>
        <p:txBody>
          <a:bodyPr/>
          <a:lstStyle/>
          <a:p>
            <a:pPr marL="0" indent="0">
              <a:buNone/>
            </a:pPr>
            <a:r>
              <a:rPr lang="en-US" dirty="0"/>
              <a:t>A total solar eclipse could be a great bucket list item for anyone, especially amateur astronomers and astronomy enthusiasts!</a:t>
            </a:r>
          </a:p>
          <a:p>
            <a:pPr marL="0" indent="0">
              <a:buNone/>
            </a:pPr>
            <a:endParaRPr lang="en-US" dirty="0"/>
          </a:p>
          <a:p>
            <a:pPr marL="0" indent="0">
              <a:buNone/>
            </a:pPr>
            <a:r>
              <a:rPr lang="en-US" dirty="0"/>
              <a:t>All one must to do see a total solar eclipse is to be in the right place and at the right time and look up. </a:t>
            </a:r>
          </a:p>
          <a:p>
            <a:pPr marL="0" indent="0">
              <a:buNone/>
            </a:pPr>
            <a:endParaRPr lang="en-US" dirty="0"/>
          </a:p>
        </p:txBody>
      </p:sp>
      <p:pic>
        <p:nvPicPr>
          <p:cNvPr id="4" name="Picture 3">
            <a:extLst>
              <a:ext uri="{FF2B5EF4-FFF2-40B4-BE49-F238E27FC236}">
                <a16:creationId xmlns:a16="http://schemas.microsoft.com/office/drawing/2014/main" id="{DA1C3A84-F1F3-44C2-9ABA-87B325037967}"/>
              </a:ext>
            </a:extLst>
          </p:cNvPr>
          <p:cNvPicPr>
            <a:picLocks noChangeAspect="1"/>
          </p:cNvPicPr>
          <p:nvPr/>
        </p:nvPicPr>
        <p:blipFill>
          <a:blip r:embed="rId2"/>
          <a:stretch>
            <a:fillRect/>
          </a:stretch>
        </p:blipFill>
        <p:spPr>
          <a:xfrm>
            <a:off x="6797213" y="885176"/>
            <a:ext cx="4170025" cy="5291787"/>
          </a:xfrm>
          <a:prstGeom prst="rect">
            <a:avLst/>
          </a:prstGeom>
        </p:spPr>
      </p:pic>
    </p:spTree>
    <p:extLst>
      <p:ext uri="{BB962C8B-B14F-4D97-AF65-F5344CB8AC3E}">
        <p14:creationId xmlns:p14="http://schemas.microsoft.com/office/powerpoint/2010/main" val="123016458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33EC87-9CFB-4E51-BDC1-87A21A11DD09}"/>
              </a:ext>
            </a:extLst>
          </p:cNvPr>
          <p:cNvSpPr>
            <a:spLocks noGrp="1"/>
          </p:cNvSpPr>
          <p:nvPr>
            <p:ph type="title"/>
          </p:nvPr>
        </p:nvSpPr>
        <p:spPr/>
        <p:txBody>
          <a:bodyPr/>
          <a:lstStyle/>
          <a:p>
            <a:r>
              <a:rPr lang="en-US" dirty="0"/>
              <a:t>Astronomical Observables: Third and Fourth Contact</a:t>
            </a:r>
          </a:p>
        </p:txBody>
      </p:sp>
      <p:sp>
        <p:nvSpPr>
          <p:cNvPr id="3" name="Content Placeholder 2">
            <a:extLst>
              <a:ext uri="{FF2B5EF4-FFF2-40B4-BE49-F238E27FC236}">
                <a16:creationId xmlns:a16="http://schemas.microsoft.com/office/drawing/2014/main" id="{B19BFD60-89AB-4BE3-9380-9A5D246C05C1}"/>
              </a:ext>
            </a:extLst>
          </p:cNvPr>
          <p:cNvSpPr>
            <a:spLocks noGrp="1"/>
          </p:cNvSpPr>
          <p:nvPr>
            <p:ph idx="1"/>
          </p:nvPr>
        </p:nvSpPr>
        <p:spPr>
          <a:xfrm>
            <a:off x="838200" y="2194559"/>
            <a:ext cx="10515600" cy="3982403"/>
          </a:xfrm>
        </p:spPr>
        <p:txBody>
          <a:bodyPr>
            <a:normAutofit/>
          </a:bodyPr>
          <a:lstStyle/>
          <a:p>
            <a:pPr marL="0" indent="0">
              <a:buNone/>
            </a:pPr>
            <a:r>
              <a:rPr lang="en-US" sz="3200" dirty="0"/>
              <a:t>Totality ends at 3</a:t>
            </a:r>
            <a:r>
              <a:rPr lang="en-US" sz="3200" baseline="30000" dirty="0"/>
              <a:t>rd</a:t>
            </a:r>
            <a:r>
              <a:rPr lang="en-US" sz="3200" dirty="0"/>
              <a:t> contact</a:t>
            </a:r>
          </a:p>
          <a:p>
            <a:pPr marL="0" indent="0">
              <a:buNone/>
            </a:pPr>
            <a:r>
              <a:rPr lang="en-US" sz="3200" dirty="0"/>
              <a:t>The eclipse will be partial again during lunar disk egress between 3</a:t>
            </a:r>
            <a:r>
              <a:rPr lang="en-US" sz="3200" baseline="30000" dirty="0"/>
              <a:t>rd</a:t>
            </a:r>
            <a:r>
              <a:rPr lang="en-US" sz="3200" dirty="0"/>
              <a:t> and 4</a:t>
            </a:r>
            <a:r>
              <a:rPr lang="en-US" sz="3200" baseline="30000" dirty="0"/>
              <a:t>th</a:t>
            </a:r>
            <a:r>
              <a:rPr lang="en-US" sz="3200" dirty="0"/>
              <a:t> contacts</a:t>
            </a:r>
          </a:p>
          <a:p>
            <a:pPr marL="0" indent="0">
              <a:buNone/>
            </a:pPr>
            <a:r>
              <a:rPr lang="en-US" sz="3200" dirty="0"/>
              <a:t>Bailey’s Beads and the Diamond Ring effects appear again</a:t>
            </a:r>
          </a:p>
          <a:p>
            <a:pPr marL="0" indent="0">
              <a:buNone/>
            </a:pPr>
            <a:r>
              <a:rPr lang="en-US" sz="3200" dirty="0"/>
              <a:t>The eclipse is over at 4</a:t>
            </a:r>
            <a:r>
              <a:rPr lang="en-US" sz="3200" baseline="30000" dirty="0"/>
              <a:t>th</a:t>
            </a:r>
            <a:r>
              <a:rPr lang="en-US" sz="3200" dirty="0"/>
              <a:t> contact</a:t>
            </a:r>
          </a:p>
        </p:txBody>
      </p:sp>
    </p:spTree>
    <p:extLst>
      <p:ext uri="{BB962C8B-B14F-4D97-AF65-F5344CB8AC3E}">
        <p14:creationId xmlns:p14="http://schemas.microsoft.com/office/powerpoint/2010/main" val="194856160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1532F6-76A5-492C-8F83-1463F0F2FAE0}"/>
              </a:ext>
            </a:extLst>
          </p:cNvPr>
          <p:cNvSpPr>
            <a:spLocks noGrp="1"/>
          </p:cNvSpPr>
          <p:nvPr>
            <p:ph type="title"/>
          </p:nvPr>
        </p:nvSpPr>
        <p:spPr/>
        <p:txBody>
          <a:bodyPr/>
          <a:lstStyle/>
          <a:p>
            <a:r>
              <a:rPr lang="en-US" dirty="0"/>
              <a:t>Terrestrial Observables</a:t>
            </a:r>
          </a:p>
        </p:txBody>
      </p:sp>
      <p:sp>
        <p:nvSpPr>
          <p:cNvPr id="3" name="Content Placeholder 2">
            <a:extLst>
              <a:ext uri="{FF2B5EF4-FFF2-40B4-BE49-F238E27FC236}">
                <a16:creationId xmlns:a16="http://schemas.microsoft.com/office/drawing/2014/main" id="{D625A400-117B-4DF0-A47D-C3A8886B1CAF}"/>
              </a:ext>
            </a:extLst>
          </p:cNvPr>
          <p:cNvSpPr>
            <a:spLocks noGrp="1"/>
          </p:cNvSpPr>
          <p:nvPr>
            <p:ph idx="1"/>
          </p:nvPr>
        </p:nvSpPr>
        <p:spPr/>
        <p:txBody>
          <a:bodyPr>
            <a:normAutofit fontScale="92500" lnSpcReduction="10000"/>
          </a:bodyPr>
          <a:lstStyle/>
          <a:p>
            <a:pPr marL="0" indent="0">
              <a:buNone/>
            </a:pPr>
            <a:r>
              <a:rPr lang="en-US" dirty="0"/>
              <a:t>Darkening of the sky</a:t>
            </a:r>
          </a:p>
          <a:p>
            <a:pPr marL="0" indent="0">
              <a:buNone/>
            </a:pPr>
            <a:r>
              <a:rPr lang="en-US" dirty="0"/>
              <a:t>Dropping temperatures</a:t>
            </a:r>
          </a:p>
          <a:p>
            <a:pPr marL="0" indent="0">
              <a:buNone/>
            </a:pPr>
            <a:r>
              <a:rPr lang="en-US" dirty="0"/>
              <a:t>Sharpening shadows – because the Sun is about .5 degrees in apparent diameter as viewed from Earth, shadows are blurred by about ½ of a degree over the transition from full sunlight to full shadow. The .5-degree apparent size of the Sun and of the shadow blur is decreased and therefore sharpened at the eclipse progresses</a:t>
            </a:r>
          </a:p>
          <a:p>
            <a:pPr marL="0" indent="0">
              <a:buNone/>
            </a:pPr>
            <a:r>
              <a:rPr lang="en-US" dirty="0"/>
              <a:t>Animals preparing for nightfall</a:t>
            </a:r>
          </a:p>
          <a:p>
            <a:pPr marL="0" indent="0">
              <a:buNone/>
            </a:pPr>
            <a:r>
              <a:rPr lang="en-US" dirty="0"/>
              <a:t>360 degree sunset on the horizon (if positioned on or near the eclipse centerline) during totality</a:t>
            </a:r>
          </a:p>
          <a:p>
            <a:pPr marL="0" indent="0">
              <a:buNone/>
            </a:pPr>
            <a:r>
              <a:rPr lang="en-US" dirty="0"/>
              <a:t>Shadow bands shimmering on the ground just before and just after totality</a:t>
            </a:r>
          </a:p>
          <a:p>
            <a:pPr marL="0" indent="0">
              <a:buNone/>
            </a:pPr>
            <a:endParaRPr lang="en-US" dirty="0"/>
          </a:p>
        </p:txBody>
      </p:sp>
    </p:spTree>
    <p:extLst>
      <p:ext uri="{BB962C8B-B14F-4D97-AF65-F5344CB8AC3E}">
        <p14:creationId xmlns:p14="http://schemas.microsoft.com/office/powerpoint/2010/main" val="186619627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7849D9-7E80-4E52-9F41-68B268B6771F}"/>
              </a:ext>
            </a:extLst>
          </p:cNvPr>
          <p:cNvSpPr>
            <a:spLocks noGrp="1"/>
          </p:cNvSpPr>
          <p:nvPr>
            <p:ph type="title"/>
          </p:nvPr>
        </p:nvSpPr>
        <p:spPr/>
        <p:txBody>
          <a:bodyPr/>
          <a:lstStyle/>
          <a:p>
            <a:endParaRPr lang="en-US"/>
          </a:p>
        </p:txBody>
      </p:sp>
      <p:pic>
        <p:nvPicPr>
          <p:cNvPr id="5" name="Content Placeholder 4">
            <a:extLst>
              <a:ext uri="{FF2B5EF4-FFF2-40B4-BE49-F238E27FC236}">
                <a16:creationId xmlns:a16="http://schemas.microsoft.com/office/drawing/2014/main" id="{89A8D3EE-F6CA-4A62-8685-832A4AA0ED2D}"/>
              </a:ext>
            </a:extLst>
          </p:cNvPr>
          <p:cNvPicPr>
            <a:picLocks noGrp="1" noChangeAspect="1"/>
          </p:cNvPicPr>
          <p:nvPr>
            <p:ph idx="1"/>
          </p:nvPr>
        </p:nvPicPr>
        <p:blipFill>
          <a:blip r:embed="rId2"/>
          <a:stretch>
            <a:fillRect/>
          </a:stretch>
        </p:blipFill>
        <p:spPr>
          <a:xfrm>
            <a:off x="6829426" y="2225039"/>
            <a:ext cx="3579493" cy="3014662"/>
          </a:xfrm>
          <a:prstGeom prst="rect">
            <a:avLst/>
          </a:prstGeom>
        </p:spPr>
      </p:pic>
      <p:pic>
        <p:nvPicPr>
          <p:cNvPr id="4" name="Picture 3">
            <a:extLst>
              <a:ext uri="{FF2B5EF4-FFF2-40B4-BE49-F238E27FC236}">
                <a16:creationId xmlns:a16="http://schemas.microsoft.com/office/drawing/2014/main" id="{4D9B9DBF-0FAA-4B35-94B4-2B4BBFBFB004}"/>
              </a:ext>
            </a:extLst>
          </p:cNvPr>
          <p:cNvPicPr>
            <a:picLocks noChangeAspect="1"/>
          </p:cNvPicPr>
          <p:nvPr/>
        </p:nvPicPr>
        <p:blipFill>
          <a:blip r:embed="rId3"/>
          <a:stretch>
            <a:fillRect/>
          </a:stretch>
        </p:blipFill>
        <p:spPr>
          <a:xfrm>
            <a:off x="1356360" y="2225039"/>
            <a:ext cx="4524375" cy="3014663"/>
          </a:xfrm>
          <a:prstGeom prst="rect">
            <a:avLst/>
          </a:prstGeom>
        </p:spPr>
      </p:pic>
      <p:sp>
        <p:nvSpPr>
          <p:cNvPr id="6" name="TextBox 5">
            <a:extLst>
              <a:ext uri="{FF2B5EF4-FFF2-40B4-BE49-F238E27FC236}">
                <a16:creationId xmlns:a16="http://schemas.microsoft.com/office/drawing/2014/main" id="{6887B31F-529C-4831-90DA-3929EE7F206F}"/>
              </a:ext>
            </a:extLst>
          </p:cNvPr>
          <p:cNvSpPr txBox="1"/>
          <p:nvPr/>
        </p:nvSpPr>
        <p:spPr>
          <a:xfrm>
            <a:off x="1798320" y="5239701"/>
            <a:ext cx="3520440" cy="369332"/>
          </a:xfrm>
          <a:prstGeom prst="rect">
            <a:avLst/>
          </a:prstGeom>
          <a:noFill/>
        </p:spPr>
        <p:txBody>
          <a:bodyPr wrap="square" rtlCol="0">
            <a:spAutoFit/>
          </a:bodyPr>
          <a:lstStyle/>
          <a:p>
            <a:r>
              <a:rPr lang="en-US" dirty="0"/>
              <a:t>Dark sky and 360 degree sunset</a:t>
            </a:r>
          </a:p>
        </p:txBody>
      </p:sp>
      <p:sp>
        <p:nvSpPr>
          <p:cNvPr id="7" name="TextBox 6">
            <a:extLst>
              <a:ext uri="{FF2B5EF4-FFF2-40B4-BE49-F238E27FC236}">
                <a16:creationId xmlns:a16="http://schemas.microsoft.com/office/drawing/2014/main" id="{8445953C-1586-45E9-BBC7-6F7F0FC4AA72}"/>
              </a:ext>
            </a:extLst>
          </p:cNvPr>
          <p:cNvSpPr txBox="1"/>
          <p:nvPr/>
        </p:nvSpPr>
        <p:spPr>
          <a:xfrm>
            <a:off x="7757160" y="5316614"/>
            <a:ext cx="2240280" cy="369332"/>
          </a:xfrm>
          <a:prstGeom prst="rect">
            <a:avLst/>
          </a:prstGeom>
          <a:noFill/>
        </p:spPr>
        <p:txBody>
          <a:bodyPr wrap="square" rtlCol="0">
            <a:spAutoFit/>
          </a:bodyPr>
          <a:lstStyle/>
          <a:p>
            <a:r>
              <a:rPr lang="en-US" dirty="0"/>
              <a:t>Shadow bands</a:t>
            </a:r>
          </a:p>
        </p:txBody>
      </p:sp>
    </p:spTree>
    <p:extLst>
      <p:ext uri="{BB962C8B-B14F-4D97-AF65-F5344CB8AC3E}">
        <p14:creationId xmlns:p14="http://schemas.microsoft.com/office/powerpoint/2010/main" val="268215531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E06806-F6C8-4808-BA5D-D7F6C6478E10}"/>
              </a:ext>
            </a:extLst>
          </p:cNvPr>
          <p:cNvSpPr>
            <a:spLocks noGrp="1"/>
          </p:cNvSpPr>
          <p:nvPr>
            <p:ph type="title"/>
          </p:nvPr>
        </p:nvSpPr>
        <p:spPr/>
        <p:txBody>
          <a:bodyPr/>
          <a:lstStyle/>
          <a:p>
            <a:r>
              <a:rPr lang="en-US" dirty="0"/>
              <a:t>Observation Methods</a:t>
            </a:r>
          </a:p>
        </p:txBody>
      </p:sp>
      <p:sp>
        <p:nvSpPr>
          <p:cNvPr id="3" name="Content Placeholder 2">
            <a:extLst>
              <a:ext uri="{FF2B5EF4-FFF2-40B4-BE49-F238E27FC236}">
                <a16:creationId xmlns:a16="http://schemas.microsoft.com/office/drawing/2014/main" id="{A66939D2-14B4-42AF-9384-784F46D27761}"/>
              </a:ext>
            </a:extLst>
          </p:cNvPr>
          <p:cNvSpPr>
            <a:spLocks noGrp="1"/>
          </p:cNvSpPr>
          <p:nvPr>
            <p:ph idx="1"/>
          </p:nvPr>
        </p:nvSpPr>
        <p:spPr/>
        <p:txBody>
          <a:bodyPr>
            <a:normAutofit fontScale="92500"/>
          </a:bodyPr>
          <a:lstStyle/>
          <a:p>
            <a:pPr marL="0" indent="0">
              <a:buNone/>
            </a:pPr>
            <a:r>
              <a:rPr lang="en-US" dirty="0"/>
              <a:t>Pinhole projection during partial phases – safest and easiest no filter required. Sunspots visible too!</a:t>
            </a:r>
          </a:p>
          <a:p>
            <a:pPr marL="0" indent="0">
              <a:buNone/>
            </a:pPr>
            <a:r>
              <a:rPr lang="en-US" dirty="0"/>
              <a:t>Telescopic with a proper filter</a:t>
            </a:r>
          </a:p>
          <a:p>
            <a:pPr marL="0" indent="0">
              <a:buNone/>
            </a:pPr>
            <a:r>
              <a:rPr lang="en-US" dirty="0"/>
              <a:t>Photographic</a:t>
            </a:r>
          </a:p>
          <a:p>
            <a:pPr marL="457200" lvl="1" indent="0">
              <a:buNone/>
            </a:pPr>
            <a:r>
              <a:rPr lang="en-US" dirty="0"/>
              <a:t>Various filters and equipment are used depending upon the effects to be captured</a:t>
            </a:r>
          </a:p>
          <a:p>
            <a:pPr marL="457200" lvl="1" indent="0">
              <a:buNone/>
            </a:pPr>
            <a:r>
              <a:rPr lang="en-US" dirty="0"/>
              <a:t>Recommend leaving photography to the experts so that fiddling with equipment balky equipment does not interfere with a single second of observing the eclipse.</a:t>
            </a:r>
          </a:p>
          <a:p>
            <a:pPr marL="0" indent="0">
              <a:buNone/>
            </a:pPr>
            <a:r>
              <a:rPr lang="en-US" dirty="0"/>
              <a:t>Direct/unfiltered observation during totality. Yes, remove filters at second contact, but be aware of time (set an alarm) so that you are not surprised by unfiltered sunlight at 3rd contact</a:t>
            </a:r>
          </a:p>
          <a:p>
            <a:pPr marL="0" indent="0">
              <a:buNone/>
            </a:pPr>
            <a:endParaRPr lang="en-US" dirty="0"/>
          </a:p>
        </p:txBody>
      </p:sp>
    </p:spTree>
    <p:extLst>
      <p:ext uri="{BB962C8B-B14F-4D97-AF65-F5344CB8AC3E}">
        <p14:creationId xmlns:p14="http://schemas.microsoft.com/office/powerpoint/2010/main" val="191075824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3A6D87-4D25-42E4-AD94-F26D83676B27}"/>
              </a:ext>
            </a:extLst>
          </p:cNvPr>
          <p:cNvSpPr>
            <a:spLocks noGrp="1"/>
          </p:cNvSpPr>
          <p:nvPr>
            <p:ph type="title"/>
          </p:nvPr>
        </p:nvSpPr>
        <p:spPr/>
        <p:txBody>
          <a:bodyPr/>
          <a:lstStyle/>
          <a:p>
            <a:r>
              <a:rPr lang="en-US" dirty="0"/>
              <a:t>Pinhole Projection</a:t>
            </a:r>
          </a:p>
        </p:txBody>
      </p:sp>
      <p:sp>
        <p:nvSpPr>
          <p:cNvPr id="3" name="Content Placeholder 2">
            <a:extLst>
              <a:ext uri="{FF2B5EF4-FFF2-40B4-BE49-F238E27FC236}">
                <a16:creationId xmlns:a16="http://schemas.microsoft.com/office/drawing/2014/main" id="{D3706B73-EF09-4BD1-B90A-36812F617247}"/>
              </a:ext>
            </a:extLst>
          </p:cNvPr>
          <p:cNvSpPr>
            <a:spLocks noGrp="1"/>
          </p:cNvSpPr>
          <p:nvPr>
            <p:ph idx="1"/>
          </p:nvPr>
        </p:nvSpPr>
        <p:spPr/>
        <p:txBody>
          <a:bodyPr/>
          <a:lstStyle/>
          <a:p>
            <a:endParaRPr lang="en-US"/>
          </a:p>
        </p:txBody>
      </p:sp>
      <p:pic>
        <p:nvPicPr>
          <p:cNvPr id="4" name="Picture 3">
            <a:extLst>
              <a:ext uri="{FF2B5EF4-FFF2-40B4-BE49-F238E27FC236}">
                <a16:creationId xmlns:a16="http://schemas.microsoft.com/office/drawing/2014/main" id="{CE51D370-3BB8-4D87-A278-D3550D24AB5F}"/>
              </a:ext>
            </a:extLst>
          </p:cNvPr>
          <p:cNvPicPr>
            <a:picLocks noChangeAspect="1"/>
          </p:cNvPicPr>
          <p:nvPr/>
        </p:nvPicPr>
        <p:blipFill>
          <a:blip r:embed="rId2"/>
          <a:stretch>
            <a:fillRect/>
          </a:stretch>
        </p:blipFill>
        <p:spPr>
          <a:xfrm>
            <a:off x="1187147" y="2092644"/>
            <a:ext cx="9817705" cy="4084319"/>
          </a:xfrm>
          <a:prstGeom prst="rect">
            <a:avLst/>
          </a:prstGeom>
        </p:spPr>
      </p:pic>
    </p:spTree>
    <p:extLst>
      <p:ext uri="{BB962C8B-B14F-4D97-AF65-F5344CB8AC3E}">
        <p14:creationId xmlns:p14="http://schemas.microsoft.com/office/powerpoint/2010/main" val="4958787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8D7D56-38A1-47DB-A44D-05F3226662BB}"/>
              </a:ext>
            </a:extLst>
          </p:cNvPr>
          <p:cNvSpPr>
            <a:spLocks noGrp="1"/>
          </p:cNvSpPr>
          <p:nvPr>
            <p:ph type="title"/>
          </p:nvPr>
        </p:nvSpPr>
        <p:spPr/>
        <p:txBody>
          <a:bodyPr/>
          <a:lstStyle/>
          <a:p>
            <a:r>
              <a:rPr lang="en-US" dirty="0"/>
              <a:t>Follow on Presentations:</a:t>
            </a:r>
          </a:p>
        </p:txBody>
      </p:sp>
      <p:sp>
        <p:nvSpPr>
          <p:cNvPr id="3" name="Content Placeholder 2">
            <a:extLst>
              <a:ext uri="{FF2B5EF4-FFF2-40B4-BE49-F238E27FC236}">
                <a16:creationId xmlns:a16="http://schemas.microsoft.com/office/drawing/2014/main" id="{5A4491DA-A707-4A55-A9AA-D8C5D2D09C95}"/>
              </a:ext>
            </a:extLst>
          </p:cNvPr>
          <p:cNvSpPr>
            <a:spLocks noGrp="1"/>
          </p:cNvSpPr>
          <p:nvPr>
            <p:ph idx="1"/>
          </p:nvPr>
        </p:nvSpPr>
        <p:spPr/>
        <p:txBody>
          <a:bodyPr>
            <a:normAutofit fontScale="85000" lnSpcReduction="10000"/>
          </a:bodyPr>
          <a:lstStyle/>
          <a:p>
            <a:pPr marL="0" indent="0">
              <a:lnSpc>
                <a:spcPct val="100000"/>
              </a:lnSpc>
              <a:buNone/>
            </a:pPr>
            <a:r>
              <a:rPr lang="en-US" dirty="0"/>
              <a:t>Part 2: A review of </a:t>
            </a:r>
            <a:r>
              <a:rPr lang="en-US" dirty="0">
                <a:hlinkClick r:id="rId2"/>
              </a:rPr>
              <a:t>The Great American Solar Eclipse of 2017: The Collective Experience of the Howard Astronomical League </a:t>
            </a:r>
            <a:r>
              <a:rPr lang="en-US" dirty="0"/>
              <a:t>with an emphasis on many facets of a real-world eclipse experience, and lessons learned that can help prepare for the 2024 eclipse</a:t>
            </a:r>
          </a:p>
          <a:p>
            <a:pPr marL="0" indent="0">
              <a:lnSpc>
                <a:spcPct val="100000"/>
              </a:lnSpc>
              <a:buNone/>
            </a:pPr>
            <a:endParaRPr lang="en-US" dirty="0"/>
          </a:p>
          <a:p>
            <a:pPr marL="0" indent="0">
              <a:lnSpc>
                <a:spcPct val="100000"/>
              </a:lnSpc>
              <a:buNone/>
            </a:pPr>
            <a:r>
              <a:rPr lang="en-US" dirty="0"/>
              <a:t>Expect reminder emails as the eclipse approaches asking members and guests to record the various aspects of their experience, and to forward for inclusion in presentation that documents HAL’s collective 2024 eclipse experience</a:t>
            </a:r>
          </a:p>
          <a:p>
            <a:pPr marL="0" indent="0">
              <a:lnSpc>
                <a:spcPct val="100000"/>
              </a:lnSpc>
              <a:buNone/>
            </a:pPr>
            <a:endParaRPr lang="en-US" dirty="0"/>
          </a:p>
          <a:p>
            <a:pPr marL="0" indent="0">
              <a:lnSpc>
                <a:spcPct val="100000"/>
              </a:lnSpc>
              <a:buNone/>
            </a:pPr>
            <a:r>
              <a:rPr lang="en-US" dirty="0"/>
              <a:t>Part 3: HAL’s Collective 2024 Eclipse Experience – a curation of HAL members’ and guests’ solar eclipse experience</a:t>
            </a:r>
          </a:p>
          <a:p>
            <a:pPr marL="0" indent="0">
              <a:buNone/>
            </a:pPr>
            <a:endParaRPr lang="en-US" dirty="0"/>
          </a:p>
        </p:txBody>
      </p:sp>
    </p:spTree>
    <p:extLst>
      <p:ext uri="{BB962C8B-B14F-4D97-AF65-F5344CB8AC3E}">
        <p14:creationId xmlns:p14="http://schemas.microsoft.com/office/powerpoint/2010/main" val="2877239538"/>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297A0C-C350-41D3-AFA7-358F0F252CE0}"/>
              </a:ext>
            </a:extLst>
          </p:cNvPr>
          <p:cNvSpPr>
            <a:spLocks noGrp="1"/>
          </p:cNvSpPr>
          <p:nvPr>
            <p:ph type="title"/>
          </p:nvPr>
        </p:nvSpPr>
        <p:spPr/>
        <p:txBody>
          <a:bodyPr/>
          <a:lstStyle/>
          <a:p>
            <a:r>
              <a:rPr lang="en-US" dirty="0"/>
              <a:t>Additional Resources:</a:t>
            </a:r>
          </a:p>
        </p:txBody>
      </p:sp>
      <p:sp>
        <p:nvSpPr>
          <p:cNvPr id="3" name="Content Placeholder 2">
            <a:extLst>
              <a:ext uri="{FF2B5EF4-FFF2-40B4-BE49-F238E27FC236}">
                <a16:creationId xmlns:a16="http://schemas.microsoft.com/office/drawing/2014/main" id="{593A8EA6-4DDB-4053-8CAC-363A6F85FBD7}"/>
              </a:ext>
            </a:extLst>
          </p:cNvPr>
          <p:cNvSpPr>
            <a:spLocks noGrp="1"/>
          </p:cNvSpPr>
          <p:nvPr>
            <p:ph idx="1"/>
          </p:nvPr>
        </p:nvSpPr>
        <p:spPr/>
        <p:txBody>
          <a:bodyPr>
            <a:normAutofit fontScale="70000" lnSpcReduction="20000"/>
          </a:bodyPr>
          <a:lstStyle/>
          <a:p>
            <a:pPr marL="0" indent="0">
              <a:buNone/>
            </a:pPr>
            <a:r>
              <a:rPr lang="en-US" dirty="0">
                <a:hlinkClick r:id="rId2"/>
              </a:rPr>
              <a:t>NASA Eclipse Web Site</a:t>
            </a:r>
            <a:r>
              <a:rPr lang="en-US" dirty="0"/>
              <a:t>, Goddard Space Flight Center</a:t>
            </a:r>
          </a:p>
          <a:p>
            <a:pPr marL="0" indent="0">
              <a:buNone/>
            </a:pPr>
            <a:endParaRPr lang="en-US" dirty="0"/>
          </a:p>
          <a:p>
            <a:pPr marL="0" indent="0">
              <a:buNone/>
            </a:pPr>
            <a:r>
              <a:rPr lang="en-US" dirty="0">
                <a:hlinkClick r:id="rId3"/>
              </a:rPr>
              <a:t>The Great American Solar Eclipse of 2017: The Collective Experience of the Howard Astronomical League</a:t>
            </a:r>
            <a:r>
              <a:rPr lang="en-US" dirty="0"/>
              <a:t>, Presented to the Howard Astronomical League by Jim Johnson on September 21, 2017.</a:t>
            </a:r>
          </a:p>
          <a:p>
            <a:pPr marL="0" indent="0">
              <a:buNone/>
            </a:pPr>
            <a:endParaRPr lang="en-US" dirty="0"/>
          </a:p>
          <a:p>
            <a:pPr marL="0" indent="0">
              <a:buNone/>
            </a:pPr>
            <a:r>
              <a:rPr lang="en-US" dirty="0">
                <a:hlinkClick r:id="rId4"/>
              </a:rPr>
              <a:t>The Solar Eclipse Experience</a:t>
            </a:r>
            <a:r>
              <a:rPr lang="en-US" dirty="0"/>
              <a:t>, American Astronomical Society</a:t>
            </a:r>
          </a:p>
          <a:p>
            <a:pPr marL="0" indent="0">
              <a:buNone/>
            </a:pPr>
            <a:endParaRPr lang="en-US" dirty="0"/>
          </a:p>
          <a:p>
            <a:pPr marL="0" indent="0">
              <a:buNone/>
            </a:pPr>
            <a:r>
              <a:rPr lang="en-US" dirty="0">
                <a:hlinkClick r:id="rId5"/>
              </a:rPr>
              <a:t>Solar Eclipse of April 8, 2024</a:t>
            </a:r>
            <a:r>
              <a:rPr lang="en-US" dirty="0"/>
              <a:t>, Wikipedia</a:t>
            </a:r>
          </a:p>
          <a:p>
            <a:pPr marL="0" indent="0">
              <a:buNone/>
            </a:pPr>
            <a:endParaRPr lang="en-US" dirty="0"/>
          </a:p>
          <a:p>
            <a:pPr marL="0" indent="0">
              <a:buNone/>
            </a:pPr>
            <a:r>
              <a:rPr lang="en-US" dirty="0">
                <a:hlinkClick r:id="rId6"/>
              </a:rPr>
              <a:t>2024 Eclipse Maps</a:t>
            </a:r>
            <a:r>
              <a:rPr lang="en-US" dirty="0"/>
              <a:t>, National Eclipse (state-by-state maps!)</a:t>
            </a:r>
          </a:p>
          <a:p>
            <a:pPr marL="0" indent="0">
              <a:buNone/>
            </a:pPr>
            <a:endParaRPr lang="en-US" dirty="0"/>
          </a:p>
          <a:p>
            <a:pPr marL="0" indent="0">
              <a:buNone/>
            </a:pPr>
            <a:r>
              <a:rPr lang="en-US" dirty="0">
                <a:hlinkClick r:id="rId7"/>
              </a:rPr>
              <a:t>Total Solar Eclipse of 2024 April 8</a:t>
            </a:r>
            <a:r>
              <a:rPr lang="en-US" dirty="0"/>
              <a:t>, Xavier M. </a:t>
            </a:r>
            <a:r>
              <a:rPr lang="en-US" dirty="0" err="1"/>
              <a:t>Jubier</a:t>
            </a:r>
            <a:r>
              <a:rPr lang="en-US" dirty="0"/>
              <a:t> (The best resource for eclipse timings for any specific location on the map)</a:t>
            </a:r>
          </a:p>
          <a:p>
            <a:pPr marL="0" indent="0">
              <a:buNone/>
            </a:pPr>
            <a:endParaRPr lang="en-US" dirty="0"/>
          </a:p>
        </p:txBody>
      </p:sp>
    </p:spTree>
    <p:extLst>
      <p:ext uri="{BB962C8B-B14F-4D97-AF65-F5344CB8AC3E}">
        <p14:creationId xmlns:p14="http://schemas.microsoft.com/office/powerpoint/2010/main" val="291672006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534FA1-414B-4AE9-B14F-E5B0BB9ED946}"/>
              </a:ext>
            </a:extLst>
          </p:cNvPr>
          <p:cNvSpPr>
            <a:spLocks noGrp="1"/>
          </p:cNvSpPr>
          <p:nvPr>
            <p:ph type="title"/>
          </p:nvPr>
        </p:nvSpPr>
        <p:spPr/>
        <p:txBody>
          <a:bodyPr/>
          <a:lstStyle/>
          <a:p>
            <a:endParaRPr lang="en-US"/>
          </a:p>
        </p:txBody>
      </p:sp>
      <p:pic>
        <p:nvPicPr>
          <p:cNvPr id="9" name="Content Placeholder 8" descr="A picture containing nature, cloud&#10;&#10;Description automatically generated">
            <a:extLst>
              <a:ext uri="{FF2B5EF4-FFF2-40B4-BE49-F238E27FC236}">
                <a16:creationId xmlns:a16="http://schemas.microsoft.com/office/drawing/2014/main" id="{9A146FD3-5297-431D-BD88-2A119BC7B4D5}"/>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0"/>
            <a:ext cx="12243934" cy="6881897"/>
          </a:xfrm>
        </p:spPr>
      </p:pic>
      <p:sp>
        <p:nvSpPr>
          <p:cNvPr id="10" name="TextBox 9">
            <a:extLst>
              <a:ext uri="{FF2B5EF4-FFF2-40B4-BE49-F238E27FC236}">
                <a16:creationId xmlns:a16="http://schemas.microsoft.com/office/drawing/2014/main" id="{70035DF6-C01F-410E-821B-ED6E17DA9F52}"/>
              </a:ext>
            </a:extLst>
          </p:cNvPr>
          <p:cNvSpPr txBox="1"/>
          <p:nvPr/>
        </p:nvSpPr>
        <p:spPr>
          <a:xfrm>
            <a:off x="259080" y="6309360"/>
            <a:ext cx="3032760" cy="646331"/>
          </a:xfrm>
          <a:prstGeom prst="rect">
            <a:avLst/>
          </a:prstGeom>
          <a:noFill/>
        </p:spPr>
        <p:txBody>
          <a:bodyPr wrap="square" rtlCol="0">
            <a:spAutoFit/>
          </a:bodyPr>
          <a:lstStyle/>
          <a:p>
            <a:r>
              <a:rPr lang="en-US" dirty="0">
                <a:solidFill>
                  <a:schemeClr val="bg1"/>
                </a:solidFill>
              </a:rPr>
              <a:t>Solar Eclipse Sequence</a:t>
            </a:r>
          </a:p>
          <a:p>
            <a:r>
              <a:rPr lang="en-US" dirty="0">
                <a:solidFill>
                  <a:schemeClr val="bg1"/>
                </a:solidFill>
              </a:rPr>
              <a:t>John McKinney</a:t>
            </a:r>
          </a:p>
        </p:txBody>
      </p:sp>
    </p:spTree>
    <p:extLst>
      <p:ext uri="{BB962C8B-B14F-4D97-AF65-F5344CB8AC3E}">
        <p14:creationId xmlns:p14="http://schemas.microsoft.com/office/powerpoint/2010/main" val="90571520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18212E-DE97-4D4A-81F6-175182E8676D}"/>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AF0A698E-1D8C-4D07-8387-C051DFDF903D}"/>
              </a:ext>
            </a:extLst>
          </p:cNvPr>
          <p:cNvSpPr>
            <a:spLocks noGrp="1"/>
          </p:cNvSpPr>
          <p:nvPr>
            <p:ph idx="1"/>
          </p:nvPr>
        </p:nvSpPr>
        <p:spPr/>
        <p:txBody>
          <a:bodyPr/>
          <a:lstStyle/>
          <a:p>
            <a:endParaRPr lang="en-US"/>
          </a:p>
        </p:txBody>
      </p:sp>
      <p:pic>
        <p:nvPicPr>
          <p:cNvPr id="5" name="Picture 4">
            <a:extLst>
              <a:ext uri="{FF2B5EF4-FFF2-40B4-BE49-F238E27FC236}">
                <a16:creationId xmlns:a16="http://schemas.microsoft.com/office/drawing/2014/main" id="{F2048D3E-DD24-4C76-842C-355A0BDEB201}"/>
              </a:ext>
            </a:extLst>
          </p:cNvPr>
          <p:cNvPicPr>
            <a:picLocks noChangeAspect="1"/>
          </p:cNvPicPr>
          <p:nvPr/>
        </p:nvPicPr>
        <p:blipFill rotWithShape="1">
          <a:blip r:embed="rId2"/>
          <a:srcRect l="-1138" r="1" b="24147"/>
          <a:stretch/>
        </p:blipFill>
        <p:spPr>
          <a:xfrm>
            <a:off x="-137160" y="0"/>
            <a:ext cx="12329160" cy="6858000"/>
          </a:xfrm>
          <a:prstGeom prst="rect">
            <a:avLst/>
          </a:prstGeom>
        </p:spPr>
      </p:pic>
    </p:spTree>
    <p:extLst>
      <p:ext uri="{BB962C8B-B14F-4D97-AF65-F5344CB8AC3E}">
        <p14:creationId xmlns:p14="http://schemas.microsoft.com/office/powerpoint/2010/main" val="234396560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40FF44-4F49-46F2-BF49-8BE22C34E2D3}"/>
              </a:ext>
            </a:extLst>
          </p:cNvPr>
          <p:cNvSpPr>
            <a:spLocks noGrp="1"/>
          </p:cNvSpPr>
          <p:nvPr>
            <p:ph type="title"/>
          </p:nvPr>
        </p:nvSpPr>
        <p:spPr/>
        <p:txBody>
          <a:bodyPr/>
          <a:lstStyle/>
          <a:p>
            <a:r>
              <a:rPr lang="en-US" dirty="0"/>
              <a:t>A Word of Caution</a:t>
            </a:r>
          </a:p>
        </p:txBody>
      </p:sp>
      <p:sp>
        <p:nvSpPr>
          <p:cNvPr id="3" name="Content Placeholder 2">
            <a:extLst>
              <a:ext uri="{FF2B5EF4-FFF2-40B4-BE49-F238E27FC236}">
                <a16:creationId xmlns:a16="http://schemas.microsoft.com/office/drawing/2014/main" id="{680D68BD-3293-4FC3-904D-4FD087F2FF62}"/>
              </a:ext>
            </a:extLst>
          </p:cNvPr>
          <p:cNvSpPr>
            <a:spLocks noGrp="1"/>
          </p:cNvSpPr>
          <p:nvPr>
            <p:ph idx="1"/>
          </p:nvPr>
        </p:nvSpPr>
        <p:spPr>
          <a:xfrm>
            <a:off x="838200" y="2545079"/>
            <a:ext cx="10515600" cy="3631883"/>
          </a:xfrm>
        </p:spPr>
        <p:txBody>
          <a:bodyPr/>
          <a:lstStyle/>
          <a:p>
            <a:pPr marL="0" indent="0">
              <a:buNone/>
            </a:pPr>
            <a:r>
              <a:rPr lang="en-US" dirty="0"/>
              <a:t>Observing the Sun without proper filtration and especially with magnifying optics will cause permanent eye injury and damage to equipment almost immediately</a:t>
            </a:r>
          </a:p>
          <a:p>
            <a:pPr marL="0" indent="0">
              <a:buNone/>
            </a:pPr>
            <a:r>
              <a:rPr lang="en-US" dirty="0"/>
              <a:t>Expect information about proper filtration and sources to be published in the months prior to the eclipse</a:t>
            </a:r>
          </a:p>
          <a:p>
            <a:pPr marL="0" indent="0">
              <a:buNone/>
            </a:pPr>
            <a:r>
              <a:rPr lang="en-US" dirty="0"/>
              <a:t>Do not wait until the last minute to acquire filters and solar glasses, because they are likely to be scarce in the final weeks and day preceding the eclipse</a:t>
            </a:r>
          </a:p>
          <a:p>
            <a:pPr marL="0" indent="0">
              <a:buNone/>
            </a:pPr>
            <a:endParaRPr lang="en-US" dirty="0"/>
          </a:p>
        </p:txBody>
      </p:sp>
      <p:pic>
        <p:nvPicPr>
          <p:cNvPr id="4" name="Picture 3">
            <a:extLst>
              <a:ext uri="{FF2B5EF4-FFF2-40B4-BE49-F238E27FC236}">
                <a16:creationId xmlns:a16="http://schemas.microsoft.com/office/drawing/2014/main" id="{E72C9BDE-D1BE-40E1-8D21-C4D243B137D0}"/>
              </a:ext>
            </a:extLst>
          </p:cNvPr>
          <p:cNvPicPr>
            <a:picLocks noChangeAspect="1"/>
          </p:cNvPicPr>
          <p:nvPr/>
        </p:nvPicPr>
        <p:blipFill>
          <a:blip r:embed="rId2"/>
          <a:stretch>
            <a:fillRect/>
          </a:stretch>
        </p:blipFill>
        <p:spPr>
          <a:xfrm>
            <a:off x="6751320" y="536734"/>
            <a:ext cx="2895600" cy="1581150"/>
          </a:xfrm>
          <a:prstGeom prst="rect">
            <a:avLst/>
          </a:prstGeom>
        </p:spPr>
      </p:pic>
    </p:spTree>
    <p:extLst>
      <p:ext uri="{BB962C8B-B14F-4D97-AF65-F5344CB8AC3E}">
        <p14:creationId xmlns:p14="http://schemas.microsoft.com/office/powerpoint/2010/main" val="400851000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4CA4AB-016A-4268-9150-0A1787B3442D}"/>
              </a:ext>
            </a:extLst>
          </p:cNvPr>
          <p:cNvSpPr>
            <a:spLocks noGrp="1"/>
          </p:cNvSpPr>
          <p:nvPr>
            <p:ph type="title"/>
          </p:nvPr>
        </p:nvSpPr>
        <p:spPr/>
        <p:txBody>
          <a:bodyPr/>
          <a:lstStyle/>
          <a:p>
            <a:r>
              <a:rPr lang="en-US" dirty="0"/>
              <a:t>Solar Eclipse Fundamentals: </a:t>
            </a:r>
          </a:p>
        </p:txBody>
      </p:sp>
      <p:sp>
        <p:nvSpPr>
          <p:cNvPr id="3" name="Content Placeholder 2">
            <a:extLst>
              <a:ext uri="{FF2B5EF4-FFF2-40B4-BE49-F238E27FC236}">
                <a16:creationId xmlns:a16="http://schemas.microsoft.com/office/drawing/2014/main" id="{FE184E22-C7E3-4583-A5EE-FA9E4EA2A4C0}"/>
              </a:ext>
            </a:extLst>
          </p:cNvPr>
          <p:cNvSpPr>
            <a:spLocks noGrp="1"/>
          </p:cNvSpPr>
          <p:nvPr>
            <p:ph idx="1"/>
          </p:nvPr>
        </p:nvSpPr>
        <p:spPr>
          <a:xfrm>
            <a:off x="838200" y="2026921"/>
            <a:ext cx="7345680" cy="4150042"/>
          </a:xfrm>
        </p:spPr>
        <p:txBody>
          <a:bodyPr>
            <a:normAutofit fontScale="92500" lnSpcReduction="20000"/>
          </a:bodyPr>
          <a:lstStyle/>
          <a:p>
            <a:pPr marL="0" indent="0">
              <a:buNone/>
            </a:pPr>
            <a:r>
              <a:rPr lang="en-US" b="1" dirty="0">
                <a:effectLst/>
                <a:latin typeface="Calibri" panose="020F0502020204030204" pitchFamily="34" charset="0"/>
                <a:ea typeface="Calibri" panose="020F0502020204030204" pitchFamily="34" charset="0"/>
              </a:rPr>
              <a:t>New Moon is always the lunar phase at the time of an eclipse</a:t>
            </a:r>
          </a:p>
          <a:p>
            <a:pPr marL="0" indent="0">
              <a:buNone/>
            </a:pPr>
            <a:endParaRPr lang="en-US" b="1" dirty="0">
              <a:effectLst/>
              <a:latin typeface="Calibri" panose="020F0502020204030204" pitchFamily="34" charset="0"/>
              <a:ea typeface="Calibri" panose="020F0502020204030204" pitchFamily="34" charset="0"/>
            </a:endParaRPr>
          </a:p>
          <a:p>
            <a:pPr marL="0" indent="0">
              <a:buNone/>
            </a:pPr>
            <a:r>
              <a:rPr lang="en-US" b="1" dirty="0">
                <a:effectLst/>
                <a:latin typeface="Calibri" panose="020F0502020204030204" pitchFamily="34" charset="0"/>
                <a:ea typeface="Calibri" panose="020F0502020204030204" pitchFamily="34" charset="0"/>
              </a:rPr>
              <a:t>The Sun, Earth and Moon align so that the Moon’s disk covers the Sun’s disk as viewed from the Earth</a:t>
            </a:r>
          </a:p>
          <a:p>
            <a:pPr marL="0" indent="0">
              <a:buNone/>
            </a:pPr>
            <a:endParaRPr lang="en-US" b="1" dirty="0">
              <a:effectLst/>
              <a:latin typeface="Calibri" panose="020F0502020204030204" pitchFamily="34" charset="0"/>
              <a:ea typeface="Calibri" panose="020F0502020204030204" pitchFamily="34" charset="0"/>
            </a:endParaRPr>
          </a:p>
          <a:p>
            <a:pPr marL="0" indent="0">
              <a:buNone/>
            </a:pPr>
            <a:r>
              <a:rPr lang="en-US" b="1" dirty="0">
                <a:effectLst/>
                <a:latin typeface="Calibri" panose="020F0502020204030204" pitchFamily="34" charset="0"/>
                <a:ea typeface="Calibri" panose="020F0502020204030204" pitchFamily="34" charset="0"/>
              </a:rPr>
              <a:t>The eclipse can be partial, total or annular (aka ring of fire)</a:t>
            </a:r>
          </a:p>
          <a:p>
            <a:pPr marL="0" indent="0">
              <a:buNone/>
            </a:pPr>
            <a:endParaRPr lang="en-US" b="1" dirty="0">
              <a:latin typeface="Calibri" panose="020F0502020204030204" pitchFamily="34" charset="0"/>
              <a:ea typeface="Calibri" panose="020F0502020204030204" pitchFamily="34" charset="0"/>
            </a:endParaRPr>
          </a:p>
          <a:p>
            <a:pPr marL="0" indent="0">
              <a:buNone/>
            </a:pPr>
            <a:r>
              <a:rPr lang="en-US" b="1" dirty="0">
                <a:effectLst/>
                <a:latin typeface="Calibri" panose="020F0502020204030204" pitchFamily="34" charset="0"/>
                <a:ea typeface="Calibri" panose="020F0502020204030204" pitchFamily="34" charset="0"/>
              </a:rPr>
              <a:t>All solar eclipses begin as partial, and may become total or annular </a:t>
            </a:r>
          </a:p>
          <a:p>
            <a:pPr marL="0" indent="0">
              <a:buNone/>
            </a:pPr>
            <a:endParaRPr lang="en-US" sz="1800" dirty="0">
              <a:effectLst/>
              <a:latin typeface="Calibri" panose="020F0502020204030204" pitchFamily="34" charset="0"/>
              <a:ea typeface="Calibri" panose="020F0502020204030204" pitchFamily="34" charset="0"/>
            </a:endParaRPr>
          </a:p>
        </p:txBody>
      </p:sp>
      <p:pic>
        <p:nvPicPr>
          <p:cNvPr id="4" name="Picture 3">
            <a:extLst>
              <a:ext uri="{FF2B5EF4-FFF2-40B4-BE49-F238E27FC236}">
                <a16:creationId xmlns:a16="http://schemas.microsoft.com/office/drawing/2014/main" id="{68507F6F-8ECA-4A50-A200-F8FC2A6E3BBE}"/>
              </a:ext>
            </a:extLst>
          </p:cNvPr>
          <p:cNvPicPr>
            <a:picLocks noChangeAspect="1"/>
          </p:cNvPicPr>
          <p:nvPr/>
        </p:nvPicPr>
        <p:blipFill>
          <a:blip r:embed="rId2"/>
          <a:stretch>
            <a:fillRect/>
          </a:stretch>
        </p:blipFill>
        <p:spPr>
          <a:xfrm rot="5400000">
            <a:off x="7148416" y="2686257"/>
            <a:ext cx="4892040" cy="2721197"/>
          </a:xfrm>
          <a:prstGeom prst="rect">
            <a:avLst/>
          </a:prstGeom>
        </p:spPr>
      </p:pic>
    </p:spTree>
    <p:extLst>
      <p:ext uri="{BB962C8B-B14F-4D97-AF65-F5344CB8AC3E}">
        <p14:creationId xmlns:p14="http://schemas.microsoft.com/office/powerpoint/2010/main" val="261791768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919E5B-6026-4253-97EF-911A3DDF3DA3}"/>
              </a:ext>
            </a:extLst>
          </p:cNvPr>
          <p:cNvSpPr>
            <a:spLocks noGrp="1"/>
          </p:cNvSpPr>
          <p:nvPr>
            <p:ph type="title"/>
          </p:nvPr>
        </p:nvSpPr>
        <p:spPr/>
        <p:txBody>
          <a:bodyPr/>
          <a:lstStyle/>
          <a:p>
            <a:r>
              <a:rPr lang="en-US" sz="3600" dirty="0"/>
              <a:t>Eclipse Components and Key Characteristics: The Sun</a:t>
            </a:r>
            <a:endParaRPr lang="en-US" dirty="0"/>
          </a:p>
        </p:txBody>
      </p:sp>
      <p:sp>
        <p:nvSpPr>
          <p:cNvPr id="3" name="Content Placeholder 2">
            <a:extLst>
              <a:ext uri="{FF2B5EF4-FFF2-40B4-BE49-F238E27FC236}">
                <a16:creationId xmlns:a16="http://schemas.microsoft.com/office/drawing/2014/main" id="{A9C9C93C-889D-4B0B-A28C-7F3A76EE7BBD}"/>
              </a:ext>
            </a:extLst>
          </p:cNvPr>
          <p:cNvSpPr>
            <a:spLocks noGrp="1"/>
          </p:cNvSpPr>
          <p:nvPr>
            <p:ph idx="1"/>
          </p:nvPr>
        </p:nvSpPr>
        <p:spPr/>
        <p:txBody>
          <a:bodyPr/>
          <a:lstStyle/>
          <a:p>
            <a:pPr marL="0" indent="0">
              <a:buNone/>
            </a:pPr>
            <a:r>
              <a:rPr lang="en-US" dirty="0"/>
              <a:t>Solar atmosphere components (from the inside out)</a:t>
            </a:r>
          </a:p>
          <a:p>
            <a:pPr marL="457200" lvl="1" indent="0">
              <a:buNone/>
            </a:pPr>
            <a:r>
              <a:rPr lang="en-US" dirty="0"/>
              <a:t>Photosphere – emits huge amounts of white light that illuminates the day</a:t>
            </a:r>
          </a:p>
          <a:p>
            <a:pPr marL="457200" lvl="1" indent="0">
              <a:buNone/>
            </a:pPr>
            <a:endParaRPr lang="en-US" dirty="0"/>
          </a:p>
          <a:p>
            <a:pPr marL="457200" lvl="1" indent="0">
              <a:buNone/>
            </a:pPr>
            <a:r>
              <a:rPr lang="en-US" dirty="0"/>
              <a:t>Chromosphere – emits light in Hydrogen Alpha – normally lost in the glare of the photosphere, but can be seen when the photosphere is obscured by a total eclipse or with a properly equipped telescope that filters out all wavelengths of light except Hydrogen Alpha</a:t>
            </a:r>
          </a:p>
          <a:p>
            <a:pPr marL="457200" lvl="1" indent="0">
              <a:buNone/>
            </a:pPr>
            <a:endParaRPr lang="en-US" dirty="0"/>
          </a:p>
          <a:p>
            <a:pPr marL="457200" lvl="1" indent="0">
              <a:buNone/>
            </a:pPr>
            <a:r>
              <a:rPr lang="en-US" dirty="0"/>
              <a:t>Corona – diffuse streamers that are too dim to be seen until the bright photosphere is obscured during a total eclipse</a:t>
            </a:r>
          </a:p>
          <a:p>
            <a:pPr marL="0" indent="0">
              <a:buNone/>
            </a:pPr>
            <a:r>
              <a:rPr lang="en-US" dirty="0"/>
              <a:t>Apparent diameter of the photosphere: About 1/2°</a:t>
            </a:r>
          </a:p>
        </p:txBody>
      </p:sp>
    </p:spTree>
    <p:extLst>
      <p:ext uri="{BB962C8B-B14F-4D97-AF65-F5344CB8AC3E}">
        <p14:creationId xmlns:p14="http://schemas.microsoft.com/office/powerpoint/2010/main" val="129731707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899BA6-D5B2-4EDA-92C0-BFCA6418F5BB}"/>
              </a:ext>
            </a:extLst>
          </p:cNvPr>
          <p:cNvSpPr>
            <a:spLocks noGrp="1"/>
          </p:cNvSpPr>
          <p:nvPr>
            <p:ph type="title"/>
          </p:nvPr>
        </p:nvSpPr>
        <p:spPr/>
        <p:txBody>
          <a:bodyPr/>
          <a:lstStyle/>
          <a:p>
            <a:r>
              <a:rPr lang="en-US" dirty="0"/>
              <a:t>The Sun’s Atmosphere</a:t>
            </a:r>
          </a:p>
        </p:txBody>
      </p:sp>
      <p:pic>
        <p:nvPicPr>
          <p:cNvPr id="7" name="Picture 6">
            <a:extLst>
              <a:ext uri="{FF2B5EF4-FFF2-40B4-BE49-F238E27FC236}">
                <a16:creationId xmlns:a16="http://schemas.microsoft.com/office/drawing/2014/main" id="{BF961105-9C02-4417-9F8C-ACC467B0AAB9}"/>
              </a:ext>
            </a:extLst>
          </p:cNvPr>
          <p:cNvPicPr>
            <a:picLocks noChangeAspect="1"/>
          </p:cNvPicPr>
          <p:nvPr/>
        </p:nvPicPr>
        <p:blipFill>
          <a:blip r:embed="rId2"/>
          <a:stretch>
            <a:fillRect/>
          </a:stretch>
        </p:blipFill>
        <p:spPr>
          <a:xfrm>
            <a:off x="123538" y="1362736"/>
            <a:ext cx="2721444" cy="2513934"/>
          </a:xfrm>
          <a:prstGeom prst="rect">
            <a:avLst/>
          </a:prstGeom>
        </p:spPr>
      </p:pic>
      <p:pic>
        <p:nvPicPr>
          <p:cNvPr id="8" name="Picture 7">
            <a:extLst>
              <a:ext uri="{FF2B5EF4-FFF2-40B4-BE49-F238E27FC236}">
                <a16:creationId xmlns:a16="http://schemas.microsoft.com/office/drawing/2014/main" id="{FD41A00C-B726-4D6D-847A-6C554E81B374}"/>
              </a:ext>
            </a:extLst>
          </p:cNvPr>
          <p:cNvPicPr>
            <a:picLocks noChangeAspect="1"/>
          </p:cNvPicPr>
          <p:nvPr/>
        </p:nvPicPr>
        <p:blipFill>
          <a:blip r:embed="rId3"/>
          <a:stretch>
            <a:fillRect/>
          </a:stretch>
        </p:blipFill>
        <p:spPr>
          <a:xfrm>
            <a:off x="2469961" y="1952018"/>
            <a:ext cx="6827520" cy="3413760"/>
          </a:xfrm>
          <a:prstGeom prst="rect">
            <a:avLst/>
          </a:prstGeom>
          <a:solidFill>
            <a:schemeClr val="bg1"/>
          </a:solidFill>
        </p:spPr>
      </p:pic>
      <p:pic>
        <p:nvPicPr>
          <p:cNvPr id="6" name="Content Placeholder 5" descr="A close up of a black eye&#10;&#10;Description automatically generated with low confidence">
            <a:extLst>
              <a:ext uri="{FF2B5EF4-FFF2-40B4-BE49-F238E27FC236}">
                <a16:creationId xmlns:a16="http://schemas.microsoft.com/office/drawing/2014/main" id="{6A237BE9-DE4F-4795-B4FF-2A70732F027E}"/>
              </a:ext>
            </a:extLst>
          </p:cNvPr>
          <p:cNvPicPr>
            <a:picLocks noGrp="1" noChangeAspect="1"/>
          </p:cNvPicPr>
          <p:nvPr>
            <p:ph idx="1"/>
          </p:nvPr>
        </p:nvPicPr>
        <p:blipFill rotWithShape="1">
          <a:blip r:embed="rId4">
            <a:extLst>
              <a:ext uri="{28A0092B-C50C-407E-A947-70E740481C1C}">
                <a14:useLocalDpi xmlns:a14="http://schemas.microsoft.com/office/drawing/2010/main" val="0"/>
              </a:ext>
            </a:extLst>
          </a:blip>
          <a:srcRect l="13759" t="8479" r="14068"/>
          <a:stretch/>
        </p:blipFill>
        <p:spPr>
          <a:xfrm>
            <a:off x="8240478" y="1217614"/>
            <a:ext cx="2995764" cy="2211386"/>
          </a:xfrm>
        </p:spPr>
      </p:pic>
      <p:pic>
        <p:nvPicPr>
          <p:cNvPr id="4" name="Picture 3">
            <a:extLst>
              <a:ext uri="{FF2B5EF4-FFF2-40B4-BE49-F238E27FC236}">
                <a16:creationId xmlns:a16="http://schemas.microsoft.com/office/drawing/2014/main" id="{4743EB43-D19F-4A05-B9DB-89DBE80288A8}"/>
              </a:ext>
            </a:extLst>
          </p:cNvPr>
          <p:cNvPicPr>
            <a:picLocks noChangeAspect="1"/>
          </p:cNvPicPr>
          <p:nvPr/>
        </p:nvPicPr>
        <p:blipFill>
          <a:blip r:embed="rId5"/>
          <a:stretch>
            <a:fillRect/>
          </a:stretch>
        </p:blipFill>
        <p:spPr>
          <a:xfrm>
            <a:off x="498558" y="4517897"/>
            <a:ext cx="2633305" cy="1974978"/>
          </a:xfrm>
          <a:prstGeom prst="rect">
            <a:avLst/>
          </a:prstGeom>
        </p:spPr>
      </p:pic>
      <p:sp>
        <p:nvSpPr>
          <p:cNvPr id="10" name="Arrow: Curved Right 9">
            <a:extLst>
              <a:ext uri="{FF2B5EF4-FFF2-40B4-BE49-F238E27FC236}">
                <a16:creationId xmlns:a16="http://schemas.microsoft.com/office/drawing/2014/main" id="{0FBA1C5C-8B45-44B4-9C38-1A5F2D74005B}"/>
              </a:ext>
            </a:extLst>
          </p:cNvPr>
          <p:cNvSpPr/>
          <p:nvPr/>
        </p:nvSpPr>
        <p:spPr>
          <a:xfrm rot="16667593">
            <a:off x="7835740" y="2715772"/>
            <a:ext cx="533744" cy="1886249"/>
          </a:xfrm>
          <a:prstGeom prst="curvedRightArrow">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1" name="Arrow: Curved Right 10">
            <a:extLst>
              <a:ext uri="{FF2B5EF4-FFF2-40B4-BE49-F238E27FC236}">
                <a16:creationId xmlns:a16="http://schemas.microsoft.com/office/drawing/2014/main" id="{04BB8E5B-2E91-4A4E-A3D1-95EE944C0CAC}"/>
              </a:ext>
            </a:extLst>
          </p:cNvPr>
          <p:cNvSpPr/>
          <p:nvPr/>
        </p:nvSpPr>
        <p:spPr>
          <a:xfrm rot="5016927">
            <a:off x="2777017" y="3520098"/>
            <a:ext cx="385883" cy="1670649"/>
          </a:xfrm>
          <a:prstGeom prst="curvedRightArrow">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3" name="Arrow: Curved Right 12">
            <a:extLst>
              <a:ext uri="{FF2B5EF4-FFF2-40B4-BE49-F238E27FC236}">
                <a16:creationId xmlns:a16="http://schemas.microsoft.com/office/drawing/2014/main" id="{EFB76D3B-0866-4175-9840-1F9E0CEF6BD7}"/>
              </a:ext>
            </a:extLst>
          </p:cNvPr>
          <p:cNvSpPr/>
          <p:nvPr/>
        </p:nvSpPr>
        <p:spPr>
          <a:xfrm rot="5642755" flipH="1">
            <a:off x="2218748" y="2739981"/>
            <a:ext cx="388434" cy="2120369"/>
          </a:xfrm>
          <a:prstGeom prst="curvedRightArrow">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4" name="TextBox 13">
            <a:extLst>
              <a:ext uri="{FF2B5EF4-FFF2-40B4-BE49-F238E27FC236}">
                <a16:creationId xmlns:a16="http://schemas.microsoft.com/office/drawing/2014/main" id="{BA7FCB13-8A60-46E3-AEC1-B842338CE2A9}"/>
              </a:ext>
            </a:extLst>
          </p:cNvPr>
          <p:cNvSpPr txBox="1"/>
          <p:nvPr/>
        </p:nvSpPr>
        <p:spPr>
          <a:xfrm>
            <a:off x="10006700" y="3061262"/>
            <a:ext cx="1637204" cy="338554"/>
          </a:xfrm>
          <a:prstGeom prst="rect">
            <a:avLst/>
          </a:prstGeom>
          <a:noFill/>
        </p:spPr>
        <p:txBody>
          <a:bodyPr wrap="square" rtlCol="0">
            <a:spAutoFit/>
          </a:bodyPr>
          <a:lstStyle/>
          <a:p>
            <a:r>
              <a:rPr lang="en-US" sz="1600" dirty="0">
                <a:solidFill>
                  <a:schemeClr val="bg1"/>
                </a:solidFill>
              </a:rPr>
              <a:t>Ken Everhart</a:t>
            </a:r>
          </a:p>
        </p:txBody>
      </p:sp>
    </p:spTree>
    <p:extLst>
      <p:ext uri="{BB962C8B-B14F-4D97-AF65-F5344CB8AC3E}">
        <p14:creationId xmlns:p14="http://schemas.microsoft.com/office/powerpoint/2010/main" val="1119822113"/>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2128</TotalTime>
  <Words>1954</Words>
  <Application>Microsoft Office PowerPoint</Application>
  <PresentationFormat>Widescreen</PresentationFormat>
  <Paragraphs>161</Paragraphs>
  <Slides>36</Slides>
  <Notes>0</Notes>
  <HiddenSlides>0</HiddenSlides>
  <MMClips>1</MMClips>
  <ScaleCrop>false</ScaleCrop>
  <HeadingPairs>
    <vt:vector size="6" baseType="variant">
      <vt:variant>
        <vt:lpstr>Fonts Used</vt:lpstr>
      </vt:variant>
      <vt:variant>
        <vt:i4>3</vt:i4>
      </vt:variant>
      <vt:variant>
        <vt:lpstr>Theme</vt:lpstr>
      </vt:variant>
      <vt:variant>
        <vt:i4>2</vt:i4>
      </vt:variant>
      <vt:variant>
        <vt:lpstr>Slide Titles</vt:lpstr>
      </vt:variant>
      <vt:variant>
        <vt:i4>36</vt:i4>
      </vt:variant>
    </vt:vector>
  </HeadingPairs>
  <TitlesOfParts>
    <vt:vector size="41" baseType="lpstr">
      <vt:lpstr>Arial</vt:lpstr>
      <vt:lpstr>Calibri</vt:lpstr>
      <vt:lpstr>Calibri Light</vt:lpstr>
      <vt:lpstr>Office Theme</vt:lpstr>
      <vt:lpstr>1_Office Theme</vt:lpstr>
      <vt:lpstr>The Great North American Eclipse of 2024 Part 1 An Amateur Astronomer’s Guide to Solar Eclipses</vt:lpstr>
      <vt:lpstr>Purpose of this Presentation: </vt:lpstr>
      <vt:lpstr>Bottom Line Up Front:</vt:lpstr>
      <vt:lpstr>PowerPoint Presentation</vt:lpstr>
      <vt:lpstr>PowerPoint Presentation</vt:lpstr>
      <vt:lpstr>A Word of Caution</vt:lpstr>
      <vt:lpstr>Solar Eclipse Fundamentals: </vt:lpstr>
      <vt:lpstr>Eclipse Components and Key Characteristics: The Sun</vt:lpstr>
      <vt:lpstr>The Sun’s Atmosphere</vt:lpstr>
      <vt:lpstr>Eclipse Components and Key Characteristics: The Moon</vt:lpstr>
      <vt:lpstr>Solar Eclipse Geometry and Orbits</vt:lpstr>
      <vt:lpstr>Three Types of Solar Eclipse</vt:lpstr>
      <vt:lpstr>PowerPoint Presentation</vt:lpstr>
      <vt:lpstr>PowerPoint Presentation</vt:lpstr>
      <vt:lpstr>The Ecliptic</vt:lpstr>
      <vt:lpstr>The Moon’s Orbit</vt:lpstr>
      <vt:lpstr>PowerPoint Presentation</vt:lpstr>
      <vt:lpstr>Total Solar Eclipse Path</vt:lpstr>
      <vt:lpstr>PowerPoint Presentation</vt:lpstr>
      <vt:lpstr>Conditions necessary for a total solar eclipse:</vt:lpstr>
      <vt:lpstr>Eclipse Phases</vt:lpstr>
      <vt:lpstr>Astronomical Observables: First Contact</vt:lpstr>
      <vt:lpstr>PowerPoint Presentation</vt:lpstr>
      <vt:lpstr>PowerPoint Presentation</vt:lpstr>
      <vt:lpstr>PowerPoint Presentation</vt:lpstr>
      <vt:lpstr>Astronomical Observables: Second Contact</vt:lpstr>
      <vt:lpstr>PowerPoint Presentation</vt:lpstr>
      <vt:lpstr>PowerPoint Presentation</vt:lpstr>
      <vt:lpstr>PowerPoint Presentation</vt:lpstr>
      <vt:lpstr>Astronomical Observables: Third and Fourth Contact</vt:lpstr>
      <vt:lpstr>Terrestrial Observables</vt:lpstr>
      <vt:lpstr>PowerPoint Presentation</vt:lpstr>
      <vt:lpstr>Observation Methods</vt:lpstr>
      <vt:lpstr>Pinhole Projection</vt:lpstr>
      <vt:lpstr>Follow on Presentations:</vt:lpstr>
      <vt:lpstr>Additional Resources: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Great North American Eclipse of 2024 Part 1 An Amateur Astronomer’s Guide to Solar Eclipses</dc:title>
  <dc:creator>Jim Johnson</dc:creator>
  <cp:lastModifiedBy>Kenneth Sall</cp:lastModifiedBy>
  <cp:revision>25</cp:revision>
  <dcterms:created xsi:type="dcterms:W3CDTF">2021-06-11T22:57:14Z</dcterms:created>
  <dcterms:modified xsi:type="dcterms:W3CDTF">2021-06-18T19:56:14Z</dcterms:modified>
</cp:coreProperties>
</file>