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6" r:id="rId4"/>
    <p:sldId id="269" r:id="rId5"/>
    <p:sldId id="257" r:id="rId6"/>
    <p:sldId id="258" r:id="rId7"/>
    <p:sldId id="268" r:id="rId8"/>
    <p:sldId id="262" r:id="rId9"/>
    <p:sldId id="263" r:id="rId10"/>
    <p:sldId id="261" r:id="rId11"/>
    <p:sldId id="264" r:id="rId12"/>
    <p:sldId id="265" r:id="rId13"/>
    <p:sldId id="267" r:id="rId14"/>
    <p:sldId id="259" r:id="rId15"/>
  </p:sldIdLst>
  <p:sldSz cx="9144000" cy="6858000" type="letter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0929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3.xml"/><Relationship Id="rId7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6.xml"/><Relationship Id="rId10" Type="http://schemas.openxmlformats.org/officeDocument/2006/relationships/slide" Target="slides/slide14.xml"/><Relationship Id="rId4" Type="http://schemas.openxmlformats.org/officeDocument/2006/relationships/slide" Target="slides/slide5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257CD-D923-4C99-9E8F-36028C580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5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E4C834-7903-439F-9A49-D9B1BE35E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1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E14A7-B554-46EB-930C-62DCA033611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Sunspot #9289 – The sunspot that generated the flare that blinded star dust satellite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919D0-8F76-49CC-9779-1BEEDCA37D2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Record spots visually as on sun in straight grid</a:t>
            </a:r>
          </a:p>
          <a:p>
            <a:r>
              <a:rPr lang="en-US" altLang="en-US"/>
              <a:t>Find tilt for today, use appropriate Stony disk</a:t>
            </a:r>
          </a:p>
          <a:p>
            <a:r>
              <a:rPr lang="en-US" altLang="en-US"/>
              <a:t>Draw equator and poles, then translate observations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E3CEA-42C6-4AC5-B6AC-6F2C7B0E70C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Celeostat – used to project an image into a dark room</a:t>
            </a:r>
          </a:p>
          <a:p>
            <a:r>
              <a:rPr lang="en-US" altLang="en-US"/>
              <a:t>Direct View – pin-hole projection</a:t>
            </a:r>
          </a:p>
          <a:p>
            <a:r>
              <a:rPr lang="en-US" altLang="en-US"/>
              <a:t>Solar Dob – use 1 way mirror at objective (serves as secondary mirror, too), polished, but uncoated mirror, and welder’s glass</a:t>
            </a:r>
          </a:p>
          <a:p>
            <a:r>
              <a:rPr lang="en-US" altLang="en-US"/>
              <a:t>Filtered scope – variety of filters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0CF39-0614-4E9D-B023-9F590C94F86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CME = Coronal Mass Ejection</a:t>
            </a:r>
          </a:p>
          <a:p>
            <a:r>
              <a:rPr lang="en-US" altLang="en-US"/>
              <a:t>Flares &amp; CMEs heat billions of tons to millions of degrees in seconds</a:t>
            </a:r>
          </a:p>
          <a:p>
            <a:r>
              <a:rPr lang="en-US" altLang="en-US"/>
              <a:t>Cycle – low of 0 to high of 100 concurrent spots</a:t>
            </a:r>
          </a:p>
          <a:p>
            <a:r>
              <a:rPr lang="en-US" altLang="en-US"/>
              <a:t>Corona – 1.8million degrees Surface 10k degrees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EAAD2-7B52-45F4-8479-AA1C64BB8A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Magnetic Processes unknown – deep within sun?</a:t>
            </a:r>
          </a:p>
          <a:p>
            <a:r>
              <a:rPr lang="en-US" altLang="en-US"/>
              <a:t>Jupiter’s gravity pull may trigger – 99% of planetary mass, causes sun to wobble</a:t>
            </a:r>
          </a:p>
          <a:p>
            <a:r>
              <a:rPr lang="en-US" altLang="en-US"/>
              <a:t>(That’s how we detect extrasolar planets)</a:t>
            </a:r>
          </a:p>
          <a:p>
            <a:r>
              <a:rPr lang="en-US" altLang="en-US"/>
              <a:t>Jupiter’s magnetic field is discounted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5673E-123B-4414-9B1D-2015BFB4F67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Compare minimum to maximum disturbances</a:t>
            </a:r>
          </a:p>
          <a:p>
            <a:r>
              <a:rPr lang="en-US" altLang="en-US"/>
              <a:t>MDI – gray</a:t>
            </a:r>
          </a:p>
          <a:p>
            <a:r>
              <a:rPr lang="en-US" altLang="en-US"/>
              <a:t>EIT – green</a:t>
            </a:r>
          </a:p>
          <a:p>
            <a:r>
              <a:rPr lang="en-US" altLang="en-US"/>
              <a:t>Cover those later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4DD6F-28FD-4D65-93FF-884C327D028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It’s all magnetics!</a:t>
            </a:r>
          </a:p>
          <a:p>
            <a:r>
              <a:rPr lang="en-US" altLang="en-US"/>
              <a:t>Spots appear where magnetic field intrudes into photshpere</a:t>
            </a:r>
          </a:p>
          <a:p>
            <a:r>
              <a:rPr lang="en-US" altLang="en-US"/>
              <a:t>Loops extend into the corona and cause gas swirls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C57E8-BF3B-4E1E-84B7-3AB704B52C4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Umbra forms first then penumbra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00C0E-778B-45EC-A2B5-1156E7B2F60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Progress from top towards bottom, then back</a:t>
            </a:r>
          </a:p>
          <a:p>
            <a:r>
              <a:rPr lang="en-US" altLang="en-US"/>
              <a:t>Not all spots make all steps – some skip steps</a:t>
            </a:r>
          </a:p>
          <a:p>
            <a:r>
              <a:rPr lang="en-US" altLang="en-US"/>
              <a:t>Fsi, Fki, Fkc – 100% M flare in 24 hours</a:t>
            </a:r>
          </a:p>
          <a:p>
            <a:r>
              <a:rPr lang="en-US" altLang="en-US"/>
              <a:t>Fkc – 50% X flare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371AA-64B4-4501-AA5D-F97FD317B1F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November 25, 2000</a:t>
            </a:r>
          </a:p>
          <a:p>
            <a:r>
              <a:rPr lang="en-US" altLang="en-US"/>
              <a:t>MDI – Michelson Doppler Imaging – incl white lite</a:t>
            </a:r>
          </a:p>
          <a:p>
            <a:r>
              <a:rPr lang="en-US" altLang="en-US"/>
              <a:t>EIT X-rays for flares</a:t>
            </a:r>
          </a:p>
          <a:p>
            <a:r>
              <a:rPr lang="en-US" altLang="en-US"/>
              <a:t>LASCO – Large Angle &amp; Spectrometric Chronograph (Corona camera)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6ABF4-2E80-4F2C-AF48-6643FC0CB67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Jan 6= top right</a:t>
            </a:r>
          </a:p>
          <a:p>
            <a:r>
              <a:rPr lang="en-US" altLang="en-US"/>
              <a:t>July 7 = top third column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9" name="Line 5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0" name="Line 6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1" name="Line 7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Freeform 9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4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21515" name="Rectangle 11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16" name="Group 1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21517" name="Picture 1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518" name="Freeform 14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9" name="Freeform 15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Freeform 16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52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dt" sz="half" idx="2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fld id="{178E5E87-EA7B-4A18-9E05-81A548724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E5C9-378C-40DC-A82E-9E37D502A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BC792-E4C4-4A95-87D5-2C3542E77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0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1138" y="6248400"/>
            <a:ext cx="178276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7E2CD4-B1B8-4594-8E0C-22E45DF3B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24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1138" y="6248400"/>
            <a:ext cx="178276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3A38C0-4A41-41D1-8D41-02A95AD54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2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7D0A-05E5-445A-BC4D-E929FD9AE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22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DF32-A38F-45A3-90CD-0FB85DF39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5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FA9BD-E8FB-4B31-BC8C-BCFD9D84D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2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8CC2-F39C-45AE-8300-E6AF0C008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9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20516-8F43-41FC-85F1-5BD50EA9B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32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D14C3-B35C-4844-9D06-D1A4F032C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25F85-CAFC-475E-BA8C-31A735330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4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84BBC-BA7F-4CF5-A3E2-A93F650AA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2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2048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485" name="Picture 5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89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2049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9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FD30D88E-0DE5-4399-973A-FC99B91475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.nasa.gov/" TargetMode="External"/><Relationship Id="rId13" Type="http://schemas.openxmlformats.org/officeDocument/2006/relationships/hyperlink" Target="http://www.lpl.arizona.edu/~rhill/alpo/solar.html" TargetMode="External"/><Relationship Id="rId3" Type="http://schemas.openxmlformats.org/officeDocument/2006/relationships/hyperlink" Target="http://vestige.lmsal.com/TRACE/" TargetMode="External"/><Relationship Id="rId7" Type="http://schemas.openxmlformats.org/officeDocument/2006/relationships/hyperlink" Target="http://www.spaceweather.com/" TargetMode="External"/><Relationship Id="rId12" Type="http://schemas.openxmlformats.org/officeDocument/2006/relationships/hyperlink" Target="http://www.thursdaysclassroom.com/" TargetMode="External"/><Relationship Id="rId17" Type="http://schemas.openxmlformats.org/officeDocument/2006/relationships/hyperlink" Target="http://dir.yahoo.com/Science/Astronomy/Solar_System/Sun/" TargetMode="External"/><Relationship Id="rId2" Type="http://schemas.openxmlformats.org/officeDocument/2006/relationships/hyperlink" Target="http://sohowww.nascom.nasa.gov/" TargetMode="External"/><Relationship Id="rId16" Type="http://schemas.openxmlformats.org/officeDocument/2006/relationships/hyperlink" Target="http://www.aavso.org/sol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ar.ifa.hawaii.edu/mees.html" TargetMode="External"/><Relationship Id="rId11" Type="http://schemas.openxmlformats.org/officeDocument/2006/relationships/hyperlink" Target="http://science.nasa.gov/ssl/PAD/solar/" TargetMode="External"/><Relationship Id="rId5" Type="http://schemas.openxmlformats.org/officeDocument/2006/relationships/hyperlink" Target="http://www.bbso.njit.edu/" TargetMode="External"/><Relationship Id="rId15" Type="http://schemas.openxmlformats.org/officeDocument/2006/relationships/hyperlink" Target="http://ourworld.compuserve.com/homepages/M_Beales/" TargetMode="External"/><Relationship Id="rId10" Type="http://schemas.openxmlformats.org/officeDocument/2006/relationships/hyperlink" Target="http://hesperia.gsfc.nasa.gov/sftheory/" TargetMode="External"/><Relationship Id="rId4" Type="http://schemas.openxmlformats.org/officeDocument/2006/relationships/hyperlink" Target="http://www.lmsal.com/YPOP/" TargetMode="External"/><Relationship Id="rId9" Type="http://schemas.openxmlformats.org/officeDocument/2006/relationships/hyperlink" Target="http://www.spacescience.com/" TargetMode="External"/><Relationship Id="rId14" Type="http://schemas.openxmlformats.org/officeDocument/2006/relationships/hyperlink" Target="http://www.astroleague.org/al/obsclubs/sunspot/sunsptc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hyperlink" Target="http://wwwssl.msfc.nasa.gov/ssl/pad/solar/images/sunspot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ssl.msfc.nasa.gov/ssl/pad/solar/images/facula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7467600" cy="3048000"/>
          </a:xfrm>
        </p:spPr>
        <p:txBody>
          <a:bodyPr/>
          <a:lstStyle/>
          <a:p>
            <a:pPr algn="ctr"/>
            <a:r>
              <a:rPr lang="en-US" altLang="en-US"/>
              <a:t>Sunspots, Solar Cycle,</a:t>
            </a:r>
            <a:br>
              <a:rPr lang="en-US" altLang="en-US"/>
            </a:br>
            <a:r>
              <a:rPr lang="en-US" altLang="en-US"/>
              <a:t>and  Observing the Sun</a:t>
            </a:r>
          </a:p>
        </p:txBody>
      </p:sp>
      <p:pic>
        <p:nvPicPr>
          <p:cNvPr id="2055" name="Picture 7" descr="9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791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 Axis Tilt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2362200"/>
            <a:ext cx="3886200" cy="4267200"/>
          </a:xfrm>
        </p:spPr>
        <p:txBody>
          <a:bodyPr/>
          <a:lstStyle/>
          <a:p>
            <a:r>
              <a:rPr lang="en-US" altLang="en-US" sz="2800"/>
              <a:t>The sun’s axis appears to tilt throughout the year</a:t>
            </a:r>
          </a:p>
          <a:p>
            <a:r>
              <a:rPr lang="en-US" altLang="en-US" sz="2800"/>
              <a:t>Sun’s tilt - 7</a:t>
            </a:r>
            <a:r>
              <a:rPr lang="en-US" altLang="en-US" sz="2800">
                <a:cs typeface="Times New Roman" pitchFamily="18" charset="0"/>
              </a:rPr>
              <a:t>° 15’</a:t>
            </a:r>
          </a:p>
          <a:p>
            <a:r>
              <a:rPr lang="en-US" altLang="en-US" sz="2800">
                <a:cs typeface="Times New Roman" pitchFamily="18" charset="0"/>
              </a:rPr>
              <a:t>Earth’s tilt - 23° 27’</a:t>
            </a:r>
          </a:p>
          <a:p>
            <a:r>
              <a:rPr lang="en-US" altLang="en-US" sz="2800">
                <a:cs typeface="Times New Roman" pitchFamily="18" charset="0"/>
              </a:rPr>
              <a:t>Axis appears vertical:</a:t>
            </a:r>
            <a:br>
              <a:rPr lang="en-US" altLang="en-US" sz="2800">
                <a:cs typeface="Times New Roman" pitchFamily="18" charset="0"/>
              </a:rPr>
            </a:br>
            <a:r>
              <a:rPr lang="en-US" altLang="en-US" sz="2800">
                <a:cs typeface="Times New Roman" pitchFamily="18" charset="0"/>
              </a:rPr>
              <a:t>- Jan 6 – North back  </a:t>
            </a:r>
            <a:br>
              <a:rPr lang="en-US" altLang="en-US" sz="2800">
                <a:cs typeface="Times New Roman" pitchFamily="18" charset="0"/>
              </a:rPr>
            </a:br>
            <a:r>
              <a:rPr lang="en-US" altLang="en-US" sz="2800">
                <a:cs typeface="Times New Roman" pitchFamily="18" charset="0"/>
              </a:rPr>
              <a:t>- Jul 7 – South back</a:t>
            </a:r>
          </a:p>
        </p:txBody>
      </p:sp>
      <p:pic>
        <p:nvPicPr>
          <p:cNvPr id="9224" name="Picture 8" descr="solaraxi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38862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600200"/>
          </a:xfrm>
        </p:spPr>
        <p:txBody>
          <a:bodyPr/>
          <a:lstStyle/>
          <a:p>
            <a:r>
              <a:rPr lang="en-US" altLang="en-US"/>
              <a:t>Heliographic Coordinates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1981200"/>
            <a:ext cx="3810000" cy="4648200"/>
          </a:xfrm>
        </p:spPr>
        <p:txBody>
          <a:bodyPr/>
          <a:lstStyle/>
          <a:p>
            <a:r>
              <a:rPr lang="en-US" altLang="en-US" sz="2400"/>
              <a:t>To be useful, sunspot records must use a common frame of reference based on solar solar latitude and apparent longitude</a:t>
            </a:r>
          </a:p>
          <a:p>
            <a:r>
              <a:rPr lang="en-US" altLang="en-US" sz="2400"/>
              <a:t>Amateur Astronomers often use Astronomical League drawing form </a:t>
            </a:r>
          </a:p>
          <a:p>
            <a:r>
              <a:rPr lang="en-US" altLang="en-US" sz="2400"/>
              <a:t>Professional astronomers use the Stonyhurst disk shown at right</a:t>
            </a:r>
          </a:p>
        </p:txBody>
      </p:sp>
      <p:pic>
        <p:nvPicPr>
          <p:cNvPr id="12295" name="Picture 7" descr="sdisk100m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257800" cy="50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600200"/>
          </a:xfrm>
        </p:spPr>
        <p:txBody>
          <a:bodyPr/>
          <a:lstStyle/>
          <a:p>
            <a:pPr algn="ctr"/>
            <a:r>
              <a:rPr lang="en-US" altLang="en-US"/>
              <a:t>Convert Visual to Actual Coordinates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0" y="1981200"/>
            <a:ext cx="5715000" cy="4876800"/>
          </a:xfrm>
        </p:spPr>
        <p:txBody>
          <a:bodyPr/>
          <a:lstStyle/>
          <a:p>
            <a:r>
              <a:rPr lang="en-US" altLang="en-US" sz="2800"/>
              <a:t>The interaction of the sun’s and Earth’s axis tilt make placement difficult </a:t>
            </a:r>
          </a:p>
          <a:p>
            <a:r>
              <a:rPr lang="en-US" altLang="en-US" sz="2800"/>
              <a:t>Stonyhurst disks are used for projection scopes for easier recording</a:t>
            </a:r>
          </a:p>
          <a:p>
            <a:r>
              <a:rPr lang="en-US" altLang="en-US" sz="2800"/>
              <a:t>The solar emepheris is then consulted and the tilt is corrected to provide accurate location</a:t>
            </a:r>
          </a:p>
        </p:txBody>
      </p:sp>
      <p:pic>
        <p:nvPicPr>
          <p:cNvPr id="13318" name="Picture 6" descr="msotw9_temp0"/>
          <p:cNvPicPr>
            <a:picLocks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3505200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543800" cy="1600200"/>
          </a:xfrm>
        </p:spPr>
        <p:txBody>
          <a:bodyPr/>
          <a:lstStyle/>
          <a:p>
            <a:r>
              <a:rPr lang="en-US" altLang="en-US"/>
              <a:t>Types of Amateur Solar Scopes</a:t>
            </a:r>
          </a:p>
        </p:txBody>
      </p:sp>
      <p:pic>
        <p:nvPicPr>
          <p:cNvPr id="15363" name="Picture 3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4384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msotw9_temp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20161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58900" y="238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7" name="Picture 7" descr="sol-fs-on-sm.jpg (7027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12248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62400" y="2133600"/>
            <a:ext cx="1143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/>
              <a:t>Celeostat</a:t>
            </a:r>
            <a:r>
              <a:rPr lang="en-US" altLang="en-US" sz="1800"/>
              <a:t> is a motorized reflective telescope</a:t>
            </a:r>
          </a:p>
        </p:txBody>
      </p:sp>
      <p:pic>
        <p:nvPicPr>
          <p:cNvPr id="15369" name="Picture 9" descr="msotw9_temp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220980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562600" y="2209800"/>
            <a:ext cx="129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/>
              <a:t>Direct view</a:t>
            </a:r>
            <a:r>
              <a:rPr lang="en-US" altLang="en-US" sz="1800"/>
              <a:t> or pin-hole projection system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410200" y="4495800"/>
            <a:ext cx="1524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/>
              <a:t>Solar Dobsonian</a:t>
            </a:r>
            <a:r>
              <a:rPr lang="en-US" altLang="en-US" sz="1800"/>
              <a:t> telescope – using 1-way mirror and uncoated mirror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81400" y="4495800"/>
            <a:ext cx="1295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/>
              <a:t>Filtered standard telescope</a:t>
            </a:r>
            <a:r>
              <a:rPr lang="en-US" altLang="en-US" sz="1800"/>
              <a:t> – many filter types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543800" cy="1371600"/>
          </a:xfrm>
        </p:spPr>
        <p:txBody>
          <a:bodyPr/>
          <a:lstStyle/>
          <a:p>
            <a:r>
              <a:rPr lang="en-US" altLang="en-US" sz="3600"/>
              <a:t>Internet Links</a:t>
            </a:r>
            <a:r>
              <a:rPr lang="en-US" altLang="en-US"/>
              <a:t>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696200" cy="4953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1400" b="1"/>
              <a:t>Missions &amp; Observatories</a:t>
            </a:r>
          </a:p>
          <a:p>
            <a:r>
              <a:rPr lang="en-US" altLang="en-US" sz="1200" b="1"/>
              <a:t>NASA Solar and Heliospheric Observatory (SOHO) Satellite </a:t>
            </a:r>
            <a:r>
              <a:rPr lang="en-US" altLang="en-US" sz="1200" b="1">
                <a:hlinkClick r:id="rId2"/>
              </a:rPr>
              <a:t>http://sohowww.nascom.nasa.gov/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NASA Transition Region and Coronal Explorer (TRACE) Satellite </a:t>
            </a:r>
            <a:r>
              <a:rPr lang="en-US" altLang="en-US" sz="1200" b="1">
                <a:hlinkClick r:id="rId3"/>
              </a:rPr>
              <a:t>http://vestige.lmsal.com/TRACE/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ESA/NASA Yohkoh Satellite </a:t>
            </a:r>
            <a:r>
              <a:rPr lang="en-US" altLang="en-US" sz="1200" b="1">
                <a:hlinkClick r:id="rId4"/>
              </a:rPr>
              <a:t>http://www.lmsal.com/YPOP/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Big Bear Solar Observatory </a:t>
            </a:r>
            <a:r>
              <a:rPr lang="en-US" altLang="en-US" sz="1200" b="1">
                <a:hlinkClick r:id="rId5"/>
              </a:rPr>
              <a:t>http://www.bbso.njit.edu/</a:t>
            </a:r>
            <a:endParaRPr lang="en-US" altLang="en-US" sz="1200" b="1"/>
          </a:p>
          <a:p>
            <a:r>
              <a:rPr lang="en-US" altLang="en-US" sz="1200" b="1"/>
              <a:t>Mees Observatory </a:t>
            </a:r>
            <a:r>
              <a:rPr lang="en-US" altLang="en-US" sz="1200" b="1">
                <a:hlinkClick r:id="rId6"/>
              </a:rPr>
              <a:t>http://www.solar.ifa.hawaii.edu/mees.html</a:t>
            </a:r>
            <a:r>
              <a:rPr lang="en-US" altLang="en-US" sz="1200" b="1"/>
              <a:t> </a:t>
            </a:r>
          </a:p>
          <a:p>
            <a:endParaRPr lang="en-US" altLang="en-US" sz="1200" b="1"/>
          </a:p>
          <a:p>
            <a:pPr algn="ctr">
              <a:buFont typeface="Wingdings" pitchFamily="2" charset="2"/>
              <a:buNone/>
            </a:pPr>
            <a:r>
              <a:rPr lang="en-US" altLang="en-US" sz="1400" b="1"/>
              <a:t>Education Sites</a:t>
            </a:r>
          </a:p>
          <a:p>
            <a:r>
              <a:rPr lang="en-US" altLang="en-US" sz="1200" b="1"/>
              <a:t>NASA Space Weather </a:t>
            </a:r>
            <a:r>
              <a:rPr lang="en-US" altLang="en-US" sz="1200" b="1">
                <a:hlinkClick r:id="rId7"/>
              </a:rPr>
              <a:t>http://www.spaceweather.com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NASA Science web </a:t>
            </a:r>
            <a:r>
              <a:rPr lang="en-US" altLang="en-US" sz="1200" b="1">
                <a:hlinkClick r:id="rId8"/>
              </a:rPr>
              <a:t>http://science.nasa.gov/</a:t>
            </a:r>
            <a:r>
              <a:rPr lang="en-US" altLang="en-US" sz="1200" b="1"/>
              <a:t>  </a:t>
            </a:r>
            <a:r>
              <a:rPr lang="en-US" altLang="en-US" sz="1200" b="1">
                <a:hlinkClick r:id="rId9"/>
              </a:rPr>
              <a:t>http://www.spacescience.com/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NASA Solar Flare Theory </a:t>
            </a:r>
            <a:r>
              <a:rPr lang="en-US" altLang="en-US" sz="1200" b="1">
                <a:hlinkClick r:id="rId10"/>
              </a:rPr>
              <a:t>http://hesperia.gsfc.nasa.gov/sftheory/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NASA Marshall Solar Physics </a:t>
            </a:r>
            <a:r>
              <a:rPr lang="en-US" altLang="en-US" sz="1200" b="1">
                <a:hlinkClick r:id="rId11"/>
              </a:rPr>
              <a:t>http://science.nasa.gov/ssl/PAD/solar/</a:t>
            </a:r>
            <a:endParaRPr lang="en-US" altLang="en-US" sz="1200" b="1"/>
          </a:p>
          <a:p>
            <a:r>
              <a:rPr lang="en-US" altLang="en-US" sz="1200" b="1"/>
              <a:t>Thursday’s Classroom  </a:t>
            </a:r>
            <a:r>
              <a:rPr lang="en-US" altLang="en-US" sz="1200" b="1">
                <a:hlinkClick r:id="rId12"/>
              </a:rPr>
              <a:t>http://www.thursdaysclassroom.com</a:t>
            </a:r>
            <a:r>
              <a:rPr lang="en-US" altLang="en-US" sz="1200" b="1"/>
              <a:t> </a:t>
            </a:r>
          </a:p>
          <a:p>
            <a:endParaRPr lang="en-US" altLang="en-US" sz="1200" b="1"/>
          </a:p>
          <a:p>
            <a:pPr algn="ctr">
              <a:buFont typeface="Wingdings" pitchFamily="2" charset="2"/>
              <a:buNone/>
            </a:pPr>
            <a:r>
              <a:rPr lang="en-US" altLang="en-US" sz="1400" b="1"/>
              <a:t>Solar Observing Organizations</a:t>
            </a:r>
          </a:p>
          <a:p>
            <a:r>
              <a:rPr lang="en-US" altLang="en-US" sz="1200" b="1"/>
              <a:t>Association of Lunar &amp; Planetary Observers (ALPO) – </a:t>
            </a:r>
            <a:r>
              <a:rPr lang="en-US" altLang="en-US" sz="1200" b="1">
                <a:hlinkClick r:id="rId13"/>
              </a:rPr>
              <a:t>http://www.lpl.arizona.edu/~rhill/alpo/solar.html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Astronomical League  Sunspotter’s Club </a:t>
            </a:r>
            <a:r>
              <a:rPr lang="en-US" altLang="en-US" sz="1200" b="1">
                <a:hlinkClick r:id="rId14"/>
              </a:rPr>
              <a:t>http://www.astroleague.org/al/obsclubs/sunspot/sunsptcl.html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British Astronomical Association </a:t>
            </a:r>
            <a:r>
              <a:rPr lang="en-US" altLang="en-US" sz="1200" b="1">
                <a:hlinkClick r:id="rId15"/>
              </a:rPr>
              <a:t>http://ourworld.compuserve.com/homepages/M_Beales/</a:t>
            </a:r>
            <a:r>
              <a:rPr lang="en-US" altLang="en-US" sz="1200" b="1"/>
              <a:t> </a:t>
            </a:r>
          </a:p>
          <a:p>
            <a:r>
              <a:rPr lang="en-US" altLang="en-US" sz="1200" b="1"/>
              <a:t>American Asociation of Variable Star Observers, solar </a:t>
            </a:r>
            <a:r>
              <a:rPr lang="en-US" altLang="en-US" sz="1200" b="1">
                <a:hlinkClick r:id="rId16"/>
              </a:rPr>
              <a:t>http://www.aavso.org/solar/</a:t>
            </a:r>
            <a:r>
              <a:rPr lang="en-US" altLang="en-US" sz="1200" b="1"/>
              <a:t> </a:t>
            </a:r>
          </a:p>
          <a:p>
            <a:endParaRPr lang="en-US" altLang="en-US" sz="1200" b="1"/>
          </a:p>
          <a:p>
            <a:r>
              <a:rPr lang="en-US" altLang="en-US" sz="1200" b="1"/>
              <a:t>Yahoo Solar Astronomy site list </a:t>
            </a:r>
            <a:r>
              <a:rPr lang="en-US" altLang="en-US" sz="1200" b="1">
                <a:hlinkClick r:id="rId17"/>
              </a:rPr>
              <a:t>http://dir.yahoo.com/Science/Astronomy/Solar_System/Sun/</a:t>
            </a:r>
            <a:r>
              <a:rPr lang="en-US" altLang="en-US" sz="12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239000" cy="762000"/>
          </a:xfrm>
        </p:spPr>
        <p:txBody>
          <a:bodyPr/>
          <a:lstStyle/>
          <a:p>
            <a:r>
              <a:rPr lang="en-US" altLang="en-US"/>
              <a:t>What We Don’t Know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981200"/>
            <a:ext cx="3200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What are the precise causes of flares and CMEs?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Why do sunspots cycle in an 11 year cycle?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Why is the corona is hotter than the photosphere?</a:t>
            </a:r>
          </a:p>
        </p:txBody>
      </p:sp>
      <p:pic>
        <p:nvPicPr>
          <p:cNvPr id="6150" name="Picture 6" descr="flare_sm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057400"/>
            <a:ext cx="3810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/>
          <a:lstStyle/>
          <a:p>
            <a:r>
              <a:rPr lang="en-US" altLang="en-US"/>
              <a:t>Solar Sunspot Cycle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981200"/>
            <a:ext cx="7010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sun spot count peaks every 11 years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Astronomers don’t know why, but suspect:</a:t>
            </a:r>
            <a:br>
              <a:rPr lang="en-US" altLang="en-US" sz="2400"/>
            </a:br>
            <a:r>
              <a:rPr lang="en-US" altLang="en-US" sz="2400"/>
              <a:t>- magnetic processes within the sun run an 11-year cycle</a:t>
            </a:r>
            <a:br>
              <a:rPr lang="en-US" altLang="en-US" sz="2400"/>
            </a:br>
            <a:r>
              <a:rPr lang="en-US" altLang="en-US" sz="2400"/>
              <a:t>- planetary gravitational influence (Jupiter’s orbit = 11.86 years) {this is a less probable consideration}</a:t>
            </a:r>
          </a:p>
        </p:txBody>
      </p:sp>
      <p:pic>
        <p:nvPicPr>
          <p:cNvPr id="14344" name="Picture 8" descr="wolfm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7315200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lcycle_imagesG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5251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600200"/>
          </a:xfrm>
        </p:spPr>
        <p:txBody>
          <a:bodyPr/>
          <a:lstStyle/>
          <a:p>
            <a:r>
              <a:rPr lang="en-US" altLang="en-US"/>
              <a:t>How are Sunspots Born?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905000"/>
            <a:ext cx="4114800" cy="4724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Many layers of the sun spin at different rates, creating a magnetic field for the sphere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Convection currents create local magnetic fields in hot gas bubbles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Larger local magnetic fields and bubbles rise to the surface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At the surface, north and south polarity are split into pairs of disturbances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Large pairs usually create sunspots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Large sunspot groups often create flares and mass coronal ejections</a:t>
            </a:r>
          </a:p>
        </p:txBody>
      </p:sp>
      <p:pic>
        <p:nvPicPr>
          <p:cNvPr id="3076" name="Picture 4" descr="sunpartsG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24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620000" cy="1143000"/>
          </a:xfrm>
        </p:spPr>
        <p:txBody>
          <a:bodyPr/>
          <a:lstStyle/>
          <a:p>
            <a:r>
              <a:rPr lang="en-US" altLang="en-US"/>
              <a:t> Sunspot Anatomy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4572000" cy="5105400"/>
          </a:xfrm>
        </p:spPr>
        <p:txBody>
          <a:bodyPr/>
          <a:lstStyle/>
          <a:p>
            <a:r>
              <a:rPr lang="en-US" altLang="en-US" sz="2400"/>
              <a:t>Granulation – 1-2 arc sec size</a:t>
            </a:r>
            <a:br>
              <a:rPr lang="en-US" altLang="en-US" sz="2400"/>
            </a:br>
            <a:r>
              <a:rPr lang="en-US" altLang="en-US" sz="2400"/>
              <a:t>- Tops of convection cells</a:t>
            </a:r>
            <a:br>
              <a:rPr lang="en-US" altLang="en-US" sz="2400"/>
            </a:br>
            <a:r>
              <a:rPr lang="en-US" altLang="en-US" sz="2400"/>
              <a:t>- spread throughout the surface</a:t>
            </a:r>
          </a:p>
          <a:p>
            <a:r>
              <a:rPr lang="en-US" altLang="en-US" sz="2400"/>
              <a:t>Pores – </a:t>
            </a:r>
            <a:r>
              <a:rPr lang="en-US" altLang="en-US" sz="2400">
                <a:sym typeface="Symbol" pitchFamily="18" charset="2"/>
              </a:rPr>
              <a:t></a:t>
            </a:r>
            <a:r>
              <a:rPr lang="en-US" altLang="en-US" sz="2400"/>
              <a:t>1 arc sec dark areas</a:t>
            </a:r>
            <a:br>
              <a:rPr lang="en-US" altLang="en-US" sz="2400"/>
            </a:br>
            <a:r>
              <a:rPr lang="en-US" altLang="en-US" sz="2400"/>
              <a:t>- can develop into sunspots</a:t>
            </a:r>
          </a:p>
          <a:p>
            <a:r>
              <a:rPr lang="en-US" altLang="en-US" sz="2400"/>
              <a:t>Umbrea – dark area of sunspot, most active area</a:t>
            </a:r>
          </a:p>
          <a:p>
            <a:r>
              <a:rPr lang="en-US" altLang="en-US" sz="2400"/>
              <a:t>Penumbrea – lighter fringe found on larger sunspots</a:t>
            </a:r>
          </a:p>
          <a:p>
            <a:r>
              <a:rPr lang="en-US" altLang="en-US" sz="2400"/>
              <a:t>Faculae – </a:t>
            </a:r>
            <a:r>
              <a:rPr lang="en-US" altLang="en-US" sz="2400">
                <a:sym typeface="Symbol" pitchFamily="18" charset="2"/>
              </a:rPr>
              <a:t></a:t>
            </a:r>
            <a:r>
              <a:rPr lang="en-US" altLang="en-US" sz="2400"/>
              <a:t>1 arc min light areas surrounding sunspots</a:t>
            </a:r>
          </a:p>
        </p:txBody>
      </p:sp>
      <p:pic>
        <p:nvPicPr>
          <p:cNvPr id="4103" name="Picture 7" descr="sunspot0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913"/>
            <a:ext cx="4572000" cy="50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Close-ups of Features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4419600" y="1981200"/>
            <a:ext cx="1524000" cy="4648200"/>
            <a:chOff x="-3" y="-3"/>
            <a:chExt cx="1395" cy="1456"/>
          </a:xfrm>
        </p:grpSpPr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0" y="0"/>
              <a:ext cx="1389" cy="1450"/>
              <a:chOff x="0" y="0"/>
              <a:chExt cx="1389" cy="1450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89" cy="1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/>
                  <a:t>Granulae</a:t>
                </a:r>
              </a:p>
              <a:p>
                <a:endParaRPr lang="en-US" altLang="en-US"/>
              </a:p>
              <a:p>
                <a:endParaRPr lang="en-US" altLang="en-US"/>
              </a:p>
              <a:p>
                <a:pPr algn="r"/>
                <a:r>
                  <a:rPr lang="en-US" altLang="en-US"/>
                  <a:t>Sunspot</a:t>
                </a:r>
              </a:p>
              <a:p>
                <a:pPr algn="r"/>
                <a:endParaRPr lang="en-US" altLang="en-US"/>
              </a:p>
              <a:p>
                <a:pPr algn="r"/>
                <a:endParaRPr lang="en-US" altLang="en-US"/>
              </a:p>
              <a:p>
                <a:pPr algn="r"/>
                <a:endParaRPr lang="en-US" altLang="en-US"/>
              </a:p>
              <a:p>
                <a:pPr algn="r"/>
                <a:endParaRPr lang="en-US" altLang="en-US"/>
              </a:p>
              <a:p>
                <a:r>
                  <a:rPr lang="en-US" altLang="en-US"/>
                  <a:t>Flare</a:t>
                </a:r>
              </a:p>
              <a:p>
                <a:pPr algn="r"/>
                <a:endParaRPr lang="en-US" altLang="en-US"/>
              </a:p>
              <a:p>
                <a:pPr algn="r"/>
                <a:r>
                  <a:rPr lang="en-US" altLang="en-US"/>
                  <a:t>Faculae</a:t>
                </a:r>
              </a:p>
              <a:p>
                <a:pPr algn="r"/>
                <a:r>
                  <a:rPr lang="en-US" altLang="en-US"/>
                  <a:t>                     </a:t>
                </a:r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89" cy="14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1395" cy="145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28" name="Picture 4" descr="sunspot1_sm.jpg (14600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7432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ulae_sm.jpg (9650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7432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ranules_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re_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7432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391400" cy="838200"/>
          </a:xfrm>
        </p:spPr>
        <p:txBody>
          <a:bodyPr/>
          <a:lstStyle/>
          <a:p>
            <a:r>
              <a:rPr lang="en-US" altLang="en-US"/>
              <a:t>Sunspot Classification &amp; Flares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828800"/>
            <a:ext cx="5029200" cy="5029200"/>
          </a:xfrm>
        </p:spPr>
        <p:txBody>
          <a:bodyPr/>
          <a:lstStyle/>
          <a:p>
            <a:r>
              <a:rPr lang="en-US" altLang="en-US" sz="1800"/>
              <a:t>Measured in solar degrees </a:t>
            </a:r>
          </a:p>
          <a:p>
            <a:r>
              <a:rPr lang="en-US" altLang="en-US" sz="1800">
                <a:cs typeface="Times New Roman" pitchFamily="18" charset="0"/>
              </a:rPr>
              <a:t>First column describes the largest (or only) sunspot of the group</a:t>
            </a:r>
          </a:p>
          <a:p>
            <a:r>
              <a:rPr lang="en-US" altLang="en-US" sz="1800">
                <a:cs typeface="Times New Roman" pitchFamily="18" charset="0"/>
              </a:rPr>
              <a:t>Second column describes the layout of the group itself</a:t>
            </a:r>
          </a:p>
          <a:p>
            <a:r>
              <a:rPr lang="en-US" altLang="en-US" sz="1800">
                <a:cs typeface="Times New Roman" pitchFamily="18" charset="0"/>
              </a:rPr>
              <a:t>This categorization allows astronomers to accurately predict solar flares</a:t>
            </a:r>
          </a:p>
          <a:p>
            <a:r>
              <a:rPr lang="en-US" altLang="en-US" sz="1800">
                <a:cs typeface="Times New Roman" pitchFamily="18" charset="0"/>
              </a:rPr>
              <a:t>Classifications Fsi, Fki, and Fkc carry a 100% probability of an M flare within 24 hours!</a:t>
            </a:r>
          </a:p>
          <a:p>
            <a:r>
              <a:rPr lang="en-US" altLang="en-US" sz="1800">
                <a:cs typeface="Times New Roman" pitchFamily="18" charset="0"/>
              </a:rPr>
              <a:t>Classification Fkc also carries a 50% probability of an X (X-ray) flare.</a:t>
            </a:r>
          </a:p>
          <a:p>
            <a:r>
              <a:rPr lang="en-US" altLang="en-US" sz="1800">
                <a:cs typeface="Times New Roman" pitchFamily="18" charset="0"/>
              </a:rPr>
              <a:t>Surpasses all other prediction methods and classifications.</a:t>
            </a:r>
          </a:p>
          <a:p>
            <a:r>
              <a:rPr lang="en-US" altLang="en-US" sz="1800">
                <a:cs typeface="Times New Roman" pitchFamily="18" charset="0"/>
              </a:rPr>
              <a:t>Groups that produce flares are relatively rare, except during solar maximum</a:t>
            </a:r>
          </a:p>
          <a:p>
            <a:endParaRPr lang="en-US" altLang="en-US" sz="1800">
              <a:cs typeface="Times New Roman" pitchFamily="18" charset="0"/>
            </a:endParaRPr>
          </a:p>
        </p:txBody>
      </p:sp>
      <p:pic>
        <p:nvPicPr>
          <p:cNvPr id="10244" name="Picture 4" descr="spot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7068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600200"/>
          </a:xfrm>
        </p:spPr>
        <p:txBody>
          <a:bodyPr/>
          <a:lstStyle/>
          <a:p>
            <a:r>
              <a:rPr lang="en-US" altLang="en-US"/>
              <a:t>Sunspots, Flares, and CMEs</a:t>
            </a:r>
          </a:p>
        </p:txBody>
      </p:sp>
      <p:pic>
        <p:nvPicPr>
          <p:cNvPr id="11267" name="Picture 3" descr="Nov00CM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00200" y="1905000"/>
            <a:ext cx="1295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MDI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LASCO C2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772400" y="1981200"/>
            <a:ext cx="1371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EIT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LASCO C3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Designs\Sunny Days.pot</Template>
  <TotalTime>627</TotalTime>
  <Words>833</Words>
  <Application>Microsoft Office PowerPoint</Application>
  <PresentationFormat>Letter Paper (8.5x11 in)</PresentationFormat>
  <Paragraphs>145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Times New Roman</vt:lpstr>
      <vt:lpstr>Wingdings</vt:lpstr>
      <vt:lpstr>Symbol</vt:lpstr>
      <vt:lpstr>Sunny Days</vt:lpstr>
      <vt:lpstr>Sunspots, Solar Cycle, and  Observing the Sun</vt:lpstr>
      <vt:lpstr>What We Don’t Know</vt:lpstr>
      <vt:lpstr>Solar Sunspot Cycle</vt:lpstr>
      <vt:lpstr>PowerPoint Presentation</vt:lpstr>
      <vt:lpstr>How are Sunspots Born?</vt:lpstr>
      <vt:lpstr> Sunspot Anatomy</vt:lpstr>
      <vt:lpstr>Close-ups of Features</vt:lpstr>
      <vt:lpstr>Sunspot Classification &amp; Flares</vt:lpstr>
      <vt:lpstr>Sunspots, Flares, and CMEs</vt:lpstr>
      <vt:lpstr>Solar Axis Tilt</vt:lpstr>
      <vt:lpstr>Heliographic Coordinates</vt:lpstr>
      <vt:lpstr>Convert Visual to Actual Coordinates</vt:lpstr>
      <vt:lpstr>Types of Amateur Solar Scopes</vt:lpstr>
      <vt:lpstr>Internet Links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Sunspot Evolution</dc:title>
  <dc:creator>Tom Heisey</dc:creator>
  <cp:lastModifiedBy>Chas Rimpo</cp:lastModifiedBy>
  <cp:revision>10</cp:revision>
  <dcterms:created xsi:type="dcterms:W3CDTF">2001-03-13T05:43:16Z</dcterms:created>
  <dcterms:modified xsi:type="dcterms:W3CDTF">2013-11-29T17:39:07Z</dcterms:modified>
</cp:coreProperties>
</file>