
<file path=[Content_Types].xml><?xml version="1.0" encoding="utf-8"?>
<Types xmlns="http://schemas.openxmlformats.org/package/2006/content-types">
  <Default Extension="xml" ContentType="application/xml"/>
  <Default Extension="wdp" ContentType="image/vnd.ms-photo"/>
  <Default Extension="jpeg" ContentType="image/jpeg"/>
  <Default Extension="jpg" ContentType="image/jpeg"/>
  <Default Extension="emf" ContentType="image/x-emf"/>
  <Default Extension="mp4" ContentType="video/unknown"/>
  <Default Extension="rels" ContentType="application/vnd.openxmlformats-package.relationships+xml"/>
  <Default Extension="gif" ContentType="image/gif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8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9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52" r:id="rId1"/>
    <p:sldMasterId id="2147484586" r:id="rId2"/>
    <p:sldMasterId id="2147484616" r:id="rId3"/>
    <p:sldMasterId id="2147484628" r:id="rId4"/>
    <p:sldMasterId id="2147484640" r:id="rId5"/>
    <p:sldMasterId id="2147484652" r:id="rId6"/>
    <p:sldMasterId id="2147484664" r:id="rId7"/>
    <p:sldMasterId id="2147484700" r:id="rId8"/>
    <p:sldMasterId id="2147484718" r:id="rId9"/>
    <p:sldMasterId id="2147484736" r:id="rId10"/>
  </p:sldMasterIdLst>
  <p:notesMasterIdLst>
    <p:notesMasterId r:id="rId74"/>
  </p:notesMasterIdLst>
  <p:handoutMasterIdLst>
    <p:handoutMasterId r:id="rId75"/>
  </p:handoutMasterIdLst>
  <p:sldIdLst>
    <p:sldId id="1005" r:id="rId11"/>
    <p:sldId id="1030" r:id="rId12"/>
    <p:sldId id="1096" r:id="rId13"/>
    <p:sldId id="1022" r:id="rId14"/>
    <p:sldId id="949" r:id="rId15"/>
    <p:sldId id="1086" r:id="rId16"/>
    <p:sldId id="1098" r:id="rId17"/>
    <p:sldId id="1099" r:id="rId18"/>
    <p:sldId id="1100" r:id="rId19"/>
    <p:sldId id="1087" r:id="rId20"/>
    <p:sldId id="1088" r:id="rId21"/>
    <p:sldId id="1095" r:id="rId22"/>
    <p:sldId id="1090" r:id="rId23"/>
    <p:sldId id="1091" r:id="rId24"/>
    <p:sldId id="1092" r:id="rId25"/>
    <p:sldId id="1094" r:id="rId26"/>
    <p:sldId id="1062" r:id="rId27"/>
    <p:sldId id="1063" r:id="rId28"/>
    <p:sldId id="1064" r:id="rId29"/>
    <p:sldId id="1065" r:id="rId30"/>
    <p:sldId id="1106" r:id="rId31"/>
    <p:sldId id="1103" r:id="rId32"/>
    <p:sldId id="1107" r:id="rId33"/>
    <p:sldId id="973" r:id="rId34"/>
    <p:sldId id="1067" r:id="rId35"/>
    <p:sldId id="1024" r:id="rId36"/>
    <p:sldId id="1102" r:id="rId37"/>
    <p:sldId id="953" r:id="rId38"/>
    <p:sldId id="1068" r:id="rId39"/>
    <p:sldId id="879" r:id="rId40"/>
    <p:sldId id="959" r:id="rId41"/>
    <p:sldId id="1069" r:id="rId42"/>
    <p:sldId id="1070" r:id="rId43"/>
    <p:sldId id="1028" r:id="rId44"/>
    <p:sldId id="955" r:id="rId45"/>
    <p:sldId id="875" r:id="rId46"/>
    <p:sldId id="1108" r:id="rId47"/>
    <p:sldId id="1109" r:id="rId48"/>
    <p:sldId id="1110" r:id="rId49"/>
    <p:sldId id="1111" r:id="rId50"/>
    <p:sldId id="1071" r:id="rId51"/>
    <p:sldId id="961" r:id="rId52"/>
    <p:sldId id="1053" r:id="rId53"/>
    <p:sldId id="1113" r:id="rId54"/>
    <p:sldId id="1112" r:id="rId55"/>
    <p:sldId id="1054" r:id="rId56"/>
    <p:sldId id="1055" r:id="rId57"/>
    <p:sldId id="1056" r:id="rId58"/>
    <p:sldId id="1057" r:id="rId59"/>
    <p:sldId id="1059" r:id="rId60"/>
    <p:sldId id="1084" r:id="rId61"/>
    <p:sldId id="1082" r:id="rId62"/>
    <p:sldId id="1105" r:id="rId63"/>
    <p:sldId id="1045" r:id="rId64"/>
    <p:sldId id="1050" r:id="rId65"/>
    <p:sldId id="1049" r:id="rId66"/>
    <p:sldId id="1039" r:id="rId67"/>
    <p:sldId id="1004" r:id="rId68"/>
    <p:sldId id="1044" r:id="rId69"/>
    <p:sldId id="1061" r:id="rId70"/>
    <p:sldId id="1097" r:id="rId71"/>
    <p:sldId id="1077" r:id="rId72"/>
    <p:sldId id="1078" r:id="rId73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124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246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37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492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5616" algn="l" defTabSz="914246" rtl="0" eaLnBrk="1" latinLnBrk="0" hangingPunct="1">
      <a:defRPr sz="2000" b="1"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2739" algn="l" defTabSz="914246" rtl="0" eaLnBrk="1" latinLnBrk="0" hangingPunct="1">
      <a:defRPr sz="2000" b="1"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199862" algn="l" defTabSz="914246" rtl="0" eaLnBrk="1" latinLnBrk="0" hangingPunct="1">
      <a:defRPr sz="2000" b="1"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6986" algn="l" defTabSz="914246" rtl="0" eaLnBrk="1" latinLnBrk="0" hangingPunct="1">
      <a:defRPr sz="2000" b="1"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D69B"/>
    <a:srgbClr val="FAC090"/>
    <a:srgbClr val="008000"/>
    <a:srgbClr val="6B6BCF"/>
    <a:srgbClr val="00FF00"/>
    <a:srgbClr val="FF9933"/>
    <a:srgbClr val="CC9900"/>
    <a:srgbClr val="339966"/>
    <a:srgbClr val="FF9900"/>
    <a:srgbClr val="005B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70" autoAdjust="0"/>
    <p:restoredTop sz="88584" autoAdjust="0"/>
  </p:normalViewPr>
  <p:slideViewPr>
    <p:cSldViewPr snapToGrid="0">
      <p:cViewPr varScale="1">
        <p:scale>
          <a:sx n="96" d="100"/>
          <a:sy n="96" d="100"/>
        </p:scale>
        <p:origin x="-616" y="-112"/>
      </p:cViewPr>
      <p:guideLst>
        <p:guide orient="horz" pos="432"/>
        <p:guide orient="horz" pos="2832"/>
        <p:guide pos="2880"/>
        <p:guide pos="30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-1860" y="-120"/>
      </p:cViewPr>
      <p:guideLst>
        <p:guide orient="horz" pos="2928"/>
        <p:guide pos="220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4" Type="http://schemas.openxmlformats.org/officeDocument/2006/relationships/slide" Target="slides/slide4.xml"/><Relationship Id="rId15" Type="http://schemas.openxmlformats.org/officeDocument/2006/relationships/slide" Target="slides/slide5.xml"/><Relationship Id="rId16" Type="http://schemas.openxmlformats.org/officeDocument/2006/relationships/slide" Target="slides/slide6.xml"/><Relationship Id="rId17" Type="http://schemas.openxmlformats.org/officeDocument/2006/relationships/slide" Target="slides/slide7.xml"/><Relationship Id="rId18" Type="http://schemas.openxmlformats.org/officeDocument/2006/relationships/slide" Target="slides/slide8.xml"/><Relationship Id="rId19" Type="http://schemas.openxmlformats.org/officeDocument/2006/relationships/slide" Target="slides/slide9.xml"/><Relationship Id="rId63" Type="http://schemas.openxmlformats.org/officeDocument/2006/relationships/slide" Target="slides/slide53.xml"/><Relationship Id="rId64" Type="http://schemas.openxmlformats.org/officeDocument/2006/relationships/slide" Target="slides/slide54.xml"/><Relationship Id="rId65" Type="http://schemas.openxmlformats.org/officeDocument/2006/relationships/slide" Target="slides/slide55.xml"/><Relationship Id="rId66" Type="http://schemas.openxmlformats.org/officeDocument/2006/relationships/slide" Target="slides/slide56.xml"/><Relationship Id="rId67" Type="http://schemas.openxmlformats.org/officeDocument/2006/relationships/slide" Target="slides/slide57.xml"/><Relationship Id="rId68" Type="http://schemas.openxmlformats.org/officeDocument/2006/relationships/slide" Target="slides/slide58.xml"/><Relationship Id="rId69" Type="http://schemas.openxmlformats.org/officeDocument/2006/relationships/slide" Target="slides/slide59.xml"/><Relationship Id="rId50" Type="http://schemas.openxmlformats.org/officeDocument/2006/relationships/slide" Target="slides/slide40.xml"/><Relationship Id="rId51" Type="http://schemas.openxmlformats.org/officeDocument/2006/relationships/slide" Target="slides/slide41.xml"/><Relationship Id="rId52" Type="http://schemas.openxmlformats.org/officeDocument/2006/relationships/slide" Target="slides/slide42.xml"/><Relationship Id="rId53" Type="http://schemas.openxmlformats.org/officeDocument/2006/relationships/slide" Target="slides/slide43.xml"/><Relationship Id="rId54" Type="http://schemas.openxmlformats.org/officeDocument/2006/relationships/slide" Target="slides/slide44.xml"/><Relationship Id="rId55" Type="http://schemas.openxmlformats.org/officeDocument/2006/relationships/slide" Target="slides/slide45.xml"/><Relationship Id="rId56" Type="http://schemas.openxmlformats.org/officeDocument/2006/relationships/slide" Target="slides/slide46.xml"/><Relationship Id="rId57" Type="http://schemas.openxmlformats.org/officeDocument/2006/relationships/slide" Target="slides/slide47.xml"/><Relationship Id="rId58" Type="http://schemas.openxmlformats.org/officeDocument/2006/relationships/slide" Target="slides/slide48.xml"/><Relationship Id="rId59" Type="http://schemas.openxmlformats.org/officeDocument/2006/relationships/slide" Target="slides/slide49.xml"/><Relationship Id="rId40" Type="http://schemas.openxmlformats.org/officeDocument/2006/relationships/slide" Target="slides/slide30.xml"/><Relationship Id="rId41" Type="http://schemas.openxmlformats.org/officeDocument/2006/relationships/slide" Target="slides/slide31.xml"/><Relationship Id="rId42" Type="http://schemas.openxmlformats.org/officeDocument/2006/relationships/slide" Target="slides/slide32.xml"/><Relationship Id="rId43" Type="http://schemas.openxmlformats.org/officeDocument/2006/relationships/slide" Target="slides/slide33.xml"/><Relationship Id="rId44" Type="http://schemas.openxmlformats.org/officeDocument/2006/relationships/slide" Target="slides/slide34.xml"/><Relationship Id="rId45" Type="http://schemas.openxmlformats.org/officeDocument/2006/relationships/slide" Target="slides/slide35.xml"/><Relationship Id="rId46" Type="http://schemas.openxmlformats.org/officeDocument/2006/relationships/slide" Target="slides/slide36.xml"/><Relationship Id="rId47" Type="http://schemas.openxmlformats.org/officeDocument/2006/relationships/slide" Target="slides/slide37.xml"/><Relationship Id="rId48" Type="http://schemas.openxmlformats.org/officeDocument/2006/relationships/slide" Target="slides/slide38.xml"/><Relationship Id="rId49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20.xml"/><Relationship Id="rId31" Type="http://schemas.openxmlformats.org/officeDocument/2006/relationships/slide" Target="slides/slide21.xml"/><Relationship Id="rId32" Type="http://schemas.openxmlformats.org/officeDocument/2006/relationships/slide" Target="slides/slide22.xml"/><Relationship Id="rId33" Type="http://schemas.openxmlformats.org/officeDocument/2006/relationships/slide" Target="slides/slide23.xml"/><Relationship Id="rId34" Type="http://schemas.openxmlformats.org/officeDocument/2006/relationships/slide" Target="slides/slide24.xml"/><Relationship Id="rId35" Type="http://schemas.openxmlformats.org/officeDocument/2006/relationships/slide" Target="slides/slide25.xml"/><Relationship Id="rId36" Type="http://schemas.openxmlformats.org/officeDocument/2006/relationships/slide" Target="slides/slide26.xml"/><Relationship Id="rId37" Type="http://schemas.openxmlformats.org/officeDocument/2006/relationships/slide" Target="slides/slide27.xml"/><Relationship Id="rId38" Type="http://schemas.openxmlformats.org/officeDocument/2006/relationships/slide" Target="slides/slide28.xml"/><Relationship Id="rId39" Type="http://schemas.openxmlformats.org/officeDocument/2006/relationships/slide" Target="slides/slide29.xml"/><Relationship Id="rId80" Type="http://schemas.openxmlformats.org/officeDocument/2006/relationships/tableStyles" Target="tableStyles.xml"/><Relationship Id="rId70" Type="http://schemas.openxmlformats.org/officeDocument/2006/relationships/slide" Target="slides/slide60.xml"/><Relationship Id="rId71" Type="http://schemas.openxmlformats.org/officeDocument/2006/relationships/slide" Target="slides/slide61.xml"/><Relationship Id="rId72" Type="http://schemas.openxmlformats.org/officeDocument/2006/relationships/slide" Target="slides/slide62.xml"/><Relationship Id="rId20" Type="http://schemas.openxmlformats.org/officeDocument/2006/relationships/slide" Target="slides/slide10.xml"/><Relationship Id="rId21" Type="http://schemas.openxmlformats.org/officeDocument/2006/relationships/slide" Target="slides/slide11.xml"/><Relationship Id="rId22" Type="http://schemas.openxmlformats.org/officeDocument/2006/relationships/slide" Target="slides/slide12.xml"/><Relationship Id="rId23" Type="http://schemas.openxmlformats.org/officeDocument/2006/relationships/slide" Target="slides/slide13.xml"/><Relationship Id="rId24" Type="http://schemas.openxmlformats.org/officeDocument/2006/relationships/slide" Target="slides/slide14.xml"/><Relationship Id="rId25" Type="http://schemas.openxmlformats.org/officeDocument/2006/relationships/slide" Target="slides/slide15.xml"/><Relationship Id="rId26" Type="http://schemas.openxmlformats.org/officeDocument/2006/relationships/slide" Target="slides/slide16.xml"/><Relationship Id="rId27" Type="http://schemas.openxmlformats.org/officeDocument/2006/relationships/slide" Target="slides/slide17.xml"/><Relationship Id="rId28" Type="http://schemas.openxmlformats.org/officeDocument/2006/relationships/slide" Target="slides/slide18.xml"/><Relationship Id="rId29" Type="http://schemas.openxmlformats.org/officeDocument/2006/relationships/slide" Target="slides/slide19.xml"/><Relationship Id="rId73" Type="http://schemas.openxmlformats.org/officeDocument/2006/relationships/slide" Target="slides/slide63.xml"/><Relationship Id="rId74" Type="http://schemas.openxmlformats.org/officeDocument/2006/relationships/notesMaster" Target="notesMasters/notesMaster1.xml"/><Relationship Id="rId75" Type="http://schemas.openxmlformats.org/officeDocument/2006/relationships/handoutMaster" Target="handoutMasters/handoutMaster1.xml"/><Relationship Id="rId76" Type="http://schemas.openxmlformats.org/officeDocument/2006/relationships/printerSettings" Target="printerSettings/printerSettings1.bin"/><Relationship Id="rId77" Type="http://schemas.openxmlformats.org/officeDocument/2006/relationships/presProps" Target="presProps.xml"/><Relationship Id="rId78" Type="http://schemas.openxmlformats.org/officeDocument/2006/relationships/viewProps" Target="viewProps.xml"/><Relationship Id="rId79" Type="http://schemas.openxmlformats.org/officeDocument/2006/relationships/theme" Target="theme/theme1.xml"/><Relationship Id="rId60" Type="http://schemas.openxmlformats.org/officeDocument/2006/relationships/slide" Target="slides/slide50.xml"/><Relationship Id="rId61" Type="http://schemas.openxmlformats.org/officeDocument/2006/relationships/slide" Target="slides/slide51.xml"/><Relationship Id="rId62" Type="http://schemas.openxmlformats.org/officeDocument/2006/relationships/slide" Target="slides/slide52.xml"/><Relationship Id="rId10" Type="http://schemas.openxmlformats.org/officeDocument/2006/relationships/slideMaster" Target="slideMasters/slideMaster10.xml"/><Relationship Id="rId11" Type="http://schemas.openxmlformats.org/officeDocument/2006/relationships/slide" Target="slides/slide1.xml"/><Relationship Id="rId12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-1590"/>
            <a:ext cx="3037628" cy="465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405" tIns="0" rIns="19405" bIns="0" numCol="1" anchor="t" anchorCtr="0" compatLnSpc="1">
            <a:prstTxWarp prst="textNoShape">
              <a:avLst/>
            </a:prstTxWarp>
          </a:bodyPr>
          <a:lstStyle>
            <a:lvl1pPr defTabSz="926901">
              <a:defRPr sz="1100" b="0" i="1">
                <a:solidFill>
                  <a:srgbClr val="C2C7BD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2773" y="-1590"/>
            <a:ext cx="3037628" cy="465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405" tIns="0" rIns="19405" bIns="0" numCol="1" anchor="t" anchorCtr="0" compatLnSpc="1">
            <a:prstTxWarp prst="textNoShape">
              <a:avLst/>
            </a:prstTxWarp>
          </a:bodyPr>
          <a:lstStyle>
            <a:lvl1pPr algn="r" defTabSz="926901">
              <a:defRPr sz="1100" b="0" i="1">
                <a:solidFill>
                  <a:srgbClr val="C2C7BD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2216"/>
            <a:ext cx="3037628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405" tIns="0" rIns="19405" bIns="0" numCol="1" anchor="b" anchorCtr="0" compatLnSpc="1">
            <a:prstTxWarp prst="textNoShape">
              <a:avLst/>
            </a:prstTxWarp>
          </a:bodyPr>
          <a:lstStyle>
            <a:lvl1pPr defTabSz="926901">
              <a:defRPr sz="1100" b="0" i="1">
                <a:solidFill>
                  <a:srgbClr val="C2C7BD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2773" y="8832216"/>
            <a:ext cx="3037628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405" tIns="0" rIns="19405" bIns="0" numCol="1" anchor="b" anchorCtr="0" compatLnSpc="1">
            <a:prstTxWarp prst="textNoShape">
              <a:avLst/>
            </a:prstTxWarp>
          </a:bodyPr>
          <a:lstStyle>
            <a:lvl1pPr algn="r" defTabSz="926901">
              <a:defRPr sz="1100" b="0" i="1">
                <a:solidFill>
                  <a:srgbClr val="C2C7BD"/>
                </a:solidFill>
                <a:latin typeface="Arial" charset="0"/>
              </a:defRPr>
            </a:lvl1pPr>
          </a:lstStyle>
          <a:p>
            <a:pPr>
              <a:defRPr/>
            </a:pPr>
            <a:fld id="{4D6BAC94-C35E-4EDE-A016-FE7E56BAD54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15919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-1590"/>
            <a:ext cx="3037628" cy="465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405" tIns="0" rIns="19405" bIns="0" numCol="1" anchor="t" anchorCtr="0" compatLnSpc="1">
            <a:prstTxWarp prst="textNoShape">
              <a:avLst/>
            </a:prstTxWarp>
          </a:bodyPr>
          <a:lstStyle>
            <a:lvl1pPr defTabSz="926901">
              <a:defRPr sz="1100" b="0"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2773" y="-1590"/>
            <a:ext cx="3037628" cy="465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405" tIns="0" rIns="19405" bIns="0" numCol="1" anchor="t" anchorCtr="0" compatLnSpc="1">
            <a:prstTxWarp prst="textNoShape">
              <a:avLst/>
            </a:prstTxWarp>
          </a:bodyPr>
          <a:lstStyle>
            <a:lvl1pPr algn="r" defTabSz="926901">
              <a:defRPr sz="1100" b="0"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2216"/>
            <a:ext cx="3037628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405" tIns="0" rIns="19405" bIns="0" numCol="1" anchor="b" anchorCtr="0" compatLnSpc="1">
            <a:prstTxWarp prst="textNoShape">
              <a:avLst/>
            </a:prstTxWarp>
          </a:bodyPr>
          <a:lstStyle>
            <a:lvl1pPr defTabSz="926901">
              <a:defRPr sz="1100" b="0"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2773" y="8832216"/>
            <a:ext cx="3037628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405" tIns="0" rIns="19405" bIns="0" numCol="1" anchor="b" anchorCtr="0" compatLnSpc="1">
            <a:prstTxWarp prst="textNoShape">
              <a:avLst/>
            </a:prstTxWarp>
          </a:bodyPr>
          <a:lstStyle>
            <a:lvl1pPr algn="r" defTabSz="926901">
              <a:defRPr sz="1100" b="0" i="1">
                <a:latin typeface="Times New Roman" pitchFamily="18" charset="0"/>
              </a:defRPr>
            </a:lvl1pPr>
          </a:lstStyle>
          <a:p>
            <a:pPr>
              <a:defRPr/>
            </a:pPr>
            <a:fld id="{2F5C17DE-27D7-4684-A7E7-EF999223C79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3555" y="4414519"/>
            <a:ext cx="5143293" cy="4185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793" tIns="46898" rIns="93793" bIns="4689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0663" name="Rectangle 7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8500"/>
            <a:ext cx="4643437" cy="34829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4960630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11072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5536" algn="l" defTabSz="911072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2660" algn="l" defTabSz="911072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68195" algn="l" defTabSz="911072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5319" algn="l" defTabSz="911072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5616" algn="l" defTabSz="9142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39" algn="l" defTabSz="9142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862" algn="l" defTabSz="9142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986" algn="l" defTabSz="9142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sci.edu/jwst/instruments/niriss/ObservationModes/wfss" TargetMode="External"/><Relationship Id="rId4" Type="http://schemas.openxmlformats.org/officeDocument/2006/relationships/hyperlink" Target="http://www.stsci.edu/jwst/instruments/niriss/ObservationModes/soss" TargetMode="External"/><Relationship Id="rId5" Type="http://schemas.openxmlformats.org/officeDocument/2006/relationships/hyperlink" Target="http://www.stsci.edu/jwst/instruments/niriss/ObservationModes/ami" TargetMode="External"/><Relationship Id="rId6" Type="http://schemas.openxmlformats.org/officeDocument/2006/relationships/hyperlink" Target="http://www.stsci.edu/jwst/instruments/niriss/ObservationModes/imaging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82688" y="698500"/>
            <a:ext cx="4643437" cy="34829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 smtClean="0">
              <a:ea typeface="ＭＳ Ｐゴシック" charset="-128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9565CD7-F391-4214-801D-F992D383CC37}" type="slidenum">
              <a:rPr lang="en-US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Subaru</a:t>
            </a:r>
            <a:r>
              <a:rPr lang="en-US" baseline="0" dirty="0" smtClean="0"/>
              <a:t> image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4B9968-949A-F840-BF22-DA53803537E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58231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1072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The technology behind Great Observatories allows for a breadth of science that serves the broader community.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5C17DE-27D7-4684-A7E7-EF999223C79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7154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F1F7E2-77D9-E547-887A-95D66318F830}" type="slidenum">
              <a:rPr lang="en-US">
                <a:solidFill>
                  <a:prstClr val="black"/>
                </a:solidFill>
                <a:latin typeface="Calibri"/>
              </a:rPr>
              <a:pPr/>
              <a:t>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F1F7E2-77D9-E547-887A-95D66318F830}" type="slidenum">
              <a:rPr lang="en-US">
                <a:solidFill>
                  <a:prstClr val="black"/>
                </a:solidFill>
                <a:latin typeface="Calibri"/>
              </a:rPr>
              <a:pPr/>
              <a:t>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result.  </a:t>
            </a:r>
          </a:p>
          <a:p>
            <a:r>
              <a:rPr lang="en-US" dirty="0" smtClean="0"/>
              <a:t>- talk about big science from flagships and compare/contrast</a:t>
            </a:r>
            <a:r>
              <a:rPr lang="en-US" baseline="0" dirty="0" smtClean="0"/>
              <a:t> with diversity from smaller missions.</a:t>
            </a:r>
          </a:p>
          <a:p>
            <a:r>
              <a:rPr lang="en-US" baseline="0" dirty="0" smtClean="0"/>
              <a:t>- highlight the support of grad students and postdocs…countless people have built their careers on HST</a:t>
            </a:r>
          </a:p>
          <a:p>
            <a:r>
              <a:rPr lang="en-US" baseline="0" dirty="0" smtClean="0"/>
              <a:t>- engineering/jobs?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5C17DE-27D7-4684-A7E7-EF999223C79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5375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Char char="-"/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7066" indent="-291179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4717" indent="-23294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0604" indent="-23294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6491" indent="-23294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4D7F5B4-59B9-EB40-A414-0ECFF2915481}" type="slidenum">
              <a:rPr lang="en-US" sz="1200">
                <a:solidFill>
                  <a:srgbClr val="000000"/>
                </a:solidFill>
              </a:rPr>
              <a:pPr/>
              <a:t>21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2688" y="698500"/>
            <a:ext cx="4643437" cy="3482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Keck 36 mirrors weight 14,400 kg – each segment weighs 400 kilograms</a:t>
            </a:r>
          </a:p>
          <a:p>
            <a:r>
              <a:rPr lang="en-US" baseline="0" dirty="0" smtClean="0"/>
              <a:t>JWST 18 mirrors (total) weigh 600 kg – each segment weighs 20 kilograms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65170B-9469-495D-AA8B-92867D92BFC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7066" indent="-291179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4717" indent="-23294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0604" indent="-23294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6491" indent="-23294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5FCAEF9-64C4-774A-A0DB-CD086A388259}" type="slidenum">
              <a:rPr lang="en-US" sz="1200">
                <a:solidFill>
                  <a:prstClr val="black"/>
                </a:solidFill>
              </a:rPr>
              <a:pPr/>
              <a:t>23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2688" y="698500"/>
            <a:ext cx="4643437" cy="3482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- all of these technologies have been developed.  Some are even paying dividends beyond astronomy (later).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65170B-9469-495D-AA8B-92867D92BFC9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2688" y="698500"/>
            <a:ext cx="4643437" cy="3482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- all of these technologies have been developed.  Some are even paying dividends beyond astronomy (later).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65170B-9469-495D-AA8B-92867D92BFC9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82688" y="698500"/>
            <a:ext cx="4643437" cy="34829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 smtClean="0">
              <a:ea typeface="ＭＳ Ｐゴシック" charset="-128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9565CD7-F391-4214-801D-F992D383CC37}" type="slidenum">
              <a:rPr lang="en-US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This is nice since it highlights the complexity of the mirrors, and can be followed up with the nice gold coated images in your talk.</a:t>
            </a:r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7066" indent="-291179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4717" indent="-23294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0604" indent="-23294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6491" indent="-23294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DFAC4B6-CDB2-3D4E-88E1-C41B61D97259}" type="slidenum">
              <a:rPr lang="en-US" sz="1200"/>
              <a:pPr/>
              <a:t>26</a:t>
            </a:fld>
            <a:endParaRPr lang="en-US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7066" indent="-291179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4717" indent="-23294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0604" indent="-23294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6491" indent="-23294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5FCAEF9-64C4-774A-A0DB-CD086A388259}" type="slidenum">
              <a:rPr lang="en-US" sz="1200">
                <a:solidFill>
                  <a:prstClr val="black"/>
                </a:solidFill>
              </a:rPr>
              <a:pPr/>
              <a:t>27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Tell the Mirror Story</a:t>
            </a:r>
          </a:p>
          <a:p>
            <a:r>
              <a:rPr lang="en-US" dirty="0" smtClean="0"/>
              <a:t>--------------------------</a:t>
            </a:r>
          </a:p>
          <a:p>
            <a:r>
              <a:rPr lang="en-US" baseline="0" dirty="0" smtClean="0"/>
              <a:t>- STATUS: ALL DONE!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95F8E-EFCA-A940-A79B-6E0B7C45B39C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6702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2688" y="698500"/>
            <a:ext cx="4643437" cy="3482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- all of these technologies have been developed.  Some are even paying dividends beyond astronomy (later).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65170B-9469-495D-AA8B-92867D92BFC9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8500"/>
            <a:ext cx="4643437" cy="3482975"/>
          </a:xfrm>
          <a:ln/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F379CA-4F01-44C7-B18A-375BFCD571D9}" type="slidenum">
              <a:rPr lang="en-US" smtClean="0"/>
              <a:pPr/>
              <a:t>30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7066" indent="-291179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4717" indent="-23294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0604" indent="-23294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6491" indent="-23294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62F57D0-E2BD-BB4A-8626-843EBDA1D46A}" type="slidenum">
              <a:rPr lang="en-US" sz="1200">
                <a:solidFill>
                  <a:srgbClr val="000000"/>
                </a:solidFill>
              </a:rPr>
              <a:pPr/>
              <a:t>31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880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A picture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of the globular cluster Omega Cen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7066" indent="-291179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4717" indent="-23294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0604" indent="-23294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6491" indent="-23294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5F23420-EFA7-6548-B7C7-12CBBB8921D7}" type="slidenum">
              <a:rPr lang="en-US" sz="1200">
                <a:solidFill>
                  <a:srgbClr val="000000"/>
                </a:solidFill>
              </a:rPr>
              <a:pPr/>
              <a:t>32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9011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Say 0.1” pixels.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2688" y="698500"/>
            <a:ext cx="4643437" cy="3482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- all of these technologies have been developed.  Some are even paying dividends beyond astronomy (later).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65170B-9469-495D-AA8B-92867D92BFC9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COULD SHOW VIDEO OF SUNSHIELD TESTING FROM ONE OF NGAS</a:t>
            </a:r>
          </a:p>
          <a:p>
            <a:r>
              <a:rPr lang="en-US" baseline="0" dirty="0" smtClean="0"/>
              <a:t>----------------------------------------------------------------------------------------------------</a:t>
            </a:r>
          </a:p>
          <a:p>
            <a:r>
              <a:rPr lang="en-US" baseline="0" dirty="0" smtClean="0"/>
              <a:t>- JWST’s most visual subsystem is the sunshield</a:t>
            </a:r>
          </a:p>
          <a:p>
            <a:r>
              <a:rPr lang="en-US" baseline="0" dirty="0" smtClean="0"/>
              <a:t>- Sunshield is composed of five separate layers to ensure the optics and instruments of the telescope remain cold. </a:t>
            </a:r>
          </a:p>
          <a:p>
            <a:r>
              <a:rPr lang="en-US" baseline="0" dirty="0" smtClean="0"/>
              <a:t>- Sunshield always pointed towards the Sun, Earth, and Moon.</a:t>
            </a:r>
          </a:p>
          <a:p>
            <a:r>
              <a:rPr lang="en-US" baseline="0" dirty="0" smtClean="0"/>
              <a:t>- The hot side of JWST will reach 185 degrees F, but the cold side must be -388 degrees F.</a:t>
            </a:r>
          </a:p>
          <a:p>
            <a:r>
              <a:rPr lang="en-US" baseline="0" dirty="0" smtClean="0"/>
              <a:t>- Sunshield provides a thermally stable </a:t>
            </a:r>
            <a:r>
              <a:rPr lang="en-US" baseline="0" dirty="0" err="1" smtClean="0"/>
              <a:t>environement</a:t>
            </a:r>
            <a:r>
              <a:rPr lang="en-US" baseline="0" dirty="0" smtClean="0"/>
              <a:t> for JWST.</a:t>
            </a:r>
          </a:p>
          <a:p>
            <a:r>
              <a:rPr lang="en-US" baseline="0" dirty="0" smtClean="0"/>
              <a:t>- Update: Sunshield template layer 3 and 5  shape measurements are completed and within spec (as of SWG meeting).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95F8E-EFCA-A940-A79B-6E0B7C45B39C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6702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COULD SHOW VIDEO OF SUNSHIELD TESTING FROM ONE OF NGAS</a:t>
            </a:r>
          </a:p>
          <a:p>
            <a:r>
              <a:rPr lang="en-US" baseline="0" dirty="0" smtClean="0"/>
              <a:t>----------------------------------------------------------------------------------------------------</a:t>
            </a:r>
          </a:p>
          <a:p>
            <a:r>
              <a:rPr lang="en-US" baseline="0" dirty="0" smtClean="0"/>
              <a:t>- JWST’s most visual subsystem is the sunshield</a:t>
            </a:r>
          </a:p>
          <a:p>
            <a:r>
              <a:rPr lang="en-US" baseline="0" dirty="0" smtClean="0"/>
              <a:t>- Sunshield is composed of five separate layers to ensure the optics and instruments of the telescope remain cold. </a:t>
            </a:r>
          </a:p>
          <a:p>
            <a:r>
              <a:rPr lang="en-US" baseline="0" dirty="0" smtClean="0"/>
              <a:t>- Sunshield always pointed towards the Sun, Earth, and Moon.</a:t>
            </a:r>
          </a:p>
          <a:p>
            <a:r>
              <a:rPr lang="en-US" baseline="0" dirty="0" smtClean="0"/>
              <a:t>- The hot side of JWST will reach 185 degrees F, but the cold side must be -388 degrees F.</a:t>
            </a:r>
          </a:p>
          <a:p>
            <a:r>
              <a:rPr lang="en-US" baseline="0" dirty="0" smtClean="0"/>
              <a:t>- Sunshield provides a thermally stable </a:t>
            </a:r>
            <a:r>
              <a:rPr lang="en-US" baseline="0" dirty="0" err="1" smtClean="0"/>
              <a:t>environement</a:t>
            </a:r>
            <a:r>
              <a:rPr lang="en-US" baseline="0" dirty="0" smtClean="0"/>
              <a:t> for JWST.</a:t>
            </a:r>
          </a:p>
          <a:p>
            <a:r>
              <a:rPr lang="en-US" baseline="0" dirty="0" smtClean="0"/>
              <a:t>- Update: Sunshield template layer 3 and 5  shape measurements are completed and within spec (as of SWG meeting).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95F8E-EFCA-A940-A79B-6E0B7C45B39C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670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1072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The technology behind Great Observatories allows for a breadth of science that serves the broader community.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5C17DE-27D7-4684-A7E7-EF999223C79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7154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2688" y="698500"/>
            <a:ext cx="4643437" cy="3482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- Highlight that talks coming up will</a:t>
            </a:r>
            <a:r>
              <a:rPr lang="en-US" baseline="0" dirty="0" smtClean="0"/>
              <a:t> have more info on the specifics of two of the JWST instruments.</a:t>
            </a:r>
            <a:endParaRPr lang="en-US" dirty="0" smtClean="0"/>
          </a:p>
          <a:p>
            <a:r>
              <a:rPr lang="en-US" dirty="0" smtClean="0"/>
              <a:t>- ISIM</a:t>
            </a:r>
            <a:r>
              <a:rPr lang="en-US" baseline="0" dirty="0" smtClean="0"/>
              <a:t> completed CDR during 2009 and is currently in integration and testing</a:t>
            </a:r>
          </a:p>
          <a:p>
            <a:r>
              <a:rPr lang="en-US" dirty="0" smtClean="0"/>
              <a:t>- 2012 is a breakthrough</a:t>
            </a:r>
            <a:r>
              <a:rPr lang="en-US" baseline="0" dirty="0" smtClean="0"/>
              <a:t> year for JWST…science instruments begin delivery to GSFC for integration.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- Get back to the nature of JWST as having complex instruments, a different model from Hubble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65170B-9469-495D-AA8B-92867D92BFC9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2688" y="698500"/>
            <a:ext cx="4643437" cy="3482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- </a:t>
            </a:r>
            <a:r>
              <a:rPr lang="en-US" dirty="0" err="1" smtClean="0"/>
              <a:t>NIRCam</a:t>
            </a:r>
            <a:r>
              <a:rPr lang="en-US" dirty="0" smtClean="0"/>
              <a:t> diffraction limited at 2 microns.</a:t>
            </a:r>
          </a:p>
          <a:p>
            <a:r>
              <a:rPr lang="en-US" dirty="0" smtClean="0"/>
              <a:t>- Pixels</a:t>
            </a:r>
            <a:r>
              <a:rPr lang="en-US" baseline="0" dirty="0" smtClean="0"/>
              <a:t> are 0.0317”</a:t>
            </a:r>
          </a:p>
          <a:p>
            <a:r>
              <a:rPr lang="en-US" baseline="0" dirty="0" smtClean="0"/>
              <a:t>- Dual channel imager, get &lt;2.5 microns and &gt; 2.5 microns simultaneously.</a:t>
            </a:r>
          </a:p>
          <a:p>
            <a:endParaRPr lang="en-US" baseline="0" dirty="0" smtClean="0"/>
          </a:p>
          <a:p>
            <a:pPr marL="446088" lvl="1" indent="-265113">
              <a:buFont typeface="Arial"/>
              <a:buChar char="•"/>
            </a:pPr>
            <a:r>
              <a:rPr lang="en-US" sz="1500" b="0" dirty="0" smtClean="0">
                <a:latin typeface="Gill Sans"/>
                <a:cs typeface="Gill Sans"/>
              </a:rPr>
              <a:t>Bigger field of view than Hubble’s cameras</a:t>
            </a:r>
          </a:p>
          <a:p>
            <a:pPr marL="446088" lvl="1" indent="-265113">
              <a:buFont typeface="Arial"/>
              <a:buChar char="•"/>
            </a:pPr>
            <a:r>
              <a:rPr lang="en-US" sz="1500" b="0" dirty="0" smtClean="0">
                <a:latin typeface="Gill Sans"/>
                <a:cs typeface="Gill Sans"/>
              </a:rPr>
              <a:t>Smaller pixels in the IR than Hubble’s pixels in the visible (4 times smaller than HST WFC3/IR pixels)</a:t>
            </a:r>
          </a:p>
          <a:p>
            <a:pPr marL="446088" lvl="1" indent="-265113">
              <a:buFont typeface="Arial"/>
              <a:buChar char="•"/>
            </a:pPr>
            <a:r>
              <a:rPr lang="en-US" sz="1500" b="0" dirty="0" smtClean="0">
                <a:latin typeface="Gill Sans"/>
                <a:cs typeface="Gill Sans"/>
              </a:rPr>
              <a:t>Dual channel to offer short and long wavelengths simultaneously</a:t>
            </a:r>
          </a:p>
          <a:p>
            <a:pPr marL="446088" lvl="1" indent="-265113">
              <a:buFont typeface="Arial"/>
              <a:buChar char="•"/>
            </a:pPr>
            <a:r>
              <a:rPr lang="en-US" sz="1500" b="0" dirty="0" smtClean="0">
                <a:latin typeface="Gill Sans"/>
                <a:cs typeface="Gill Sans"/>
              </a:rPr>
              <a:t>Wide range of narrow, medium, and broad band filters covering 0.6 – 5 microns</a:t>
            </a:r>
          </a:p>
          <a:p>
            <a:pPr marL="446088" lvl="1" indent="-265113">
              <a:buFont typeface="Arial"/>
              <a:buChar char="•"/>
            </a:pPr>
            <a:r>
              <a:rPr lang="en-US" sz="1500" b="0" dirty="0" smtClean="0">
                <a:latin typeface="Gill Sans"/>
                <a:cs typeface="Gill Sans"/>
              </a:rPr>
              <a:t>Superb sensitivity</a:t>
            </a:r>
          </a:p>
          <a:p>
            <a:pPr marL="342900" indent="-342900">
              <a:buFont typeface="Arial"/>
              <a:buChar char="•"/>
            </a:pPr>
            <a:endParaRPr lang="en-US" sz="1500" b="0" dirty="0" smtClean="0">
              <a:latin typeface="Gill Sans"/>
              <a:cs typeface="Gill San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65170B-9469-495D-AA8B-92867D92BFC9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2688" y="698500"/>
            <a:ext cx="4643437" cy="3482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- Talk about the opportunity for </a:t>
            </a:r>
            <a:r>
              <a:rPr lang="en-US" baseline="0" dirty="0" err="1" smtClean="0"/>
              <a:t>multiobject</a:t>
            </a:r>
            <a:r>
              <a:rPr lang="en-US" baseline="0" dirty="0" smtClean="0"/>
              <a:t> spectroscopy at high *spatial* resolution (0.1 pixels).</a:t>
            </a:r>
          </a:p>
          <a:p>
            <a:r>
              <a:rPr lang="en-US" baseline="0" dirty="0" smtClean="0"/>
              <a:t>- With Hubble, we’ve been able to image some of the densest environments that the Universe offers.</a:t>
            </a:r>
          </a:p>
          <a:p>
            <a:r>
              <a:rPr lang="en-US" baseline="0" dirty="0" smtClean="0"/>
              <a:t>- With JWST, we’ll get spectra of hundreds of stars in those environments.</a:t>
            </a:r>
          </a:p>
          <a:p>
            <a:r>
              <a:rPr lang="en-US" baseline="0" dirty="0" smtClean="0"/>
              <a:t>- Set this up, the example is on the next slide.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65170B-9469-495D-AA8B-92867D92BFC9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2688" y="698500"/>
            <a:ext cx="4643437" cy="3482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446088" lvl="1" indent="-265113">
              <a:buFont typeface="Arial"/>
              <a:buChar char="•"/>
            </a:pPr>
            <a:r>
              <a:rPr lang="en-US" sz="1500" b="0" dirty="0" smtClean="0">
                <a:latin typeface="Gill Sans"/>
                <a:cs typeface="Gill Sans"/>
              </a:rPr>
              <a:t>Offers Hubble-type image sharpness over Spitzer-type wavelengths, at </a:t>
            </a:r>
            <a:r>
              <a:rPr lang="en-US" sz="1500" b="0" dirty="0" smtClean="0">
                <a:latin typeface="Symbol" charset="2"/>
                <a:cs typeface="Symbol" charset="2"/>
              </a:rPr>
              <a:t>l</a:t>
            </a:r>
            <a:r>
              <a:rPr lang="en-US" sz="1500" b="0" dirty="0" smtClean="0">
                <a:latin typeface="Gill Sans"/>
                <a:cs typeface="Gill Sans"/>
              </a:rPr>
              <a:t> = 5 – 28 microns</a:t>
            </a:r>
          </a:p>
          <a:p>
            <a:pPr marL="446088" lvl="1" indent="-265113">
              <a:buFont typeface="Arial"/>
              <a:buChar char="•"/>
            </a:pPr>
            <a:r>
              <a:rPr lang="en-US" sz="1500" b="0" dirty="0" smtClean="0">
                <a:latin typeface="Gill Sans"/>
                <a:cs typeface="Gill Sans"/>
              </a:rPr>
              <a:t>Broadband imaging in 10 filters</a:t>
            </a:r>
          </a:p>
          <a:p>
            <a:pPr marL="446088" lvl="1" indent="-265113">
              <a:buFont typeface="Arial"/>
              <a:buChar char="•"/>
            </a:pPr>
            <a:r>
              <a:rPr lang="en-US" sz="1500" b="0" dirty="0" smtClean="0">
                <a:latin typeface="Gill Sans"/>
                <a:cs typeface="Gill Sans"/>
              </a:rPr>
              <a:t>IFU and low-resolution spectroscopy</a:t>
            </a:r>
          </a:p>
          <a:p>
            <a:pPr marL="446088" lvl="1" indent="-265113">
              <a:buFont typeface="Arial"/>
              <a:buChar char="•"/>
            </a:pPr>
            <a:r>
              <a:rPr lang="en-US" sz="1500" b="0" dirty="0" smtClean="0">
                <a:latin typeface="Gill Sans"/>
                <a:cs typeface="Gill Sans"/>
              </a:rPr>
              <a:t>Multiple </a:t>
            </a:r>
            <a:r>
              <a:rPr lang="en-US" sz="1500" dirty="0" err="1" smtClean="0">
                <a:latin typeface="Gill Sans"/>
                <a:cs typeface="Gill Sans"/>
              </a:rPr>
              <a:t>coronographs</a:t>
            </a:r>
            <a:endParaRPr lang="en-US" sz="1500" dirty="0" smtClean="0">
              <a:latin typeface="Gill Sans"/>
              <a:cs typeface="Gill Sans"/>
            </a:endParaRPr>
          </a:p>
          <a:p>
            <a:pPr marL="446088" lvl="1" indent="-265113">
              <a:buFont typeface="Arial"/>
              <a:buChar char="•"/>
            </a:pPr>
            <a:r>
              <a:rPr lang="en-US" sz="1500" b="0" dirty="0" smtClean="0">
                <a:latin typeface="Gill Sans"/>
                <a:cs typeface="Gill Sans"/>
              </a:rPr>
              <a:t>Delivered to GSFC in May 2012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- Highlight extreme conditions that MIRI will operate in.</a:t>
            </a:r>
          </a:p>
          <a:p>
            <a:r>
              <a:rPr lang="en-US" baseline="0" dirty="0" smtClean="0"/>
              <a:t>- MIRI really offers us Hubble-like resolution at Spitzer wavelengths.</a:t>
            </a:r>
          </a:p>
          <a:p>
            <a:r>
              <a:rPr lang="en-US" baseline="0" dirty="0" smtClean="0"/>
              <a:t>-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65170B-9469-495D-AA8B-92867D92BFC9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2688" y="698500"/>
            <a:ext cx="4643437" cy="3482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+mn-lt"/>
                <a:hlinkClick r:id="rId3"/>
              </a:rPr>
              <a:t>1.) Wide-Field Slitless Spectroscopy (WFSS)</a:t>
            </a:r>
            <a:r>
              <a:rPr lang="en-US" dirty="0">
                <a:solidFill>
                  <a:srgbClr val="000000"/>
                </a:solidFill>
                <a:latin typeface="+mn-lt"/>
                <a:hlinkClick r:id=""/>
              </a:rPr>
              <a:t>, </a:t>
            </a:r>
          </a:p>
          <a:p>
            <a:r>
              <a:rPr lang="en-US" dirty="0">
                <a:solidFill>
                  <a:srgbClr val="000000"/>
                </a:solidFill>
                <a:latin typeface="+mn-lt"/>
                <a:hlinkClick r:id=""/>
              </a:rPr>
              <a:t>R~150; 1.0 – 2.5 microns; enabled by a matched pair of orthogonal grisms (GR150C and GR150R) in the Filter Wheel and a selection of blocking filters in the Pupil Wheel (F115W, F140M, F150W, F158M, F200W).</a:t>
            </a:r>
          </a:p>
          <a:p>
            <a:r>
              <a:rPr lang="en-US" b="1" dirty="0">
                <a:solidFill>
                  <a:srgbClr val="000000"/>
                </a:solidFill>
                <a:latin typeface="+mn-lt"/>
              </a:rPr>
              <a:t>		</a:t>
            </a:r>
          </a:p>
          <a:p>
            <a:r>
              <a:rPr lang="en-US" b="1" dirty="0">
                <a:solidFill>
                  <a:srgbClr val="000000"/>
                </a:solidFill>
                <a:latin typeface="+mn-lt"/>
                <a:hlinkClick r:id="rId4"/>
              </a:rPr>
              <a:t>2.) Single-Object Slitless Spectroscopy (SOSS)</a:t>
            </a:r>
            <a:endParaRPr lang="en-US" dirty="0">
              <a:solidFill>
                <a:srgbClr val="000000"/>
              </a:solidFill>
              <a:latin typeface="+mn-lt"/>
              <a:hlinkClick r:id=""/>
            </a:endParaRPr>
          </a:p>
          <a:p>
            <a:r>
              <a:rPr lang="en-US" dirty="0">
                <a:solidFill>
                  <a:srgbClr val="000000"/>
                </a:solidFill>
                <a:latin typeface="+mn-lt"/>
                <a:hlinkClick r:id=""/>
              </a:rPr>
              <a:t>R~700; 0.6 – 2.5 microns; enabled by the grism GR700XD, which generates 3 orders of cross-dispersed (XD) spectra for a target placed at a reference point in the FOV.</a:t>
            </a:r>
          </a:p>
          <a:p>
            <a:endParaRPr lang="en-US" b="1" dirty="0">
              <a:solidFill>
                <a:srgbClr val="000000"/>
              </a:solidFill>
              <a:latin typeface="+mn-lt"/>
            </a:endParaRPr>
          </a:p>
          <a:p>
            <a:r>
              <a:rPr lang="en-US" b="1" dirty="0">
                <a:solidFill>
                  <a:srgbClr val="000000"/>
                </a:solidFill>
                <a:latin typeface="+mn-lt"/>
              </a:rPr>
              <a:t>3.) </a:t>
            </a:r>
            <a:r>
              <a:rPr lang="en-US" b="1" dirty="0">
                <a:solidFill>
                  <a:srgbClr val="000000"/>
                </a:solidFill>
                <a:latin typeface="+mn-lt"/>
                <a:hlinkClick r:id="rId5"/>
              </a:rPr>
              <a:t>Aperture Mask Interferometry (AMI)</a:t>
            </a:r>
            <a:r>
              <a:rPr lang="en-US" dirty="0">
                <a:solidFill>
                  <a:srgbClr val="000000"/>
                </a:solidFill>
                <a:latin typeface="+mn-lt"/>
                <a:hlinkClick r:id="rId5"/>
              </a:rPr>
              <a:t>,</a:t>
            </a:r>
            <a:br>
              <a:rPr lang="en-US" dirty="0">
                <a:solidFill>
                  <a:srgbClr val="000000"/>
                </a:solidFill>
                <a:latin typeface="+mn-lt"/>
                <a:hlinkClick r:id="rId5"/>
              </a:rPr>
            </a:br>
            <a:r>
              <a:rPr lang="en-US" dirty="0">
                <a:solidFill>
                  <a:srgbClr val="000000"/>
                </a:solidFill>
                <a:latin typeface="+mn-lt"/>
                <a:hlinkClick r:id="rId5"/>
              </a:rPr>
              <a:t>3.8 – 4.8 microns; enabled by the non-redundant mask (NRM) in the Pupil Wheel and medium-band filters (F380M, F430M, F480M) in the Filter Wheel. The mask consists of 7 "holes" (apertures), which produce an interferogram that samples 21 unique ("non-redundant") baselines.</a:t>
            </a:r>
          </a:p>
          <a:p>
            <a:r>
              <a:rPr lang="en-US" b="1" dirty="0">
                <a:solidFill>
                  <a:srgbClr val="000000"/>
                </a:solidFill>
                <a:latin typeface="+mn-lt"/>
              </a:rPr>
              <a:t>		</a:t>
            </a:r>
          </a:p>
          <a:p>
            <a:r>
              <a:rPr lang="en-US" b="1" dirty="0">
                <a:solidFill>
                  <a:srgbClr val="000000"/>
                </a:solidFill>
                <a:latin typeface="+mn-lt"/>
                <a:hlinkClick r:id="rId6"/>
              </a:rPr>
              <a:t>4.) Imaging</a:t>
            </a:r>
            <a:endParaRPr lang="en-US" dirty="0">
              <a:solidFill>
                <a:srgbClr val="000000"/>
              </a:solidFill>
              <a:latin typeface="+mn-lt"/>
              <a:hlinkClick r:id=""/>
            </a:endParaRPr>
          </a:p>
          <a:p>
            <a:r>
              <a:rPr lang="en-US" dirty="0">
                <a:solidFill>
                  <a:srgbClr val="000000"/>
                </a:solidFill>
                <a:latin typeface="+mn-lt"/>
                <a:hlinkClick r:id=""/>
              </a:rPr>
              <a:t>0.9 – 5.0 microns; enabled by wide-band filters F090W, F115W, F150W, F200W in the Pupil Wheel and F277W, F356W, F444W in the Filter Wheel.</a:t>
            </a:r>
            <a:endParaRPr lang="en-US" u="none" baseline="0" dirty="0" smtClean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65170B-9469-495D-AA8B-92867D92BFC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40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2688" y="698500"/>
            <a:ext cx="4643437" cy="3482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- </a:t>
            </a:r>
            <a:r>
              <a:rPr lang="en-US" dirty="0" err="1" smtClean="0"/>
              <a:t>NIRCam</a:t>
            </a:r>
            <a:r>
              <a:rPr lang="en-US" dirty="0" smtClean="0"/>
              <a:t> diffraction limited at 2 microns.</a:t>
            </a:r>
          </a:p>
          <a:p>
            <a:r>
              <a:rPr lang="en-US" dirty="0" smtClean="0"/>
              <a:t>- Pixels</a:t>
            </a:r>
            <a:r>
              <a:rPr lang="en-US" baseline="0" dirty="0" smtClean="0"/>
              <a:t> are 0.0317”</a:t>
            </a:r>
          </a:p>
          <a:p>
            <a:r>
              <a:rPr lang="en-US" baseline="0" dirty="0" smtClean="0"/>
              <a:t>- Dual channel imager, get &lt;2.5 microns and &gt; 2.5 microns simultaneously.</a:t>
            </a:r>
          </a:p>
          <a:p>
            <a:endParaRPr lang="en-US" baseline="0" dirty="0" smtClean="0"/>
          </a:p>
          <a:p>
            <a:pPr marL="446088" lvl="1" indent="-265113">
              <a:buFont typeface="Arial"/>
              <a:buChar char="•"/>
            </a:pPr>
            <a:r>
              <a:rPr lang="en-US" sz="1500" b="0" dirty="0" smtClean="0">
                <a:latin typeface="Gill Sans"/>
                <a:cs typeface="Gill Sans"/>
              </a:rPr>
              <a:t>Bigger field of view than Hubble’s cameras</a:t>
            </a:r>
          </a:p>
          <a:p>
            <a:pPr marL="446088" lvl="1" indent="-265113">
              <a:buFont typeface="Arial"/>
              <a:buChar char="•"/>
            </a:pPr>
            <a:r>
              <a:rPr lang="en-US" sz="1500" b="0" dirty="0" smtClean="0">
                <a:latin typeface="Gill Sans"/>
                <a:cs typeface="Gill Sans"/>
              </a:rPr>
              <a:t>Smaller pixels in the IR than Hubble’s pixels in the visible (4 times smaller than HST WFC3/IR pixels)</a:t>
            </a:r>
          </a:p>
          <a:p>
            <a:pPr marL="446088" lvl="1" indent="-265113">
              <a:buFont typeface="Arial"/>
              <a:buChar char="•"/>
            </a:pPr>
            <a:r>
              <a:rPr lang="en-US" sz="1500" b="0" dirty="0" smtClean="0">
                <a:latin typeface="Gill Sans"/>
                <a:cs typeface="Gill Sans"/>
              </a:rPr>
              <a:t>Dual channel to offer short and long wavelengths simultaneously</a:t>
            </a:r>
          </a:p>
          <a:p>
            <a:pPr marL="446088" lvl="1" indent="-265113">
              <a:buFont typeface="Arial"/>
              <a:buChar char="•"/>
            </a:pPr>
            <a:r>
              <a:rPr lang="en-US" sz="1500" b="0" dirty="0" smtClean="0">
                <a:latin typeface="Gill Sans"/>
                <a:cs typeface="Gill Sans"/>
              </a:rPr>
              <a:t>Wide range of narrow, medium, and broad band filters covering 0.6 – 5 microns</a:t>
            </a:r>
          </a:p>
          <a:p>
            <a:pPr marL="446088" lvl="1" indent="-265113">
              <a:buFont typeface="Arial"/>
              <a:buChar char="•"/>
            </a:pPr>
            <a:r>
              <a:rPr lang="en-US" sz="1500" b="0" dirty="0" smtClean="0">
                <a:latin typeface="Gill Sans"/>
                <a:cs typeface="Gill Sans"/>
              </a:rPr>
              <a:t>Superb sensitivity</a:t>
            </a:r>
          </a:p>
          <a:p>
            <a:pPr marL="342900" indent="-342900">
              <a:buFont typeface="Arial"/>
              <a:buChar char="•"/>
            </a:pPr>
            <a:endParaRPr lang="en-US" sz="1500" b="0" dirty="0" smtClean="0">
              <a:latin typeface="Gill Sans"/>
              <a:cs typeface="Gill San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65170B-9469-495D-AA8B-92867D92BFC9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The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deepest image ever taken, as seen by JWST.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The HST PSF was backed out of the HUDF/IR, and the JWST PSF was convolved into the image.  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Talk about image sharpness and the detection of first galaxies.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7066" indent="-291179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4717" indent="-23294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0604" indent="-23294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6491" indent="-23294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C1BC05E-E5E0-CB46-BC26-37A60D6B9A71}" type="slidenum">
              <a:rPr lang="en-US" sz="1200"/>
              <a:pPr/>
              <a:t>42</a:t>
            </a:fld>
            <a:endParaRPr lang="en-US" sz="120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7066" indent="-291179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4717" indent="-23294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0604" indent="-23294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6491" indent="-23294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D2289E9-BBB1-DF4C-A5E4-0B97D10EAA1E}" type="slidenum">
              <a:rPr lang="en-US" sz="1200">
                <a:solidFill>
                  <a:srgbClr val="000000"/>
                </a:solidFill>
              </a:rPr>
              <a:pPr/>
              <a:t>43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727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24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Maggie Masetti, Goddard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- Picture on bottom is their fridge.</a:t>
            </a:r>
          </a:p>
        </p:txBody>
      </p:sp>
      <p:sp>
        <p:nvSpPr>
          <p:cNvPr id="624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7066" indent="-291179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4717" indent="-23294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0604" indent="-23294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6491" indent="-23294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49D2EE7-52E7-5A40-987C-7B24AAAEAC36}" type="slidenum">
              <a:rPr lang="en-US" sz="1200"/>
              <a:pPr/>
              <a:t>46</a:t>
            </a:fld>
            <a:endParaRPr lang="en-US" sz="120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7066" indent="-291179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4717" indent="-23294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0604" indent="-23294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6491" indent="-23294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6D209AA-D70D-E74F-817B-534E88CAFF44}" type="slidenum">
              <a:rPr lang="en-US" sz="1200">
                <a:solidFill>
                  <a:srgbClr val="000000"/>
                </a:solidFill>
              </a:rPr>
              <a:pPr/>
              <a:t>51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8704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20000"/>
              </a:spcBef>
            </a:pPr>
            <a:r>
              <a:rPr lang="en-US">
                <a:latin typeface="Calibri" charset="0"/>
                <a:ea typeface="ＭＳ Ｐゴシック" charset="0"/>
                <a:cs typeface="Calibri" charset="0"/>
              </a:rPr>
              <a:t> strong break out with 10</a:t>
            </a:r>
            <a:r>
              <a:rPr lang="en-US" baseline="30000">
                <a:latin typeface="Calibri" charset="0"/>
                <a:ea typeface="ＭＳ Ｐゴシック" charset="0"/>
                <a:cs typeface="Calibri" charset="0"/>
              </a:rPr>
              <a:t>42</a:t>
            </a:r>
            <a:r>
              <a:rPr lang="en-US">
                <a:latin typeface="Calibri" charset="0"/>
                <a:ea typeface="ＭＳ Ｐゴシック" charset="0"/>
                <a:cs typeface="Calibri" charset="0"/>
              </a:rPr>
              <a:t> – 10</a:t>
            </a:r>
            <a:r>
              <a:rPr lang="en-US" baseline="30000">
                <a:latin typeface="Calibri" charset="0"/>
                <a:ea typeface="ＭＳ Ｐゴシック" charset="0"/>
                <a:cs typeface="Calibri" charset="0"/>
              </a:rPr>
              <a:t>43</a:t>
            </a:r>
            <a:r>
              <a:rPr lang="en-US">
                <a:latin typeface="Calibri" charset="0"/>
                <a:ea typeface="ＭＳ Ｐゴシック" charset="0"/>
                <a:cs typeface="Calibri" charset="0"/>
              </a:rPr>
              <a:t> (transient), then a decline down to 10</a:t>
            </a:r>
            <a:r>
              <a:rPr lang="en-US" baseline="30000">
                <a:latin typeface="Calibri" charset="0"/>
                <a:ea typeface="ＭＳ Ｐゴシック" charset="0"/>
                <a:cs typeface="Calibri" charset="0"/>
              </a:rPr>
              <a:t>40</a:t>
            </a:r>
            <a:r>
              <a:rPr lang="en-US">
                <a:latin typeface="Calibri" charset="0"/>
                <a:ea typeface="ＭＳ Ｐゴシック" charset="0"/>
                <a:cs typeface="Calibri" charset="0"/>
              </a:rPr>
              <a:t>, and then a rise again due to Ni</a:t>
            </a:r>
            <a:r>
              <a:rPr lang="en-US" baseline="30000">
                <a:latin typeface="Calibri" charset="0"/>
                <a:ea typeface="ＭＳ Ｐゴシック" charset="0"/>
                <a:cs typeface="Calibri" charset="0"/>
              </a:rPr>
              <a:t>56</a:t>
            </a:r>
            <a:r>
              <a:rPr lang="en-US">
                <a:latin typeface="Calibri" charset="0"/>
                <a:ea typeface="ＭＳ Ｐゴシック" charset="0"/>
                <a:cs typeface="Calibri" charset="0"/>
              </a:rPr>
              <a:t> radioactive decay.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1072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The technology behind Great Observatories allows for a breadth of science that serves the broader community.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5C17DE-27D7-4684-A7E7-EF999223C790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71541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This is nice since it highlights the complexity of the mirrors, and can be followed up with the nice gold coated images in your talk.</a:t>
            </a:r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7066" indent="-291179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4717" indent="-23294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0604" indent="-23294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6491" indent="-23294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158B0F3-D9FC-284E-A8A0-101AC9AA21F6}" type="slidenum">
              <a:rPr lang="en-US" sz="1200"/>
              <a:pPr/>
              <a:t>52</a:t>
            </a:fld>
            <a:endParaRPr lang="en-US" sz="120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7066" indent="-291179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4717" indent="-23294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0604" indent="-23294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6491" indent="-23294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5FCAEF9-64C4-774A-A0DB-CD086A388259}" type="slidenum">
              <a:rPr lang="en-US" sz="1200">
                <a:solidFill>
                  <a:prstClr val="black"/>
                </a:solidFill>
              </a:rPr>
              <a:pPr/>
              <a:t>53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Show deployment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video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7066" indent="-291179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4717" indent="-23294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0604" indent="-23294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6491" indent="-23294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414C0A1-223D-C143-B211-7CB521CF080A}" type="slidenum">
              <a:rPr lang="en-US" sz="1200"/>
              <a:pPr/>
              <a:t>54</a:t>
            </a:fld>
            <a:endParaRPr lang="en-US" sz="120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7066" indent="-291179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4717" indent="-23294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0604" indent="-23294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6491" indent="-23294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414C0A1-223D-C143-B211-7CB521CF080A}" type="slidenum">
              <a:rPr lang="en-US" sz="1200"/>
              <a:pPr/>
              <a:t>55</a:t>
            </a:fld>
            <a:endParaRPr lang="en-US" sz="120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7066" indent="-291179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4717" indent="-23294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0604" indent="-23294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6491" indent="-23294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414C0A1-223D-C143-B211-7CB521CF080A}" type="slidenum">
              <a:rPr lang="en-US" sz="1200"/>
              <a:pPr/>
              <a:t>56</a:t>
            </a:fld>
            <a:endParaRPr lang="en-US" sz="120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FCEE02-3EAE-4069-9F53-15BD33DBF4D9}" type="slidenum">
              <a:rPr lang="en-US" smtClean="0"/>
              <a:pPr/>
              <a:t>57</a:t>
            </a:fld>
            <a:endParaRPr lang="en-US" dirty="0" smtClean="0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43438" cy="3484563"/>
          </a:xfrm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359" y="4416108"/>
            <a:ext cx="5607684" cy="4182427"/>
          </a:xfrm>
          <a:noFill/>
          <a:ln/>
        </p:spPr>
        <p:txBody>
          <a:bodyPr/>
          <a:lstStyle/>
          <a:p>
            <a:r>
              <a:rPr lang="en-US" dirty="0" smtClean="0">
                <a:latin typeface="Arial" pitchFamily="34" charset="0"/>
              </a:rPr>
              <a:t>A look forward</a:t>
            </a:r>
            <a:r>
              <a:rPr lang="en-US" baseline="0" dirty="0" smtClean="0">
                <a:latin typeface="Arial" pitchFamily="34" charset="0"/>
              </a:rPr>
              <a:t> – discuss importance of I&amp;T and getting it right through extensive tests.   </a:t>
            </a:r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7066" indent="-291179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4717" indent="-23294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0604" indent="-23294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6491" indent="-23294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C223A64-FBDF-AF4F-B043-05F29ABE4758}" type="slidenum">
              <a:rPr lang="en-US" sz="1200">
                <a:solidFill>
                  <a:srgbClr val="000000"/>
                </a:solidFill>
              </a:rPr>
              <a:pPr/>
              <a:t>58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8909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170+ participants.</a:t>
            </a:r>
          </a:p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All talks and slides are webcast and available for download.</a:t>
            </a: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7066" indent="-291179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4717" indent="-23294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0604" indent="-23294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6491" indent="-23294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8E0616C-01E6-C140-B2FB-EE5016078A2E}" type="slidenum">
              <a:rPr lang="en-US" sz="1200"/>
              <a:pPr/>
              <a:t>59</a:t>
            </a:fld>
            <a:endParaRPr lang="en-US" sz="120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result.  </a:t>
            </a:r>
          </a:p>
          <a:p>
            <a:r>
              <a:rPr lang="en-US" dirty="0" smtClean="0"/>
              <a:t>- talk about big science from flagships and compare/contrast</a:t>
            </a:r>
            <a:r>
              <a:rPr lang="en-US" baseline="0" dirty="0" smtClean="0"/>
              <a:t> with diversity from smaller missions.</a:t>
            </a:r>
          </a:p>
          <a:p>
            <a:r>
              <a:rPr lang="en-US" baseline="0" dirty="0" smtClean="0"/>
              <a:t>- highlight the support of grad students and postdocs…countless people have built their careers on HST</a:t>
            </a:r>
          </a:p>
          <a:p>
            <a:r>
              <a:rPr lang="en-US" baseline="0" dirty="0" smtClean="0"/>
              <a:t>- engineering/jobs?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5C17DE-27D7-4684-A7E7-EF999223C79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53750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7066" indent="-291179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4717" indent="-23294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0604" indent="-23294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6491" indent="-23294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8E0616C-01E6-C140-B2FB-EE5016078A2E}" type="slidenum">
              <a:rPr lang="en-US" sz="1200"/>
              <a:pPr/>
              <a:t>61</a:t>
            </a:fld>
            <a:endParaRPr 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2688" y="698500"/>
            <a:ext cx="4643437" cy="3482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</a:t>
            </a:r>
            <a:r>
              <a:rPr lang="en-US" baseline="0" dirty="0" smtClean="0"/>
              <a:t> importance of technology in enabling HST’s success is echoed in the Servicing Missions.</a:t>
            </a:r>
          </a:p>
          <a:p>
            <a:endParaRPr lang="en-US" dirty="0" smtClean="0"/>
          </a:p>
          <a:p>
            <a:r>
              <a:rPr lang="en-US" dirty="0" smtClean="0"/>
              <a:t>1.)</a:t>
            </a:r>
            <a:r>
              <a:rPr lang="en-US" baseline="0" dirty="0" smtClean="0"/>
              <a:t> HST is young because of the servicing missions</a:t>
            </a:r>
          </a:p>
          <a:p>
            <a:r>
              <a:rPr lang="en-US" baseline="0" dirty="0" smtClean="0"/>
              <a:t>2.) Each servicing mission provided astronomy with new discovery potential because of </a:t>
            </a:r>
            <a:r>
              <a:rPr lang="en-US" b="1" baseline="0" dirty="0" smtClean="0"/>
              <a:t>new capabilities in the science instruments</a:t>
            </a:r>
          </a:p>
          <a:p>
            <a:r>
              <a:rPr lang="en-US" baseline="0" dirty="0" smtClean="0"/>
              <a:t>3.) In 2011, there were 3923 authors on published papers based on Hubble data</a:t>
            </a:r>
          </a:p>
          <a:p>
            <a:r>
              <a:rPr lang="en-US" baseline="0" dirty="0" smtClean="0"/>
              <a:t>4.) In 2012, Hubble received more observing proposal requests than in any of the past five years.</a:t>
            </a:r>
          </a:p>
          <a:p>
            <a:r>
              <a:rPr lang="en-US" dirty="0" smtClean="0">
                <a:sym typeface="Wingdings"/>
              </a:rPr>
              <a:t> Could</a:t>
            </a:r>
            <a:r>
              <a:rPr lang="en-US" baseline="0" dirty="0" smtClean="0">
                <a:sym typeface="Wingdings"/>
              </a:rPr>
              <a:t> show plot here correlating proposal pressure with servicing missions.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65170B-9469-495D-AA8B-92867D92BFC9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 A comparison for just optical and near-IR great observatories. 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- Stress that key element of a telescope is the light gathering power, which scales with the area of the primary mirror, not the diameter. </a:t>
            </a: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7066" indent="-291179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4717" indent="-23294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0604" indent="-23294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6491" indent="-23294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92A1505-E906-BD4C-AE09-177211DA9151}" type="slidenum">
              <a:rPr lang="en-US" sz="1200">
                <a:solidFill>
                  <a:prstClr val="black"/>
                </a:solidFill>
              </a:rPr>
              <a:pPr/>
              <a:t>62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 A comparison for just optical and near-IR great observatories. 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- Stress that key element of a telescope is the light gathering power, which scales with the area of the primary mirror, not the diameter. </a:t>
            </a: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7066" indent="-291179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4717" indent="-23294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0604" indent="-23294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6491" indent="-23294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2EB73E3-D716-F047-B959-8B6542696471}" type="slidenum">
              <a:rPr lang="en-US" sz="1200">
                <a:solidFill>
                  <a:prstClr val="black"/>
                </a:solidFill>
              </a:rPr>
              <a:pPr/>
              <a:t>63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1072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The technology behind Great Observatories allows for a breadth of science that serves the broader community.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5C17DE-27D7-4684-A7E7-EF999223C79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7154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7066" indent="-291179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4717" indent="-23294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0604" indent="-23294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6491" indent="-23294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571787F-6AC1-8D45-9D68-683217545EB6}" type="slidenum">
              <a:rPr lang="en-US" sz="1200">
                <a:solidFill>
                  <a:prstClr val="black"/>
                </a:solidFill>
              </a:rPr>
              <a:pPr/>
              <a:t>7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757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7066" indent="-291179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4717" indent="-23294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0604" indent="-23294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6491" indent="-23294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963160C-126A-444B-A6E8-89EC5B4C9974}" type="slidenum">
              <a:rPr lang="en-US" sz="1200">
                <a:solidFill>
                  <a:prstClr val="black"/>
                </a:solidFill>
              </a:rPr>
              <a:pPr/>
              <a:t>8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778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7066" indent="-291179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4717" indent="-23294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0604" indent="-23294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6491" indent="-23294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62CB4A8-49C1-474B-B0FE-60DAC9858678}" type="slidenum">
              <a:rPr lang="en-US" sz="1200">
                <a:solidFill>
                  <a:prstClr val="black"/>
                </a:solidFill>
              </a:rPr>
              <a:pPr/>
              <a:t>9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798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124" indent="0" algn="ctr">
              <a:buNone/>
              <a:defRPr/>
            </a:lvl2pPr>
            <a:lvl3pPr marL="914246" indent="0" algn="ctr">
              <a:buNone/>
              <a:defRPr/>
            </a:lvl3pPr>
            <a:lvl4pPr marL="1371370" indent="0" algn="ctr">
              <a:buNone/>
              <a:defRPr/>
            </a:lvl4pPr>
            <a:lvl5pPr marL="1828492" indent="0" algn="ctr">
              <a:buNone/>
              <a:defRPr/>
            </a:lvl5pPr>
            <a:lvl6pPr marL="2285616" indent="0" algn="ctr">
              <a:buNone/>
              <a:defRPr/>
            </a:lvl6pPr>
            <a:lvl7pPr marL="2742739" indent="0" algn="ctr">
              <a:buNone/>
              <a:defRPr/>
            </a:lvl7pPr>
            <a:lvl8pPr marL="3199862" indent="0" algn="ctr">
              <a:buNone/>
              <a:defRPr/>
            </a:lvl8pPr>
            <a:lvl9pPr marL="365698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76833" y="6615113"/>
            <a:ext cx="3937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7EE088-E074-4496-B7BD-BE7703B42D6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1079"/>
          <p:cNvSpPr>
            <a:spLocks noGrp="1" noChangeArrowheads="1"/>
          </p:cNvSpPr>
          <p:nvPr>
            <p:ph type="dt" sz="half" idx="11"/>
          </p:nvPr>
        </p:nvSpPr>
        <p:spPr>
          <a:xfrm>
            <a:off x="383733" y="6626226"/>
            <a:ext cx="10541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9 Jan 2012</a:t>
            </a:r>
            <a:endParaRPr lang="en-US" dirty="0"/>
          </a:p>
        </p:txBody>
      </p:sp>
      <p:sp>
        <p:nvSpPr>
          <p:cNvPr id="6" name="Rectangle 1080"/>
          <p:cNvSpPr>
            <a:spLocks noGrp="1" noChangeArrowheads="1"/>
          </p:cNvSpPr>
          <p:nvPr>
            <p:ph type="ftr" sz="quarter" idx="12"/>
          </p:nvPr>
        </p:nvSpPr>
        <p:spPr>
          <a:xfrm>
            <a:off x="1679133" y="6626226"/>
            <a:ext cx="670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Presentation to: The American Astronomical Society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831852"/>
            <a:ext cx="8275638" cy="7334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3259" y="1665289"/>
            <a:ext cx="8258175" cy="4537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76833" y="6615113"/>
            <a:ext cx="3937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AECFB-5339-4292-9351-A76CDDF2CDB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1079"/>
          <p:cNvSpPr>
            <a:spLocks noGrp="1" noChangeArrowheads="1"/>
          </p:cNvSpPr>
          <p:nvPr>
            <p:ph type="dt" sz="half" idx="11"/>
          </p:nvPr>
        </p:nvSpPr>
        <p:spPr>
          <a:xfrm>
            <a:off x="383733" y="6626226"/>
            <a:ext cx="10541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9 Jan 2012</a:t>
            </a:r>
            <a:endParaRPr lang="en-US" dirty="0"/>
          </a:p>
        </p:txBody>
      </p:sp>
      <p:sp>
        <p:nvSpPr>
          <p:cNvPr id="6" name="Rectangle 1080"/>
          <p:cNvSpPr>
            <a:spLocks noGrp="1" noChangeArrowheads="1"/>
          </p:cNvSpPr>
          <p:nvPr>
            <p:ph type="ftr" sz="quarter" idx="12"/>
          </p:nvPr>
        </p:nvSpPr>
        <p:spPr>
          <a:xfrm>
            <a:off x="1679133" y="6626226"/>
            <a:ext cx="670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Presentation to: The American Astronomical Society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73852" y="831852"/>
            <a:ext cx="2068513" cy="5370513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6727" y="831852"/>
            <a:ext cx="6054725" cy="537051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76833" y="6615113"/>
            <a:ext cx="3937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E7B61-7496-469A-BBD5-ED8F2051EEB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1079"/>
          <p:cNvSpPr>
            <a:spLocks noGrp="1" noChangeArrowheads="1"/>
          </p:cNvSpPr>
          <p:nvPr>
            <p:ph type="dt" sz="half" idx="11"/>
          </p:nvPr>
        </p:nvSpPr>
        <p:spPr>
          <a:xfrm>
            <a:off x="383733" y="6626226"/>
            <a:ext cx="10541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9 Jan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1080"/>
          <p:cNvSpPr>
            <a:spLocks noGrp="1" noChangeArrowheads="1"/>
          </p:cNvSpPr>
          <p:nvPr>
            <p:ph type="ftr" sz="quarter" idx="12"/>
          </p:nvPr>
        </p:nvSpPr>
        <p:spPr>
          <a:xfrm>
            <a:off x="1679133" y="6626226"/>
            <a:ext cx="670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Presentation to: The American Astronomical Society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164775"/>
      </p:ext>
    </p:extLst>
  </p:cSld>
  <p:clrMapOvr>
    <a:masterClrMapping/>
  </p:clrMapOvr>
  <p:transition xmlns:p14="http://schemas.microsoft.com/office/powerpoint/2010/main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831852"/>
            <a:ext cx="8275638" cy="7334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66725" y="1665289"/>
            <a:ext cx="4052888" cy="4537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2014" y="1665289"/>
            <a:ext cx="4052887" cy="4537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76833" y="6615113"/>
            <a:ext cx="3937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F9E30-95C5-471B-A3EE-9AD9E41D77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1079"/>
          <p:cNvSpPr>
            <a:spLocks noGrp="1" noChangeArrowheads="1"/>
          </p:cNvSpPr>
          <p:nvPr>
            <p:ph type="dt" sz="half" idx="11"/>
          </p:nvPr>
        </p:nvSpPr>
        <p:spPr>
          <a:xfrm>
            <a:off x="383733" y="6626226"/>
            <a:ext cx="10541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9 Jan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1080"/>
          <p:cNvSpPr>
            <a:spLocks noGrp="1" noChangeArrowheads="1"/>
          </p:cNvSpPr>
          <p:nvPr>
            <p:ph type="ftr" sz="quarter" idx="12"/>
          </p:nvPr>
        </p:nvSpPr>
        <p:spPr>
          <a:xfrm>
            <a:off x="1679133" y="6626226"/>
            <a:ext cx="670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Presentation to: The American Astronomical Society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258190"/>
      </p:ext>
    </p:extLst>
  </p:cSld>
  <p:clrMapOvr>
    <a:masterClrMapping/>
  </p:clrMapOvr>
  <p:transition xmlns:p14="http://schemas.microsoft.com/office/powerpoint/2010/main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831852"/>
            <a:ext cx="8275638" cy="7334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66725" y="1665289"/>
            <a:ext cx="4052888" cy="4537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72014" y="1665290"/>
            <a:ext cx="4052887" cy="21923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72014" y="4010025"/>
            <a:ext cx="4052887" cy="2192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76833" y="6615113"/>
            <a:ext cx="3937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030AC7-EB40-45C2-8BF1-752D6B19292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1079"/>
          <p:cNvSpPr>
            <a:spLocks noGrp="1" noChangeArrowheads="1"/>
          </p:cNvSpPr>
          <p:nvPr>
            <p:ph type="dt" sz="half" idx="11"/>
          </p:nvPr>
        </p:nvSpPr>
        <p:spPr>
          <a:xfrm>
            <a:off x="383733" y="6626226"/>
            <a:ext cx="10541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9 Jan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1080"/>
          <p:cNvSpPr>
            <a:spLocks noGrp="1" noChangeArrowheads="1"/>
          </p:cNvSpPr>
          <p:nvPr>
            <p:ph type="ftr" sz="quarter" idx="12"/>
          </p:nvPr>
        </p:nvSpPr>
        <p:spPr>
          <a:xfrm>
            <a:off x="1679133" y="6626226"/>
            <a:ext cx="670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Presentation to: The American Astronomical Society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994985"/>
      </p:ext>
    </p:extLst>
  </p:cSld>
  <p:clrMapOvr>
    <a:masterClrMapping/>
  </p:clrMapOvr>
  <p:transition xmlns:p14="http://schemas.microsoft.com/office/powerpoint/2010/main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831852"/>
            <a:ext cx="8275638" cy="7334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66725" y="1665289"/>
            <a:ext cx="4052888" cy="4537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72014" y="1665289"/>
            <a:ext cx="4052887" cy="4537075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5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76833" y="6615113"/>
            <a:ext cx="3937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7CCC1A-D481-43FD-8C58-A1C9F04838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1079"/>
          <p:cNvSpPr>
            <a:spLocks noGrp="1" noChangeArrowheads="1"/>
          </p:cNvSpPr>
          <p:nvPr>
            <p:ph type="dt" sz="half" idx="11"/>
          </p:nvPr>
        </p:nvSpPr>
        <p:spPr>
          <a:xfrm>
            <a:off x="383733" y="6626226"/>
            <a:ext cx="10541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9 Jan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1080"/>
          <p:cNvSpPr>
            <a:spLocks noGrp="1" noChangeArrowheads="1"/>
          </p:cNvSpPr>
          <p:nvPr>
            <p:ph type="ftr" sz="quarter" idx="12"/>
          </p:nvPr>
        </p:nvSpPr>
        <p:spPr>
          <a:xfrm>
            <a:off x="1679133" y="6626226"/>
            <a:ext cx="670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Presentation to: The American Astronomical Society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43966"/>
      </p:ext>
    </p:extLst>
  </p:cSld>
  <p:clrMapOvr>
    <a:masterClrMapping/>
  </p:clrMapOvr>
  <p:transition xmlns:p14="http://schemas.microsoft.com/office/powerpoint/2010/main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831852"/>
            <a:ext cx="8275638" cy="7334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66725" y="1665289"/>
            <a:ext cx="4052888" cy="4537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72014" y="1665289"/>
            <a:ext cx="4052887" cy="4537075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5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76833" y="6615113"/>
            <a:ext cx="3937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C200BA-CC7B-4FCD-ABDE-E562D90631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1079"/>
          <p:cNvSpPr>
            <a:spLocks noGrp="1" noChangeArrowheads="1"/>
          </p:cNvSpPr>
          <p:nvPr>
            <p:ph type="dt" sz="half" idx="11"/>
          </p:nvPr>
        </p:nvSpPr>
        <p:spPr>
          <a:xfrm>
            <a:off x="383733" y="6626226"/>
            <a:ext cx="10541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9 Jan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1080"/>
          <p:cNvSpPr>
            <a:spLocks noGrp="1" noChangeArrowheads="1"/>
          </p:cNvSpPr>
          <p:nvPr>
            <p:ph type="ftr" sz="quarter" idx="12"/>
          </p:nvPr>
        </p:nvSpPr>
        <p:spPr>
          <a:xfrm>
            <a:off x="1679133" y="6626226"/>
            <a:ext cx="670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Presentation to: The American Astronomical Society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699892"/>
      </p:ext>
    </p:extLst>
  </p:cSld>
  <p:clrMapOvr>
    <a:masterClrMapping/>
  </p:clrMapOvr>
  <p:transition xmlns:p14="http://schemas.microsoft.com/office/powerpoint/2010/main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831852"/>
            <a:ext cx="8275638" cy="7334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66726" y="1665289"/>
            <a:ext cx="8258175" cy="4537075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76833" y="6615113"/>
            <a:ext cx="3937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27C015-2269-4A9B-A544-EEEFDB43EF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1079"/>
          <p:cNvSpPr>
            <a:spLocks noGrp="1" noChangeArrowheads="1"/>
          </p:cNvSpPr>
          <p:nvPr>
            <p:ph type="dt" sz="half" idx="11"/>
          </p:nvPr>
        </p:nvSpPr>
        <p:spPr>
          <a:xfrm>
            <a:off x="383733" y="6626226"/>
            <a:ext cx="10541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9 Jan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1080"/>
          <p:cNvSpPr>
            <a:spLocks noGrp="1" noChangeArrowheads="1"/>
          </p:cNvSpPr>
          <p:nvPr>
            <p:ph type="ftr" sz="quarter" idx="12"/>
          </p:nvPr>
        </p:nvSpPr>
        <p:spPr>
          <a:xfrm>
            <a:off x="1679133" y="6626226"/>
            <a:ext cx="670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Presentation to: The American Astronomical Society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852842"/>
      </p:ext>
    </p:extLst>
  </p:cSld>
  <p:clrMapOvr>
    <a:masterClrMapping/>
  </p:clrMapOvr>
  <p:transition xmlns:p14="http://schemas.microsoft.com/office/powerpoint/2010/main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831852"/>
            <a:ext cx="8275638" cy="7334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6725" y="1665289"/>
            <a:ext cx="4052888" cy="4537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72014" y="1665290"/>
            <a:ext cx="4052887" cy="21923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72014" y="4010025"/>
            <a:ext cx="4052887" cy="2192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76833" y="6615113"/>
            <a:ext cx="3937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FBBD6B-D58E-4B78-A6DD-D1A699A02B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1079"/>
          <p:cNvSpPr>
            <a:spLocks noGrp="1" noChangeArrowheads="1"/>
          </p:cNvSpPr>
          <p:nvPr>
            <p:ph type="dt" sz="half" idx="11"/>
          </p:nvPr>
        </p:nvSpPr>
        <p:spPr>
          <a:xfrm>
            <a:off x="383733" y="6626226"/>
            <a:ext cx="10541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9 Jan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1080"/>
          <p:cNvSpPr>
            <a:spLocks noGrp="1" noChangeArrowheads="1"/>
          </p:cNvSpPr>
          <p:nvPr>
            <p:ph type="ftr" sz="quarter" idx="12"/>
          </p:nvPr>
        </p:nvSpPr>
        <p:spPr>
          <a:xfrm>
            <a:off x="1679133" y="6626226"/>
            <a:ext cx="670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Presentation to: The American Astronomical Society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763404"/>
      </p:ext>
    </p:extLst>
  </p:cSld>
  <p:clrMapOvr>
    <a:masterClrMapping/>
  </p:clrMapOvr>
  <p:transition xmlns:p14="http://schemas.microsoft.com/office/powerpoint/2010/main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124" indent="0" algn="ctr">
              <a:buNone/>
              <a:defRPr/>
            </a:lvl2pPr>
            <a:lvl3pPr marL="914246" indent="0" algn="ctr">
              <a:buNone/>
              <a:defRPr/>
            </a:lvl3pPr>
            <a:lvl4pPr marL="1371370" indent="0" algn="ctr">
              <a:buNone/>
              <a:defRPr/>
            </a:lvl4pPr>
            <a:lvl5pPr marL="1828492" indent="0" algn="ctr">
              <a:buNone/>
              <a:defRPr/>
            </a:lvl5pPr>
            <a:lvl6pPr marL="2285616" indent="0" algn="ctr">
              <a:buNone/>
              <a:defRPr/>
            </a:lvl6pPr>
            <a:lvl7pPr marL="2742739" indent="0" algn="ctr">
              <a:buNone/>
              <a:defRPr/>
            </a:lvl7pPr>
            <a:lvl8pPr marL="3199862" indent="0" algn="ctr">
              <a:buNone/>
              <a:defRPr/>
            </a:lvl8pPr>
            <a:lvl9pPr marL="365698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76833" y="6615113"/>
            <a:ext cx="3937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7EE088-E074-4496-B7BD-BE7703B42D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1079"/>
          <p:cNvSpPr>
            <a:spLocks noGrp="1" noChangeArrowheads="1"/>
          </p:cNvSpPr>
          <p:nvPr>
            <p:ph type="dt" sz="half" idx="11"/>
          </p:nvPr>
        </p:nvSpPr>
        <p:spPr>
          <a:xfrm>
            <a:off x="383733" y="6626226"/>
            <a:ext cx="10541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9 Jan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1080"/>
          <p:cNvSpPr>
            <a:spLocks noGrp="1" noChangeArrowheads="1"/>
          </p:cNvSpPr>
          <p:nvPr>
            <p:ph type="ftr" sz="quarter" idx="12"/>
          </p:nvPr>
        </p:nvSpPr>
        <p:spPr>
          <a:xfrm>
            <a:off x="1679133" y="6626226"/>
            <a:ext cx="670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Presentation to: The American Astronomical Society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71331"/>
      </p:ext>
    </p:extLst>
  </p:cSld>
  <p:clrMapOvr>
    <a:masterClrMapping/>
  </p:clrMapOvr>
  <p:transition xmlns:p14="http://schemas.microsoft.com/office/powerpoint/2010/main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232" y="83127"/>
            <a:ext cx="8275638" cy="4623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6" y="929040"/>
            <a:ext cx="8258175" cy="4537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>
          <a:xfrm>
            <a:off x="136177" y="6616498"/>
            <a:ext cx="905985" cy="246207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9 Jan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805865" y="6578602"/>
            <a:ext cx="338137" cy="276225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/>
            </a:lvl1pPr>
          </a:lstStyle>
          <a:p>
            <a:pPr>
              <a:defRPr/>
            </a:pPr>
            <a:fld id="{79BFC24D-9AC3-4BD4-B8CD-E2D7ECDFF94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1498053" y="6597042"/>
            <a:ext cx="6585626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Presentation to: The American Astronomical Society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396851"/>
      </p:ext>
    </p:extLst>
  </p:cSld>
  <p:clrMapOvr>
    <a:masterClrMapping/>
  </p:clrMapOvr>
  <p:transition xmlns:p14="http://schemas.microsoft.com/office/powerpoint/2010/main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124" indent="0">
              <a:buNone/>
              <a:defRPr sz="1800"/>
            </a:lvl2pPr>
            <a:lvl3pPr marL="914246" indent="0">
              <a:buNone/>
              <a:defRPr sz="1600"/>
            </a:lvl3pPr>
            <a:lvl4pPr marL="1371370" indent="0">
              <a:buNone/>
              <a:defRPr sz="1400"/>
            </a:lvl4pPr>
            <a:lvl5pPr marL="1828492" indent="0">
              <a:buNone/>
              <a:defRPr sz="1400"/>
            </a:lvl5pPr>
            <a:lvl6pPr marL="2285616" indent="0">
              <a:buNone/>
              <a:defRPr sz="1400"/>
            </a:lvl6pPr>
            <a:lvl7pPr marL="2742739" indent="0">
              <a:buNone/>
              <a:defRPr sz="1400"/>
            </a:lvl7pPr>
            <a:lvl8pPr marL="3199862" indent="0">
              <a:buNone/>
              <a:defRPr sz="1400"/>
            </a:lvl8pPr>
            <a:lvl9pPr marL="3656986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76833" y="6615113"/>
            <a:ext cx="3937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8B3C0B-0494-4948-868A-ABADDEA48E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1079"/>
          <p:cNvSpPr>
            <a:spLocks noGrp="1" noChangeArrowheads="1"/>
          </p:cNvSpPr>
          <p:nvPr>
            <p:ph type="dt" sz="half" idx="11"/>
          </p:nvPr>
        </p:nvSpPr>
        <p:spPr>
          <a:xfrm>
            <a:off x="383733" y="6626226"/>
            <a:ext cx="10541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9 Jan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1080"/>
          <p:cNvSpPr>
            <a:spLocks noGrp="1" noChangeArrowheads="1"/>
          </p:cNvSpPr>
          <p:nvPr>
            <p:ph type="ftr" sz="quarter" idx="12"/>
          </p:nvPr>
        </p:nvSpPr>
        <p:spPr>
          <a:xfrm>
            <a:off x="1679133" y="6626226"/>
            <a:ext cx="670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Presentation to: The American Astronomical Society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443192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73852" y="831852"/>
            <a:ext cx="2068513" cy="5370513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6727" y="831852"/>
            <a:ext cx="6054725" cy="537051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76833" y="6615113"/>
            <a:ext cx="3937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E7B61-7496-469A-BBD5-ED8F2051EEB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1079"/>
          <p:cNvSpPr>
            <a:spLocks noGrp="1" noChangeArrowheads="1"/>
          </p:cNvSpPr>
          <p:nvPr>
            <p:ph type="dt" sz="half" idx="11"/>
          </p:nvPr>
        </p:nvSpPr>
        <p:spPr>
          <a:xfrm>
            <a:off x="383733" y="6626226"/>
            <a:ext cx="10541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9 Jan 2012</a:t>
            </a:r>
            <a:endParaRPr lang="en-US" dirty="0"/>
          </a:p>
        </p:txBody>
      </p:sp>
      <p:sp>
        <p:nvSpPr>
          <p:cNvPr id="6" name="Rectangle 1080"/>
          <p:cNvSpPr>
            <a:spLocks noGrp="1" noChangeArrowheads="1"/>
          </p:cNvSpPr>
          <p:nvPr>
            <p:ph type="ftr" sz="quarter" idx="12"/>
          </p:nvPr>
        </p:nvSpPr>
        <p:spPr>
          <a:xfrm>
            <a:off x="1679133" y="6626226"/>
            <a:ext cx="670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Presentation to: The American Astronomical Society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831852"/>
            <a:ext cx="8275638" cy="7334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6725" y="1665289"/>
            <a:ext cx="4052888" cy="4537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2014" y="1665289"/>
            <a:ext cx="4052887" cy="4537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12200" y="6615113"/>
            <a:ext cx="431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12561-88A0-47A6-8C0D-D072EC88F52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1079"/>
          <p:cNvSpPr>
            <a:spLocks noGrp="1" noChangeArrowheads="1"/>
          </p:cNvSpPr>
          <p:nvPr>
            <p:ph type="dt" sz="half" idx="11"/>
          </p:nvPr>
        </p:nvSpPr>
        <p:spPr>
          <a:xfrm>
            <a:off x="457200" y="6626226"/>
            <a:ext cx="10922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9 Jan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1080"/>
          <p:cNvSpPr>
            <a:spLocks noGrp="1" noChangeArrowheads="1"/>
          </p:cNvSpPr>
          <p:nvPr>
            <p:ph type="ftr" sz="quarter" idx="12"/>
          </p:nvPr>
        </p:nvSpPr>
        <p:spPr>
          <a:xfrm>
            <a:off x="1765300" y="6604001"/>
            <a:ext cx="6375400" cy="24621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Presentation to: The American Astronomical Society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048118"/>
      </p:ext>
    </p:extLst>
  </p:cSld>
  <p:clrMapOvr>
    <a:masterClrMapping/>
  </p:clrMapOvr>
  <p:transition xmlns:p14="http://schemas.microsoft.com/office/powerpoint/2010/main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24" indent="0">
              <a:buNone/>
              <a:defRPr sz="2000" b="1"/>
            </a:lvl2pPr>
            <a:lvl3pPr marL="914246" indent="0">
              <a:buNone/>
              <a:defRPr sz="1800" b="1"/>
            </a:lvl3pPr>
            <a:lvl4pPr marL="1371370" indent="0">
              <a:buNone/>
              <a:defRPr sz="1600" b="1"/>
            </a:lvl4pPr>
            <a:lvl5pPr marL="1828492" indent="0">
              <a:buNone/>
              <a:defRPr sz="1600" b="1"/>
            </a:lvl5pPr>
            <a:lvl6pPr marL="2285616" indent="0">
              <a:buNone/>
              <a:defRPr sz="1600" b="1"/>
            </a:lvl6pPr>
            <a:lvl7pPr marL="2742739" indent="0">
              <a:buNone/>
              <a:defRPr sz="1600" b="1"/>
            </a:lvl7pPr>
            <a:lvl8pPr marL="3199862" indent="0">
              <a:buNone/>
              <a:defRPr sz="1600" b="1"/>
            </a:lvl8pPr>
            <a:lvl9pPr marL="365698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24" indent="0">
              <a:buNone/>
              <a:defRPr sz="2000" b="1"/>
            </a:lvl2pPr>
            <a:lvl3pPr marL="914246" indent="0">
              <a:buNone/>
              <a:defRPr sz="1800" b="1"/>
            </a:lvl3pPr>
            <a:lvl4pPr marL="1371370" indent="0">
              <a:buNone/>
              <a:defRPr sz="1600" b="1"/>
            </a:lvl4pPr>
            <a:lvl5pPr marL="1828492" indent="0">
              <a:buNone/>
              <a:defRPr sz="1600" b="1"/>
            </a:lvl5pPr>
            <a:lvl6pPr marL="2285616" indent="0">
              <a:buNone/>
              <a:defRPr sz="1600" b="1"/>
            </a:lvl6pPr>
            <a:lvl7pPr marL="2742739" indent="0">
              <a:buNone/>
              <a:defRPr sz="1600" b="1"/>
            </a:lvl7pPr>
            <a:lvl8pPr marL="3199862" indent="0">
              <a:buNone/>
              <a:defRPr sz="1600" b="1"/>
            </a:lvl8pPr>
            <a:lvl9pPr marL="365698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76833" y="6615113"/>
            <a:ext cx="3937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87268-2FBC-4680-B843-B301CEC828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1079"/>
          <p:cNvSpPr>
            <a:spLocks noGrp="1" noChangeArrowheads="1"/>
          </p:cNvSpPr>
          <p:nvPr>
            <p:ph type="dt" sz="half" idx="11"/>
          </p:nvPr>
        </p:nvSpPr>
        <p:spPr>
          <a:xfrm>
            <a:off x="383733" y="6626226"/>
            <a:ext cx="10541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9 Jan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1080"/>
          <p:cNvSpPr>
            <a:spLocks noGrp="1" noChangeArrowheads="1"/>
          </p:cNvSpPr>
          <p:nvPr>
            <p:ph type="ftr" sz="quarter" idx="12"/>
          </p:nvPr>
        </p:nvSpPr>
        <p:spPr>
          <a:xfrm>
            <a:off x="1679133" y="6626226"/>
            <a:ext cx="670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Presentation to: The American Astronomical Society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955680"/>
      </p:ext>
    </p:extLst>
  </p:cSld>
  <p:clrMapOvr>
    <a:masterClrMapping/>
  </p:clrMapOvr>
  <p:transition xmlns:p14="http://schemas.microsoft.com/office/powerpoint/2010/main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831852"/>
            <a:ext cx="8275638" cy="7334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76833" y="6615113"/>
            <a:ext cx="3937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8418D6-5293-41E6-9943-54BFB29444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1079"/>
          <p:cNvSpPr>
            <a:spLocks noGrp="1" noChangeArrowheads="1"/>
          </p:cNvSpPr>
          <p:nvPr>
            <p:ph type="dt" sz="half" idx="11"/>
          </p:nvPr>
        </p:nvSpPr>
        <p:spPr>
          <a:xfrm>
            <a:off x="383733" y="6626226"/>
            <a:ext cx="10541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9 Jan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1080"/>
          <p:cNvSpPr>
            <a:spLocks noGrp="1" noChangeArrowheads="1"/>
          </p:cNvSpPr>
          <p:nvPr>
            <p:ph type="ftr" sz="quarter" idx="12"/>
          </p:nvPr>
        </p:nvSpPr>
        <p:spPr>
          <a:xfrm>
            <a:off x="1567769" y="6626226"/>
            <a:ext cx="670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Presentation to: The American Astronomical Society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054786"/>
      </p:ext>
    </p:extLst>
  </p:cSld>
  <p:clrMapOvr>
    <a:masterClrMapping/>
  </p:clrMapOvr>
  <p:transition xmlns:p14="http://schemas.microsoft.com/office/powerpoint/2010/main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76833" y="6615113"/>
            <a:ext cx="3937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85F97C-6F89-4479-BDC4-505ED5727B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1079"/>
          <p:cNvSpPr>
            <a:spLocks noGrp="1" noChangeArrowheads="1"/>
          </p:cNvSpPr>
          <p:nvPr>
            <p:ph type="dt" sz="half" idx="11"/>
          </p:nvPr>
        </p:nvSpPr>
        <p:spPr>
          <a:xfrm>
            <a:off x="383733" y="6626226"/>
            <a:ext cx="10541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9 Jan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1080"/>
          <p:cNvSpPr>
            <a:spLocks noGrp="1" noChangeArrowheads="1"/>
          </p:cNvSpPr>
          <p:nvPr>
            <p:ph type="ftr" sz="quarter" idx="12"/>
          </p:nvPr>
        </p:nvSpPr>
        <p:spPr>
          <a:xfrm>
            <a:off x="1679133" y="6626226"/>
            <a:ext cx="670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Presentation to: The American Astronomical Society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813384"/>
      </p:ext>
    </p:extLst>
  </p:cSld>
  <p:clrMapOvr>
    <a:masterClrMapping/>
  </p:clrMapOvr>
  <p:transition xmlns:p14="http://schemas.microsoft.com/office/powerpoint/2010/main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24" indent="0">
              <a:buNone/>
              <a:defRPr sz="1200"/>
            </a:lvl2pPr>
            <a:lvl3pPr marL="914246" indent="0">
              <a:buNone/>
              <a:defRPr sz="1000"/>
            </a:lvl3pPr>
            <a:lvl4pPr marL="1371370" indent="0">
              <a:buNone/>
              <a:defRPr sz="900"/>
            </a:lvl4pPr>
            <a:lvl5pPr marL="1828492" indent="0">
              <a:buNone/>
              <a:defRPr sz="900"/>
            </a:lvl5pPr>
            <a:lvl6pPr marL="2285616" indent="0">
              <a:buNone/>
              <a:defRPr sz="900"/>
            </a:lvl6pPr>
            <a:lvl7pPr marL="2742739" indent="0">
              <a:buNone/>
              <a:defRPr sz="900"/>
            </a:lvl7pPr>
            <a:lvl8pPr marL="3199862" indent="0">
              <a:buNone/>
              <a:defRPr sz="900"/>
            </a:lvl8pPr>
            <a:lvl9pPr marL="365698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76833" y="6615113"/>
            <a:ext cx="3937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4C2188-DCB4-4B84-8EEA-B55ECC6CAE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1079"/>
          <p:cNvSpPr>
            <a:spLocks noGrp="1" noChangeArrowheads="1"/>
          </p:cNvSpPr>
          <p:nvPr>
            <p:ph type="dt" sz="half" idx="11"/>
          </p:nvPr>
        </p:nvSpPr>
        <p:spPr>
          <a:xfrm>
            <a:off x="383733" y="6626226"/>
            <a:ext cx="10541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9 Jan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1080"/>
          <p:cNvSpPr>
            <a:spLocks noGrp="1" noChangeArrowheads="1"/>
          </p:cNvSpPr>
          <p:nvPr>
            <p:ph type="ftr" sz="quarter" idx="12"/>
          </p:nvPr>
        </p:nvSpPr>
        <p:spPr>
          <a:xfrm>
            <a:off x="1679133" y="6626226"/>
            <a:ext cx="670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Presentation to: The American Astronomical Society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867150"/>
      </p:ext>
    </p:extLst>
  </p:cSld>
  <p:clrMapOvr>
    <a:masterClrMapping/>
  </p:clrMapOvr>
  <p:transition xmlns:p14="http://schemas.microsoft.com/office/powerpoint/2010/main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24" indent="0">
              <a:buNone/>
              <a:defRPr sz="2800"/>
            </a:lvl2pPr>
            <a:lvl3pPr marL="914246" indent="0">
              <a:buNone/>
              <a:defRPr sz="2400"/>
            </a:lvl3pPr>
            <a:lvl4pPr marL="1371370" indent="0">
              <a:buNone/>
              <a:defRPr sz="2000"/>
            </a:lvl4pPr>
            <a:lvl5pPr marL="1828492" indent="0">
              <a:buNone/>
              <a:defRPr sz="2000"/>
            </a:lvl5pPr>
            <a:lvl6pPr marL="2285616" indent="0">
              <a:buNone/>
              <a:defRPr sz="2000"/>
            </a:lvl6pPr>
            <a:lvl7pPr marL="2742739" indent="0">
              <a:buNone/>
              <a:defRPr sz="2000"/>
            </a:lvl7pPr>
            <a:lvl8pPr marL="3199862" indent="0">
              <a:buNone/>
              <a:defRPr sz="2000"/>
            </a:lvl8pPr>
            <a:lvl9pPr marL="3656986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24" indent="0">
              <a:buNone/>
              <a:defRPr sz="1200"/>
            </a:lvl2pPr>
            <a:lvl3pPr marL="914246" indent="0">
              <a:buNone/>
              <a:defRPr sz="1000"/>
            </a:lvl3pPr>
            <a:lvl4pPr marL="1371370" indent="0">
              <a:buNone/>
              <a:defRPr sz="900"/>
            </a:lvl4pPr>
            <a:lvl5pPr marL="1828492" indent="0">
              <a:buNone/>
              <a:defRPr sz="900"/>
            </a:lvl5pPr>
            <a:lvl6pPr marL="2285616" indent="0">
              <a:buNone/>
              <a:defRPr sz="900"/>
            </a:lvl6pPr>
            <a:lvl7pPr marL="2742739" indent="0">
              <a:buNone/>
              <a:defRPr sz="900"/>
            </a:lvl7pPr>
            <a:lvl8pPr marL="3199862" indent="0">
              <a:buNone/>
              <a:defRPr sz="900"/>
            </a:lvl8pPr>
            <a:lvl9pPr marL="365698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76833" y="6615113"/>
            <a:ext cx="3937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355212-BFE3-48D1-B84F-D1A082B5D4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1079"/>
          <p:cNvSpPr>
            <a:spLocks noGrp="1" noChangeArrowheads="1"/>
          </p:cNvSpPr>
          <p:nvPr>
            <p:ph type="dt" sz="half" idx="11"/>
          </p:nvPr>
        </p:nvSpPr>
        <p:spPr>
          <a:xfrm>
            <a:off x="383733" y="6626226"/>
            <a:ext cx="10541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9 Jan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1080"/>
          <p:cNvSpPr>
            <a:spLocks noGrp="1" noChangeArrowheads="1"/>
          </p:cNvSpPr>
          <p:nvPr>
            <p:ph type="ftr" sz="quarter" idx="12"/>
          </p:nvPr>
        </p:nvSpPr>
        <p:spPr>
          <a:xfrm>
            <a:off x="1679133" y="6626226"/>
            <a:ext cx="670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Presentation to: The American Astronomical Society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764701"/>
      </p:ext>
    </p:extLst>
  </p:cSld>
  <p:clrMapOvr>
    <a:masterClrMapping/>
  </p:clrMapOvr>
  <p:transition xmlns:p14="http://schemas.microsoft.com/office/powerpoint/2010/main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831852"/>
            <a:ext cx="8275638" cy="7334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3259" y="1665289"/>
            <a:ext cx="8258175" cy="4537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76833" y="6615113"/>
            <a:ext cx="3937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AECFB-5339-4292-9351-A76CDDF2CDB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1079"/>
          <p:cNvSpPr>
            <a:spLocks noGrp="1" noChangeArrowheads="1"/>
          </p:cNvSpPr>
          <p:nvPr>
            <p:ph type="dt" sz="half" idx="11"/>
          </p:nvPr>
        </p:nvSpPr>
        <p:spPr>
          <a:xfrm>
            <a:off x="383733" y="6626226"/>
            <a:ext cx="10541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9 Jan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1080"/>
          <p:cNvSpPr>
            <a:spLocks noGrp="1" noChangeArrowheads="1"/>
          </p:cNvSpPr>
          <p:nvPr>
            <p:ph type="ftr" sz="quarter" idx="12"/>
          </p:nvPr>
        </p:nvSpPr>
        <p:spPr>
          <a:xfrm>
            <a:off x="1679133" y="6626226"/>
            <a:ext cx="670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Presentation to: The American Astronomical Society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431933"/>
      </p:ext>
    </p:extLst>
  </p:cSld>
  <p:clrMapOvr>
    <a:masterClrMapping/>
  </p:clrMapOvr>
  <p:transition xmlns:p14="http://schemas.microsoft.com/office/powerpoint/2010/main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73852" y="831852"/>
            <a:ext cx="2068513" cy="5370513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6727" y="831852"/>
            <a:ext cx="6054725" cy="537051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76833" y="6615113"/>
            <a:ext cx="3937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E7B61-7496-469A-BBD5-ED8F2051EEB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1079"/>
          <p:cNvSpPr>
            <a:spLocks noGrp="1" noChangeArrowheads="1"/>
          </p:cNvSpPr>
          <p:nvPr>
            <p:ph type="dt" sz="half" idx="11"/>
          </p:nvPr>
        </p:nvSpPr>
        <p:spPr>
          <a:xfrm>
            <a:off x="383733" y="6626226"/>
            <a:ext cx="10541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9 Jan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1080"/>
          <p:cNvSpPr>
            <a:spLocks noGrp="1" noChangeArrowheads="1"/>
          </p:cNvSpPr>
          <p:nvPr>
            <p:ph type="ftr" sz="quarter" idx="12"/>
          </p:nvPr>
        </p:nvSpPr>
        <p:spPr>
          <a:xfrm>
            <a:off x="1679133" y="6626226"/>
            <a:ext cx="670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Presentation to: The American Astronomical Society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005776"/>
      </p:ext>
    </p:extLst>
  </p:cSld>
  <p:clrMapOvr>
    <a:masterClrMapping/>
  </p:clrMapOvr>
  <p:transition xmlns:p14="http://schemas.microsoft.com/office/powerpoint/2010/main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831852"/>
            <a:ext cx="8275638" cy="7334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66725" y="1665289"/>
            <a:ext cx="4052888" cy="4537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2014" y="1665289"/>
            <a:ext cx="4052887" cy="4537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76833" y="6615113"/>
            <a:ext cx="3937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F9E30-95C5-471B-A3EE-9AD9E41D77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1079"/>
          <p:cNvSpPr>
            <a:spLocks noGrp="1" noChangeArrowheads="1"/>
          </p:cNvSpPr>
          <p:nvPr>
            <p:ph type="dt" sz="half" idx="11"/>
          </p:nvPr>
        </p:nvSpPr>
        <p:spPr>
          <a:xfrm>
            <a:off x="383733" y="6626226"/>
            <a:ext cx="10541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9 Jan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1080"/>
          <p:cNvSpPr>
            <a:spLocks noGrp="1" noChangeArrowheads="1"/>
          </p:cNvSpPr>
          <p:nvPr>
            <p:ph type="ftr" sz="quarter" idx="12"/>
          </p:nvPr>
        </p:nvSpPr>
        <p:spPr>
          <a:xfrm>
            <a:off x="1679133" y="6626226"/>
            <a:ext cx="670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Presentation to: The American Astronomical Society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181798"/>
      </p:ext>
    </p:extLst>
  </p:cSld>
  <p:clrMapOvr>
    <a:masterClrMapping/>
  </p:clrMapOvr>
  <p:transition xmlns:p14="http://schemas.microsoft.com/office/powerpoint/2010/main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831852"/>
            <a:ext cx="8275638" cy="7334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66725" y="1665289"/>
            <a:ext cx="4052888" cy="4537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72014" y="1665290"/>
            <a:ext cx="4052887" cy="21923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72014" y="4010025"/>
            <a:ext cx="4052887" cy="2192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76833" y="6615113"/>
            <a:ext cx="3937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030AC7-EB40-45C2-8BF1-752D6B19292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1079"/>
          <p:cNvSpPr>
            <a:spLocks noGrp="1" noChangeArrowheads="1"/>
          </p:cNvSpPr>
          <p:nvPr>
            <p:ph type="dt" sz="half" idx="11"/>
          </p:nvPr>
        </p:nvSpPr>
        <p:spPr>
          <a:xfrm>
            <a:off x="383733" y="6626226"/>
            <a:ext cx="10541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9 Jan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1080"/>
          <p:cNvSpPr>
            <a:spLocks noGrp="1" noChangeArrowheads="1"/>
          </p:cNvSpPr>
          <p:nvPr>
            <p:ph type="ftr" sz="quarter" idx="12"/>
          </p:nvPr>
        </p:nvSpPr>
        <p:spPr>
          <a:xfrm>
            <a:off x="1679133" y="6626226"/>
            <a:ext cx="670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Presentation to: The American Astronomical Society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884767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831852"/>
            <a:ext cx="8275638" cy="7334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66725" y="1665289"/>
            <a:ext cx="4052888" cy="4537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2014" y="1665289"/>
            <a:ext cx="4052887" cy="4537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76833" y="6615113"/>
            <a:ext cx="3937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F9E30-95C5-471B-A3EE-9AD9E41D778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1079"/>
          <p:cNvSpPr>
            <a:spLocks noGrp="1" noChangeArrowheads="1"/>
          </p:cNvSpPr>
          <p:nvPr>
            <p:ph type="dt" sz="half" idx="11"/>
          </p:nvPr>
        </p:nvSpPr>
        <p:spPr>
          <a:xfrm>
            <a:off x="383733" y="6626226"/>
            <a:ext cx="10541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9 Jan 2012</a:t>
            </a:r>
            <a:endParaRPr lang="en-US" dirty="0"/>
          </a:p>
        </p:txBody>
      </p:sp>
      <p:sp>
        <p:nvSpPr>
          <p:cNvPr id="7" name="Rectangle 1080"/>
          <p:cNvSpPr>
            <a:spLocks noGrp="1" noChangeArrowheads="1"/>
          </p:cNvSpPr>
          <p:nvPr>
            <p:ph type="ftr" sz="quarter" idx="12"/>
          </p:nvPr>
        </p:nvSpPr>
        <p:spPr>
          <a:xfrm>
            <a:off x="1679133" y="6626226"/>
            <a:ext cx="670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Presentation to: The American Astronomical Society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831852"/>
            <a:ext cx="8275638" cy="7334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66725" y="1665289"/>
            <a:ext cx="4052888" cy="4537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72014" y="1665289"/>
            <a:ext cx="4052887" cy="4537075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5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76833" y="6615113"/>
            <a:ext cx="3937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7CCC1A-D481-43FD-8C58-A1C9F04838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1079"/>
          <p:cNvSpPr>
            <a:spLocks noGrp="1" noChangeArrowheads="1"/>
          </p:cNvSpPr>
          <p:nvPr>
            <p:ph type="dt" sz="half" idx="11"/>
          </p:nvPr>
        </p:nvSpPr>
        <p:spPr>
          <a:xfrm>
            <a:off x="383733" y="6626226"/>
            <a:ext cx="10541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9 Jan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1080"/>
          <p:cNvSpPr>
            <a:spLocks noGrp="1" noChangeArrowheads="1"/>
          </p:cNvSpPr>
          <p:nvPr>
            <p:ph type="ftr" sz="quarter" idx="12"/>
          </p:nvPr>
        </p:nvSpPr>
        <p:spPr>
          <a:xfrm>
            <a:off x="1679133" y="6626226"/>
            <a:ext cx="670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Presentation to: The American Astronomical Society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881895"/>
      </p:ext>
    </p:extLst>
  </p:cSld>
  <p:clrMapOvr>
    <a:masterClrMapping/>
  </p:clrMapOvr>
  <p:transition xmlns:p14="http://schemas.microsoft.com/office/powerpoint/2010/main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831852"/>
            <a:ext cx="8275638" cy="7334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66725" y="1665289"/>
            <a:ext cx="4052888" cy="4537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72014" y="1665289"/>
            <a:ext cx="4052887" cy="4537075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5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76833" y="6615113"/>
            <a:ext cx="3937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C200BA-CC7B-4FCD-ABDE-E562D90631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1079"/>
          <p:cNvSpPr>
            <a:spLocks noGrp="1" noChangeArrowheads="1"/>
          </p:cNvSpPr>
          <p:nvPr>
            <p:ph type="dt" sz="half" idx="11"/>
          </p:nvPr>
        </p:nvSpPr>
        <p:spPr>
          <a:xfrm>
            <a:off x="383733" y="6626226"/>
            <a:ext cx="10541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9 Jan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1080"/>
          <p:cNvSpPr>
            <a:spLocks noGrp="1" noChangeArrowheads="1"/>
          </p:cNvSpPr>
          <p:nvPr>
            <p:ph type="ftr" sz="quarter" idx="12"/>
          </p:nvPr>
        </p:nvSpPr>
        <p:spPr>
          <a:xfrm>
            <a:off x="1679133" y="6626226"/>
            <a:ext cx="670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Presentation to: The American Astronomical Society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789281"/>
      </p:ext>
    </p:extLst>
  </p:cSld>
  <p:clrMapOvr>
    <a:masterClrMapping/>
  </p:clrMapOvr>
  <p:transition xmlns:p14="http://schemas.microsoft.com/office/powerpoint/2010/main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831852"/>
            <a:ext cx="8275638" cy="7334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66726" y="1665289"/>
            <a:ext cx="8258175" cy="4537075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76833" y="6615113"/>
            <a:ext cx="3937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27C015-2269-4A9B-A544-EEEFDB43EF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1079"/>
          <p:cNvSpPr>
            <a:spLocks noGrp="1" noChangeArrowheads="1"/>
          </p:cNvSpPr>
          <p:nvPr>
            <p:ph type="dt" sz="half" idx="11"/>
          </p:nvPr>
        </p:nvSpPr>
        <p:spPr>
          <a:xfrm>
            <a:off x="383733" y="6626226"/>
            <a:ext cx="10541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9 Jan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1080"/>
          <p:cNvSpPr>
            <a:spLocks noGrp="1" noChangeArrowheads="1"/>
          </p:cNvSpPr>
          <p:nvPr>
            <p:ph type="ftr" sz="quarter" idx="12"/>
          </p:nvPr>
        </p:nvSpPr>
        <p:spPr>
          <a:xfrm>
            <a:off x="1679133" y="6626226"/>
            <a:ext cx="670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Presentation to: The American Astronomical Society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817068"/>
      </p:ext>
    </p:extLst>
  </p:cSld>
  <p:clrMapOvr>
    <a:masterClrMapping/>
  </p:clrMapOvr>
  <p:transition xmlns:p14="http://schemas.microsoft.com/office/powerpoint/2010/main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831852"/>
            <a:ext cx="8275638" cy="7334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6725" y="1665289"/>
            <a:ext cx="4052888" cy="4537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72014" y="1665290"/>
            <a:ext cx="4052887" cy="21923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72014" y="4010025"/>
            <a:ext cx="4052887" cy="2192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76833" y="6615113"/>
            <a:ext cx="3937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FBBD6B-D58E-4B78-A6DD-D1A699A02B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1079"/>
          <p:cNvSpPr>
            <a:spLocks noGrp="1" noChangeArrowheads="1"/>
          </p:cNvSpPr>
          <p:nvPr>
            <p:ph type="dt" sz="half" idx="11"/>
          </p:nvPr>
        </p:nvSpPr>
        <p:spPr>
          <a:xfrm>
            <a:off x="383733" y="6626226"/>
            <a:ext cx="10541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9 Jan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1080"/>
          <p:cNvSpPr>
            <a:spLocks noGrp="1" noChangeArrowheads="1"/>
          </p:cNvSpPr>
          <p:nvPr>
            <p:ph type="ftr" sz="quarter" idx="12"/>
          </p:nvPr>
        </p:nvSpPr>
        <p:spPr>
          <a:xfrm>
            <a:off x="1679133" y="6626226"/>
            <a:ext cx="670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Presentation to: The American Astronomical Society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357336"/>
      </p:ext>
    </p:extLst>
  </p:cSld>
  <p:clrMapOvr>
    <a:masterClrMapping/>
  </p:clrMapOvr>
  <p:transition xmlns:p14="http://schemas.microsoft.com/office/powerpoint/2010/main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124" indent="0" algn="ctr">
              <a:buNone/>
              <a:defRPr/>
            </a:lvl2pPr>
            <a:lvl3pPr marL="914246" indent="0" algn="ctr">
              <a:buNone/>
              <a:defRPr/>
            </a:lvl3pPr>
            <a:lvl4pPr marL="1371370" indent="0" algn="ctr">
              <a:buNone/>
              <a:defRPr/>
            </a:lvl4pPr>
            <a:lvl5pPr marL="1828492" indent="0" algn="ctr">
              <a:buNone/>
              <a:defRPr/>
            </a:lvl5pPr>
            <a:lvl6pPr marL="2285616" indent="0" algn="ctr">
              <a:buNone/>
              <a:defRPr/>
            </a:lvl6pPr>
            <a:lvl7pPr marL="2742739" indent="0" algn="ctr">
              <a:buNone/>
              <a:defRPr/>
            </a:lvl7pPr>
            <a:lvl8pPr marL="3199862" indent="0" algn="ctr">
              <a:buNone/>
              <a:defRPr/>
            </a:lvl8pPr>
            <a:lvl9pPr marL="365698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76833" y="6615113"/>
            <a:ext cx="3937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7EE088-E074-4496-B7BD-BE7703B42D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1079"/>
          <p:cNvSpPr>
            <a:spLocks noGrp="1" noChangeArrowheads="1"/>
          </p:cNvSpPr>
          <p:nvPr>
            <p:ph type="dt" sz="half" idx="11"/>
          </p:nvPr>
        </p:nvSpPr>
        <p:spPr>
          <a:xfrm>
            <a:off x="383733" y="6626226"/>
            <a:ext cx="10541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9 Jan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1080"/>
          <p:cNvSpPr>
            <a:spLocks noGrp="1" noChangeArrowheads="1"/>
          </p:cNvSpPr>
          <p:nvPr>
            <p:ph type="ftr" sz="quarter" idx="12"/>
          </p:nvPr>
        </p:nvSpPr>
        <p:spPr>
          <a:xfrm>
            <a:off x="1679133" y="6626226"/>
            <a:ext cx="670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Presentation to: The American Astronomical Society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878412"/>
      </p:ext>
    </p:extLst>
  </p:cSld>
  <p:clrMapOvr>
    <a:masterClrMapping/>
  </p:clrMapOvr>
  <p:transition xmlns:p14="http://schemas.microsoft.com/office/powerpoint/2010/main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232" y="83127"/>
            <a:ext cx="8275638" cy="4623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6" y="929040"/>
            <a:ext cx="8258175" cy="4537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>
          <a:xfrm>
            <a:off x="136177" y="6616498"/>
            <a:ext cx="905985" cy="246207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9 Jan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805865" y="6578602"/>
            <a:ext cx="338137" cy="276225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/>
            </a:lvl1pPr>
          </a:lstStyle>
          <a:p>
            <a:pPr>
              <a:defRPr/>
            </a:pPr>
            <a:fld id="{79BFC24D-9AC3-4BD4-B8CD-E2D7ECDFF94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1498053" y="6597042"/>
            <a:ext cx="6585626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Presentation to: The American Astronomical Society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758885"/>
      </p:ext>
    </p:extLst>
  </p:cSld>
  <p:clrMapOvr>
    <a:masterClrMapping/>
  </p:clrMapOvr>
  <p:transition xmlns:p14="http://schemas.microsoft.com/office/powerpoint/2010/main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124" indent="0">
              <a:buNone/>
              <a:defRPr sz="1800"/>
            </a:lvl2pPr>
            <a:lvl3pPr marL="914246" indent="0">
              <a:buNone/>
              <a:defRPr sz="1600"/>
            </a:lvl3pPr>
            <a:lvl4pPr marL="1371370" indent="0">
              <a:buNone/>
              <a:defRPr sz="1400"/>
            </a:lvl4pPr>
            <a:lvl5pPr marL="1828492" indent="0">
              <a:buNone/>
              <a:defRPr sz="1400"/>
            </a:lvl5pPr>
            <a:lvl6pPr marL="2285616" indent="0">
              <a:buNone/>
              <a:defRPr sz="1400"/>
            </a:lvl6pPr>
            <a:lvl7pPr marL="2742739" indent="0">
              <a:buNone/>
              <a:defRPr sz="1400"/>
            </a:lvl7pPr>
            <a:lvl8pPr marL="3199862" indent="0">
              <a:buNone/>
              <a:defRPr sz="1400"/>
            </a:lvl8pPr>
            <a:lvl9pPr marL="3656986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76833" y="6615113"/>
            <a:ext cx="3937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8B3C0B-0494-4948-868A-ABADDEA48E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1079"/>
          <p:cNvSpPr>
            <a:spLocks noGrp="1" noChangeArrowheads="1"/>
          </p:cNvSpPr>
          <p:nvPr>
            <p:ph type="dt" sz="half" idx="11"/>
          </p:nvPr>
        </p:nvSpPr>
        <p:spPr>
          <a:xfrm>
            <a:off x="383733" y="6626226"/>
            <a:ext cx="10541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9 Jan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1080"/>
          <p:cNvSpPr>
            <a:spLocks noGrp="1" noChangeArrowheads="1"/>
          </p:cNvSpPr>
          <p:nvPr>
            <p:ph type="ftr" sz="quarter" idx="12"/>
          </p:nvPr>
        </p:nvSpPr>
        <p:spPr>
          <a:xfrm>
            <a:off x="1679133" y="6626226"/>
            <a:ext cx="670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Presentation to: The American Astronomical Society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654570"/>
      </p:ext>
    </p:extLst>
  </p:cSld>
  <p:clrMapOvr>
    <a:masterClrMapping/>
  </p:clrMapOvr>
  <p:transition xmlns:p14="http://schemas.microsoft.com/office/powerpoint/2010/main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831852"/>
            <a:ext cx="8275638" cy="7334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6725" y="1665289"/>
            <a:ext cx="4052888" cy="4537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2014" y="1665289"/>
            <a:ext cx="4052887" cy="4537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12200" y="6615113"/>
            <a:ext cx="431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12561-88A0-47A6-8C0D-D072EC88F52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1079"/>
          <p:cNvSpPr>
            <a:spLocks noGrp="1" noChangeArrowheads="1"/>
          </p:cNvSpPr>
          <p:nvPr>
            <p:ph type="dt" sz="half" idx="11"/>
          </p:nvPr>
        </p:nvSpPr>
        <p:spPr>
          <a:xfrm>
            <a:off x="457200" y="6626226"/>
            <a:ext cx="10922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9 Jan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1080"/>
          <p:cNvSpPr>
            <a:spLocks noGrp="1" noChangeArrowheads="1"/>
          </p:cNvSpPr>
          <p:nvPr>
            <p:ph type="ftr" sz="quarter" idx="12"/>
          </p:nvPr>
        </p:nvSpPr>
        <p:spPr>
          <a:xfrm>
            <a:off x="1765300" y="6604001"/>
            <a:ext cx="6375400" cy="24621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Presentation to: The American Astronomical Society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02328"/>
      </p:ext>
    </p:extLst>
  </p:cSld>
  <p:clrMapOvr>
    <a:masterClrMapping/>
  </p:clrMapOvr>
  <p:transition xmlns:p14="http://schemas.microsoft.com/office/powerpoint/2010/main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24" indent="0">
              <a:buNone/>
              <a:defRPr sz="2000" b="1"/>
            </a:lvl2pPr>
            <a:lvl3pPr marL="914246" indent="0">
              <a:buNone/>
              <a:defRPr sz="1800" b="1"/>
            </a:lvl3pPr>
            <a:lvl4pPr marL="1371370" indent="0">
              <a:buNone/>
              <a:defRPr sz="1600" b="1"/>
            </a:lvl4pPr>
            <a:lvl5pPr marL="1828492" indent="0">
              <a:buNone/>
              <a:defRPr sz="1600" b="1"/>
            </a:lvl5pPr>
            <a:lvl6pPr marL="2285616" indent="0">
              <a:buNone/>
              <a:defRPr sz="1600" b="1"/>
            </a:lvl6pPr>
            <a:lvl7pPr marL="2742739" indent="0">
              <a:buNone/>
              <a:defRPr sz="1600" b="1"/>
            </a:lvl7pPr>
            <a:lvl8pPr marL="3199862" indent="0">
              <a:buNone/>
              <a:defRPr sz="1600" b="1"/>
            </a:lvl8pPr>
            <a:lvl9pPr marL="365698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24" indent="0">
              <a:buNone/>
              <a:defRPr sz="2000" b="1"/>
            </a:lvl2pPr>
            <a:lvl3pPr marL="914246" indent="0">
              <a:buNone/>
              <a:defRPr sz="1800" b="1"/>
            </a:lvl3pPr>
            <a:lvl4pPr marL="1371370" indent="0">
              <a:buNone/>
              <a:defRPr sz="1600" b="1"/>
            </a:lvl4pPr>
            <a:lvl5pPr marL="1828492" indent="0">
              <a:buNone/>
              <a:defRPr sz="1600" b="1"/>
            </a:lvl5pPr>
            <a:lvl6pPr marL="2285616" indent="0">
              <a:buNone/>
              <a:defRPr sz="1600" b="1"/>
            </a:lvl6pPr>
            <a:lvl7pPr marL="2742739" indent="0">
              <a:buNone/>
              <a:defRPr sz="1600" b="1"/>
            </a:lvl7pPr>
            <a:lvl8pPr marL="3199862" indent="0">
              <a:buNone/>
              <a:defRPr sz="1600" b="1"/>
            </a:lvl8pPr>
            <a:lvl9pPr marL="365698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76833" y="6615113"/>
            <a:ext cx="3937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87268-2FBC-4680-B843-B301CEC828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1079"/>
          <p:cNvSpPr>
            <a:spLocks noGrp="1" noChangeArrowheads="1"/>
          </p:cNvSpPr>
          <p:nvPr>
            <p:ph type="dt" sz="half" idx="11"/>
          </p:nvPr>
        </p:nvSpPr>
        <p:spPr>
          <a:xfrm>
            <a:off x="383733" y="6626226"/>
            <a:ext cx="10541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9 Jan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1080"/>
          <p:cNvSpPr>
            <a:spLocks noGrp="1" noChangeArrowheads="1"/>
          </p:cNvSpPr>
          <p:nvPr>
            <p:ph type="ftr" sz="quarter" idx="12"/>
          </p:nvPr>
        </p:nvSpPr>
        <p:spPr>
          <a:xfrm>
            <a:off x="1679133" y="6626226"/>
            <a:ext cx="670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Presentation to: The American Astronomical Society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445945"/>
      </p:ext>
    </p:extLst>
  </p:cSld>
  <p:clrMapOvr>
    <a:masterClrMapping/>
  </p:clrMapOvr>
  <p:transition xmlns:p14="http://schemas.microsoft.com/office/powerpoint/2010/main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831852"/>
            <a:ext cx="8275638" cy="7334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76833" y="6615113"/>
            <a:ext cx="3937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8418D6-5293-41E6-9943-54BFB29444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1079"/>
          <p:cNvSpPr>
            <a:spLocks noGrp="1" noChangeArrowheads="1"/>
          </p:cNvSpPr>
          <p:nvPr>
            <p:ph type="dt" sz="half" idx="11"/>
          </p:nvPr>
        </p:nvSpPr>
        <p:spPr>
          <a:xfrm>
            <a:off x="383733" y="6626226"/>
            <a:ext cx="10541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9 Jan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1080"/>
          <p:cNvSpPr>
            <a:spLocks noGrp="1" noChangeArrowheads="1"/>
          </p:cNvSpPr>
          <p:nvPr>
            <p:ph type="ftr" sz="quarter" idx="12"/>
          </p:nvPr>
        </p:nvSpPr>
        <p:spPr>
          <a:xfrm>
            <a:off x="1567769" y="6626226"/>
            <a:ext cx="670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Presentation to: The American Astronomical Society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851521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831852"/>
            <a:ext cx="8275638" cy="7334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66725" y="1665289"/>
            <a:ext cx="4052888" cy="4537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72014" y="1665290"/>
            <a:ext cx="4052887" cy="21923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72014" y="4010025"/>
            <a:ext cx="4052887" cy="2192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76833" y="6615113"/>
            <a:ext cx="3937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030AC7-EB40-45C2-8BF1-752D6B19292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1079"/>
          <p:cNvSpPr>
            <a:spLocks noGrp="1" noChangeArrowheads="1"/>
          </p:cNvSpPr>
          <p:nvPr>
            <p:ph type="dt" sz="half" idx="11"/>
          </p:nvPr>
        </p:nvSpPr>
        <p:spPr>
          <a:xfrm>
            <a:off x="383733" y="6626226"/>
            <a:ext cx="10541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9 Jan 2012</a:t>
            </a:r>
            <a:endParaRPr lang="en-US" dirty="0"/>
          </a:p>
        </p:txBody>
      </p:sp>
      <p:sp>
        <p:nvSpPr>
          <p:cNvPr id="8" name="Rectangle 1080"/>
          <p:cNvSpPr>
            <a:spLocks noGrp="1" noChangeArrowheads="1"/>
          </p:cNvSpPr>
          <p:nvPr>
            <p:ph type="ftr" sz="quarter" idx="12"/>
          </p:nvPr>
        </p:nvSpPr>
        <p:spPr>
          <a:xfrm>
            <a:off x="1679133" y="6626226"/>
            <a:ext cx="670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Presentation to: The American Astronomical Society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76833" y="6615113"/>
            <a:ext cx="3937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85F97C-6F89-4479-BDC4-505ED5727B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1079"/>
          <p:cNvSpPr>
            <a:spLocks noGrp="1" noChangeArrowheads="1"/>
          </p:cNvSpPr>
          <p:nvPr>
            <p:ph type="dt" sz="half" idx="11"/>
          </p:nvPr>
        </p:nvSpPr>
        <p:spPr>
          <a:xfrm>
            <a:off x="383733" y="6626226"/>
            <a:ext cx="10541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9 Jan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1080"/>
          <p:cNvSpPr>
            <a:spLocks noGrp="1" noChangeArrowheads="1"/>
          </p:cNvSpPr>
          <p:nvPr>
            <p:ph type="ftr" sz="quarter" idx="12"/>
          </p:nvPr>
        </p:nvSpPr>
        <p:spPr>
          <a:xfrm>
            <a:off x="1679133" y="6626226"/>
            <a:ext cx="670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Presentation to: The American Astronomical Society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040411"/>
      </p:ext>
    </p:extLst>
  </p:cSld>
  <p:clrMapOvr>
    <a:masterClrMapping/>
  </p:clrMapOvr>
  <p:transition xmlns:p14="http://schemas.microsoft.com/office/powerpoint/2010/main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24" indent="0">
              <a:buNone/>
              <a:defRPr sz="1200"/>
            </a:lvl2pPr>
            <a:lvl3pPr marL="914246" indent="0">
              <a:buNone/>
              <a:defRPr sz="1000"/>
            </a:lvl3pPr>
            <a:lvl4pPr marL="1371370" indent="0">
              <a:buNone/>
              <a:defRPr sz="900"/>
            </a:lvl4pPr>
            <a:lvl5pPr marL="1828492" indent="0">
              <a:buNone/>
              <a:defRPr sz="900"/>
            </a:lvl5pPr>
            <a:lvl6pPr marL="2285616" indent="0">
              <a:buNone/>
              <a:defRPr sz="900"/>
            </a:lvl6pPr>
            <a:lvl7pPr marL="2742739" indent="0">
              <a:buNone/>
              <a:defRPr sz="900"/>
            </a:lvl7pPr>
            <a:lvl8pPr marL="3199862" indent="0">
              <a:buNone/>
              <a:defRPr sz="900"/>
            </a:lvl8pPr>
            <a:lvl9pPr marL="365698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76833" y="6615113"/>
            <a:ext cx="3937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4C2188-DCB4-4B84-8EEA-B55ECC6CAE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1079"/>
          <p:cNvSpPr>
            <a:spLocks noGrp="1" noChangeArrowheads="1"/>
          </p:cNvSpPr>
          <p:nvPr>
            <p:ph type="dt" sz="half" idx="11"/>
          </p:nvPr>
        </p:nvSpPr>
        <p:spPr>
          <a:xfrm>
            <a:off x="383733" y="6626226"/>
            <a:ext cx="10541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9 Jan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1080"/>
          <p:cNvSpPr>
            <a:spLocks noGrp="1" noChangeArrowheads="1"/>
          </p:cNvSpPr>
          <p:nvPr>
            <p:ph type="ftr" sz="quarter" idx="12"/>
          </p:nvPr>
        </p:nvSpPr>
        <p:spPr>
          <a:xfrm>
            <a:off x="1679133" y="6626226"/>
            <a:ext cx="670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Presentation to: The American Astronomical Society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27712"/>
      </p:ext>
    </p:extLst>
  </p:cSld>
  <p:clrMapOvr>
    <a:masterClrMapping/>
  </p:clrMapOvr>
  <p:transition xmlns:p14="http://schemas.microsoft.com/office/powerpoint/2010/main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24" indent="0">
              <a:buNone/>
              <a:defRPr sz="2800"/>
            </a:lvl2pPr>
            <a:lvl3pPr marL="914246" indent="0">
              <a:buNone/>
              <a:defRPr sz="2400"/>
            </a:lvl3pPr>
            <a:lvl4pPr marL="1371370" indent="0">
              <a:buNone/>
              <a:defRPr sz="2000"/>
            </a:lvl4pPr>
            <a:lvl5pPr marL="1828492" indent="0">
              <a:buNone/>
              <a:defRPr sz="2000"/>
            </a:lvl5pPr>
            <a:lvl6pPr marL="2285616" indent="0">
              <a:buNone/>
              <a:defRPr sz="2000"/>
            </a:lvl6pPr>
            <a:lvl7pPr marL="2742739" indent="0">
              <a:buNone/>
              <a:defRPr sz="2000"/>
            </a:lvl7pPr>
            <a:lvl8pPr marL="3199862" indent="0">
              <a:buNone/>
              <a:defRPr sz="2000"/>
            </a:lvl8pPr>
            <a:lvl9pPr marL="3656986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24" indent="0">
              <a:buNone/>
              <a:defRPr sz="1200"/>
            </a:lvl2pPr>
            <a:lvl3pPr marL="914246" indent="0">
              <a:buNone/>
              <a:defRPr sz="1000"/>
            </a:lvl3pPr>
            <a:lvl4pPr marL="1371370" indent="0">
              <a:buNone/>
              <a:defRPr sz="900"/>
            </a:lvl4pPr>
            <a:lvl5pPr marL="1828492" indent="0">
              <a:buNone/>
              <a:defRPr sz="900"/>
            </a:lvl5pPr>
            <a:lvl6pPr marL="2285616" indent="0">
              <a:buNone/>
              <a:defRPr sz="900"/>
            </a:lvl6pPr>
            <a:lvl7pPr marL="2742739" indent="0">
              <a:buNone/>
              <a:defRPr sz="900"/>
            </a:lvl7pPr>
            <a:lvl8pPr marL="3199862" indent="0">
              <a:buNone/>
              <a:defRPr sz="900"/>
            </a:lvl8pPr>
            <a:lvl9pPr marL="365698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76833" y="6615113"/>
            <a:ext cx="3937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355212-BFE3-48D1-B84F-D1A082B5D4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1079"/>
          <p:cNvSpPr>
            <a:spLocks noGrp="1" noChangeArrowheads="1"/>
          </p:cNvSpPr>
          <p:nvPr>
            <p:ph type="dt" sz="half" idx="11"/>
          </p:nvPr>
        </p:nvSpPr>
        <p:spPr>
          <a:xfrm>
            <a:off x="383733" y="6626226"/>
            <a:ext cx="10541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9 Jan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1080"/>
          <p:cNvSpPr>
            <a:spLocks noGrp="1" noChangeArrowheads="1"/>
          </p:cNvSpPr>
          <p:nvPr>
            <p:ph type="ftr" sz="quarter" idx="12"/>
          </p:nvPr>
        </p:nvSpPr>
        <p:spPr>
          <a:xfrm>
            <a:off x="1679133" y="6626226"/>
            <a:ext cx="670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Presentation to: The American Astronomical Society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24728"/>
      </p:ext>
    </p:extLst>
  </p:cSld>
  <p:clrMapOvr>
    <a:masterClrMapping/>
  </p:clrMapOvr>
  <p:transition xmlns:p14="http://schemas.microsoft.com/office/powerpoint/2010/main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831852"/>
            <a:ext cx="8275638" cy="7334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3259" y="1665289"/>
            <a:ext cx="8258175" cy="4537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76833" y="6615113"/>
            <a:ext cx="3937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AECFB-5339-4292-9351-A76CDDF2CDB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1079"/>
          <p:cNvSpPr>
            <a:spLocks noGrp="1" noChangeArrowheads="1"/>
          </p:cNvSpPr>
          <p:nvPr>
            <p:ph type="dt" sz="half" idx="11"/>
          </p:nvPr>
        </p:nvSpPr>
        <p:spPr>
          <a:xfrm>
            <a:off x="383733" y="6626226"/>
            <a:ext cx="10541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9 Jan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1080"/>
          <p:cNvSpPr>
            <a:spLocks noGrp="1" noChangeArrowheads="1"/>
          </p:cNvSpPr>
          <p:nvPr>
            <p:ph type="ftr" sz="quarter" idx="12"/>
          </p:nvPr>
        </p:nvSpPr>
        <p:spPr>
          <a:xfrm>
            <a:off x="1679133" y="6626226"/>
            <a:ext cx="670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Presentation to: The American Astronomical Society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157873"/>
      </p:ext>
    </p:extLst>
  </p:cSld>
  <p:clrMapOvr>
    <a:masterClrMapping/>
  </p:clrMapOvr>
  <p:transition xmlns:p14="http://schemas.microsoft.com/office/powerpoint/2010/main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73852" y="831852"/>
            <a:ext cx="2068513" cy="5370513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6727" y="831852"/>
            <a:ext cx="6054725" cy="537051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76833" y="6615113"/>
            <a:ext cx="3937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E7B61-7496-469A-BBD5-ED8F2051EEB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1079"/>
          <p:cNvSpPr>
            <a:spLocks noGrp="1" noChangeArrowheads="1"/>
          </p:cNvSpPr>
          <p:nvPr>
            <p:ph type="dt" sz="half" idx="11"/>
          </p:nvPr>
        </p:nvSpPr>
        <p:spPr>
          <a:xfrm>
            <a:off x="383733" y="6626226"/>
            <a:ext cx="10541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9 Jan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1080"/>
          <p:cNvSpPr>
            <a:spLocks noGrp="1" noChangeArrowheads="1"/>
          </p:cNvSpPr>
          <p:nvPr>
            <p:ph type="ftr" sz="quarter" idx="12"/>
          </p:nvPr>
        </p:nvSpPr>
        <p:spPr>
          <a:xfrm>
            <a:off x="1679133" y="6626226"/>
            <a:ext cx="670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Presentation to: The American Astronomical Society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497340"/>
      </p:ext>
    </p:extLst>
  </p:cSld>
  <p:clrMapOvr>
    <a:masterClrMapping/>
  </p:clrMapOvr>
  <p:transition xmlns:p14="http://schemas.microsoft.com/office/powerpoint/2010/main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831852"/>
            <a:ext cx="8275638" cy="7334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66725" y="1665289"/>
            <a:ext cx="4052888" cy="4537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2014" y="1665289"/>
            <a:ext cx="4052887" cy="4537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76833" y="6615113"/>
            <a:ext cx="3937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F9E30-95C5-471B-A3EE-9AD9E41D77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1079"/>
          <p:cNvSpPr>
            <a:spLocks noGrp="1" noChangeArrowheads="1"/>
          </p:cNvSpPr>
          <p:nvPr>
            <p:ph type="dt" sz="half" idx="11"/>
          </p:nvPr>
        </p:nvSpPr>
        <p:spPr>
          <a:xfrm>
            <a:off x="383733" y="6626226"/>
            <a:ext cx="10541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9 Jan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1080"/>
          <p:cNvSpPr>
            <a:spLocks noGrp="1" noChangeArrowheads="1"/>
          </p:cNvSpPr>
          <p:nvPr>
            <p:ph type="ftr" sz="quarter" idx="12"/>
          </p:nvPr>
        </p:nvSpPr>
        <p:spPr>
          <a:xfrm>
            <a:off x="1679133" y="6626226"/>
            <a:ext cx="670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Presentation to: The American Astronomical Society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894773"/>
      </p:ext>
    </p:extLst>
  </p:cSld>
  <p:clrMapOvr>
    <a:masterClrMapping/>
  </p:clrMapOvr>
  <p:transition xmlns:p14="http://schemas.microsoft.com/office/powerpoint/2010/main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831852"/>
            <a:ext cx="8275638" cy="7334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66725" y="1665289"/>
            <a:ext cx="4052888" cy="4537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72014" y="1665290"/>
            <a:ext cx="4052887" cy="21923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72014" y="4010025"/>
            <a:ext cx="4052887" cy="2192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76833" y="6615113"/>
            <a:ext cx="3937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030AC7-EB40-45C2-8BF1-752D6B19292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1079"/>
          <p:cNvSpPr>
            <a:spLocks noGrp="1" noChangeArrowheads="1"/>
          </p:cNvSpPr>
          <p:nvPr>
            <p:ph type="dt" sz="half" idx="11"/>
          </p:nvPr>
        </p:nvSpPr>
        <p:spPr>
          <a:xfrm>
            <a:off x="383733" y="6626226"/>
            <a:ext cx="10541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9 Jan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1080"/>
          <p:cNvSpPr>
            <a:spLocks noGrp="1" noChangeArrowheads="1"/>
          </p:cNvSpPr>
          <p:nvPr>
            <p:ph type="ftr" sz="quarter" idx="12"/>
          </p:nvPr>
        </p:nvSpPr>
        <p:spPr>
          <a:xfrm>
            <a:off x="1679133" y="6626226"/>
            <a:ext cx="670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Presentation to: The American Astronomical Society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918073"/>
      </p:ext>
    </p:extLst>
  </p:cSld>
  <p:clrMapOvr>
    <a:masterClrMapping/>
  </p:clrMapOvr>
  <p:transition xmlns:p14="http://schemas.microsoft.com/office/powerpoint/2010/main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831852"/>
            <a:ext cx="8275638" cy="7334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66725" y="1665289"/>
            <a:ext cx="4052888" cy="4537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72014" y="1665289"/>
            <a:ext cx="4052887" cy="4537075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5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76833" y="6615113"/>
            <a:ext cx="3937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7CCC1A-D481-43FD-8C58-A1C9F04838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1079"/>
          <p:cNvSpPr>
            <a:spLocks noGrp="1" noChangeArrowheads="1"/>
          </p:cNvSpPr>
          <p:nvPr>
            <p:ph type="dt" sz="half" idx="11"/>
          </p:nvPr>
        </p:nvSpPr>
        <p:spPr>
          <a:xfrm>
            <a:off x="383733" y="6626226"/>
            <a:ext cx="10541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9 Jan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1080"/>
          <p:cNvSpPr>
            <a:spLocks noGrp="1" noChangeArrowheads="1"/>
          </p:cNvSpPr>
          <p:nvPr>
            <p:ph type="ftr" sz="quarter" idx="12"/>
          </p:nvPr>
        </p:nvSpPr>
        <p:spPr>
          <a:xfrm>
            <a:off x="1679133" y="6626226"/>
            <a:ext cx="670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Presentation to: The American Astronomical Society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575589"/>
      </p:ext>
    </p:extLst>
  </p:cSld>
  <p:clrMapOvr>
    <a:masterClrMapping/>
  </p:clrMapOvr>
  <p:transition xmlns:p14="http://schemas.microsoft.com/office/powerpoint/2010/main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831852"/>
            <a:ext cx="8275638" cy="7334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66725" y="1665289"/>
            <a:ext cx="4052888" cy="4537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72014" y="1665289"/>
            <a:ext cx="4052887" cy="4537075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5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76833" y="6615113"/>
            <a:ext cx="3937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C200BA-CC7B-4FCD-ABDE-E562D90631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1079"/>
          <p:cNvSpPr>
            <a:spLocks noGrp="1" noChangeArrowheads="1"/>
          </p:cNvSpPr>
          <p:nvPr>
            <p:ph type="dt" sz="half" idx="11"/>
          </p:nvPr>
        </p:nvSpPr>
        <p:spPr>
          <a:xfrm>
            <a:off x="383733" y="6626226"/>
            <a:ext cx="10541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9 Jan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1080"/>
          <p:cNvSpPr>
            <a:spLocks noGrp="1" noChangeArrowheads="1"/>
          </p:cNvSpPr>
          <p:nvPr>
            <p:ph type="ftr" sz="quarter" idx="12"/>
          </p:nvPr>
        </p:nvSpPr>
        <p:spPr>
          <a:xfrm>
            <a:off x="1679133" y="6626226"/>
            <a:ext cx="670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Presentation to: The American Astronomical Society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679351"/>
      </p:ext>
    </p:extLst>
  </p:cSld>
  <p:clrMapOvr>
    <a:masterClrMapping/>
  </p:clrMapOvr>
  <p:transition xmlns:p14="http://schemas.microsoft.com/office/powerpoint/2010/main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831852"/>
            <a:ext cx="8275638" cy="7334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66726" y="1665289"/>
            <a:ext cx="8258175" cy="4537075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76833" y="6615113"/>
            <a:ext cx="3937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27C015-2269-4A9B-A544-EEEFDB43EF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1079"/>
          <p:cNvSpPr>
            <a:spLocks noGrp="1" noChangeArrowheads="1"/>
          </p:cNvSpPr>
          <p:nvPr>
            <p:ph type="dt" sz="half" idx="11"/>
          </p:nvPr>
        </p:nvSpPr>
        <p:spPr>
          <a:xfrm>
            <a:off x="383733" y="6626226"/>
            <a:ext cx="10541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9 Jan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1080"/>
          <p:cNvSpPr>
            <a:spLocks noGrp="1" noChangeArrowheads="1"/>
          </p:cNvSpPr>
          <p:nvPr>
            <p:ph type="ftr" sz="quarter" idx="12"/>
          </p:nvPr>
        </p:nvSpPr>
        <p:spPr>
          <a:xfrm>
            <a:off x="1679133" y="6626226"/>
            <a:ext cx="670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Presentation to: The American Astronomical Society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465976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831852"/>
            <a:ext cx="8275638" cy="7334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66725" y="1665289"/>
            <a:ext cx="4052888" cy="4537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72014" y="1665289"/>
            <a:ext cx="4052887" cy="4537075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5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76833" y="6615113"/>
            <a:ext cx="3937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7CCC1A-D481-43FD-8C58-A1C9F04838A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1079"/>
          <p:cNvSpPr>
            <a:spLocks noGrp="1" noChangeArrowheads="1"/>
          </p:cNvSpPr>
          <p:nvPr>
            <p:ph type="dt" sz="half" idx="11"/>
          </p:nvPr>
        </p:nvSpPr>
        <p:spPr>
          <a:xfrm>
            <a:off x="383733" y="6626226"/>
            <a:ext cx="10541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9 Jan 2012</a:t>
            </a:r>
            <a:endParaRPr lang="en-US" dirty="0"/>
          </a:p>
        </p:txBody>
      </p:sp>
      <p:sp>
        <p:nvSpPr>
          <p:cNvPr id="7" name="Rectangle 1080"/>
          <p:cNvSpPr>
            <a:spLocks noGrp="1" noChangeArrowheads="1"/>
          </p:cNvSpPr>
          <p:nvPr>
            <p:ph type="ftr" sz="quarter" idx="12"/>
          </p:nvPr>
        </p:nvSpPr>
        <p:spPr>
          <a:xfrm>
            <a:off x="1679133" y="6626226"/>
            <a:ext cx="670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Presentation to: The American Astronomical Society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831852"/>
            <a:ext cx="8275638" cy="7334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6725" y="1665289"/>
            <a:ext cx="4052888" cy="4537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72014" y="1665290"/>
            <a:ext cx="4052887" cy="21923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72014" y="4010025"/>
            <a:ext cx="4052887" cy="2192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76833" y="6615113"/>
            <a:ext cx="3937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FBBD6B-D58E-4B78-A6DD-D1A699A02B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1079"/>
          <p:cNvSpPr>
            <a:spLocks noGrp="1" noChangeArrowheads="1"/>
          </p:cNvSpPr>
          <p:nvPr>
            <p:ph type="dt" sz="half" idx="11"/>
          </p:nvPr>
        </p:nvSpPr>
        <p:spPr>
          <a:xfrm>
            <a:off x="383733" y="6626226"/>
            <a:ext cx="10541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9 Jan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1080"/>
          <p:cNvSpPr>
            <a:spLocks noGrp="1" noChangeArrowheads="1"/>
          </p:cNvSpPr>
          <p:nvPr>
            <p:ph type="ftr" sz="quarter" idx="12"/>
          </p:nvPr>
        </p:nvSpPr>
        <p:spPr>
          <a:xfrm>
            <a:off x="1679133" y="6626226"/>
            <a:ext cx="670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Presentation to: The American Astronomical Society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858866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831852"/>
            <a:ext cx="8275638" cy="7334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66725" y="1665289"/>
            <a:ext cx="4052888" cy="4537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72014" y="1665289"/>
            <a:ext cx="4052887" cy="4537075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5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76833" y="6615113"/>
            <a:ext cx="3937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C200BA-CC7B-4FCD-ABDE-E562D906316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1079"/>
          <p:cNvSpPr>
            <a:spLocks noGrp="1" noChangeArrowheads="1"/>
          </p:cNvSpPr>
          <p:nvPr>
            <p:ph type="dt" sz="half" idx="11"/>
          </p:nvPr>
        </p:nvSpPr>
        <p:spPr>
          <a:xfrm>
            <a:off x="383733" y="6626226"/>
            <a:ext cx="10541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9 Jan 2012</a:t>
            </a:r>
            <a:endParaRPr lang="en-US" dirty="0"/>
          </a:p>
        </p:txBody>
      </p:sp>
      <p:sp>
        <p:nvSpPr>
          <p:cNvPr id="7" name="Rectangle 1080"/>
          <p:cNvSpPr>
            <a:spLocks noGrp="1" noChangeArrowheads="1"/>
          </p:cNvSpPr>
          <p:nvPr>
            <p:ph type="ftr" sz="quarter" idx="12"/>
          </p:nvPr>
        </p:nvSpPr>
        <p:spPr>
          <a:xfrm>
            <a:off x="1679133" y="6626226"/>
            <a:ext cx="670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Presentation to: The American Astronomical Society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831852"/>
            <a:ext cx="8275638" cy="7334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66726" y="1665289"/>
            <a:ext cx="8258175" cy="4537075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76833" y="6615113"/>
            <a:ext cx="3937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27C015-2269-4A9B-A544-EEEFDB43EF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1079"/>
          <p:cNvSpPr>
            <a:spLocks noGrp="1" noChangeArrowheads="1"/>
          </p:cNvSpPr>
          <p:nvPr>
            <p:ph type="dt" sz="half" idx="11"/>
          </p:nvPr>
        </p:nvSpPr>
        <p:spPr>
          <a:xfrm>
            <a:off x="383733" y="6626226"/>
            <a:ext cx="10541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9 Jan 2012</a:t>
            </a:r>
            <a:endParaRPr lang="en-US" dirty="0"/>
          </a:p>
        </p:txBody>
      </p:sp>
      <p:sp>
        <p:nvSpPr>
          <p:cNvPr id="6" name="Rectangle 1080"/>
          <p:cNvSpPr>
            <a:spLocks noGrp="1" noChangeArrowheads="1"/>
          </p:cNvSpPr>
          <p:nvPr>
            <p:ph type="ftr" sz="quarter" idx="12"/>
          </p:nvPr>
        </p:nvSpPr>
        <p:spPr>
          <a:xfrm>
            <a:off x="1679133" y="6626226"/>
            <a:ext cx="670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Presentation to: The American Astronomical Society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831852"/>
            <a:ext cx="8275638" cy="7334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6725" y="1665289"/>
            <a:ext cx="4052888" cy="4537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72014" y="1665290"/>
            <a:ext cx="4052887" cy="21923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72014" y="4010025"/>
            <a:ext cx="4052887" cy="2192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76833" y="6615113"/>
            <a:ext cx="3937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FBBD6B-D58E-4B78-A6DD-D1A699A02B3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1079"/>
          <p:cNvSpPr>
            <a:spLocks noGrp="1" noChangeArrowheads="1"/>
          </p:cNvSpPr>
          <p:nvPr>
            <p:ph type="dt" sz="half" idx="11"/>
          </p:nvPr>
        </p:nvSpPr>
        <p:spPr>
          <a:xfrm>
            <a:off x="383733" y="6626226"/>
            <a:ext cx="10541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9 Jan 2012</a:t>
            </a:r>
            <a:endParaRPr lang="en-US" dirty="0"/>
          </a:p>
        </p:txBody>
      </p:sp>
      <p:sp>
        <p:nvSpPr>
          <p:cNvPr id="8" name="Rectangle 1080"/>
          <p:cNvSpPr>
            <a:spLocks noGrp="1" noChangeArrowheads="1"/>
          </p:cNvSpPr>
          <p:nvPr>
            <p:ph type="ftr" sz="quarter" idx="12"/>
          </p:nvPr>
        </p:nvSpPr>
        <p:spPr>
          <a:xfrm>
            <a:off x="1679133" y="6626226"/>
            <a:ext cx="670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Presentation to: The American Astronomical Society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C636A-6780-AB44-B396-DA734A93775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16531-8D1D-D04D-AC54-AFBA80CFB5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12831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C636A-6780-AB44-B396-DA734A93775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16531-8D1D-D04D-AC54-AFBA80CFB5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4473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232" y="83127"/>
            <a:ext cx="8275638" cy="4623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6" y="929040"/>
            <a:ext cx="8258175" cy="4537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>
          <a:xfrm>
            <a:off x="136177" y="6616498"/>
            <a:ext cx="905985" cy="246207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9 Jan 2012</a:t>
            </a:r>
            <a:endParaRPr lang="en-US" dirty="0"/>
          </a:p>
        </p:txBody>
      </p:sp>
      <p:sp>
        <p:nvSpPr>
          <p:cNvPr id="5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805865" y="6578602"/>
            <a:ext cx="338137" cy="276225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/>
            </a:lvl1pPr>
          </a:lstStyle>
          <a:p>
            <a:pPr>
              <a:defRPr/>
            </a:pPr>
            <a:fld id="{79BFC24D-9AC3-4BD4-B8CD-E2D7ECDFF94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1498053" y="6597042"/>
            <a:ext cx="6585626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Presentation to: The American Astronomical Society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C636A-6780-AB44-B396-DA734A93775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16531-8D1D-D04D-AC54-AFBA80CFB5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82829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2" y="2133601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05202" y="2133601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C636A-6780-AB44-B396-DA734A93775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16531-8D1D-D04D-AC54-AFBA80CFB5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80761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C636A-6780-AB44-B396-DA734A93775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16531-8D1D-D04D-AC54-AFBA80CFB5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51293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C636A-6780-AB44-B396-DA734A93775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16531-8D1D-D04D-AC54-AFBA80CFB5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22479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C636A-6780-AB44-B396-DA734A93775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16531-8D1D-D04D-AC54-AFBA80CFB5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07164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C636A-6780-AB44-B396-DA734A93775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16531-8D1D-D04D-AC54-AFBA80CFB5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2519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C636A-6780-AB44-B396-DA734A93775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16531-8D1D-D04D-AC54-AFBA80CFB5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82397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C636A-6780-AB44-B396-DA734A93775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16531-8D1D-D04D-AC54-AFBA80CFB5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01102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49" y="366713"/>
            <a:ext cx="1543051" cy="7800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2" y="366713"/>
            <a:ext cx="4476751" cy="7800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C636A-6780-AB44-B396-DA734A93775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16531-8D1D-D04D-AC54-AFBA80CFB5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688957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D221DE-4ABA-1946-88D7-AD25DBB70EE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939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124" indent="0">
              <a:buNone/>
              <a:defRPr sz="1800"/>
            </a:lvl2pPr>
            <a:lvl3pPr marL="914246" indent="0">
              <a:buNone/>
              <a:defRPr sz="1600"/>
            </a:lvl3pPr>
            <a:lvl4pPr marL="1371370" indent="0">
              <a:buNone/>
              <a:defRPr sz="1400"/>
            </a:lvl4pPr>
            <a:lvl5pPr marL="1828492" indent="0">
              <a:buNone/>
              <a:defRPr sz="1400"/>
            </a:lvl5pPr>
            <a:lvl6pPr marL="2285616" indent="0">
              <a:buNone/>
              <a:defRPr sz="1400"/>
            </a:lvl6pPr>
            <a:lvl7pPr marL="2742739" indent="0">
              <a:buNone/>
              <a:defRPr sz="1400"/>
            </a:lvl7pPr>
            <a:lvl8pPr marL="3199862" indent="0">
              <a:buNone/>
              <a:defRPr sz="1400"/>
            </a:lvl8pPr>
            <a:lvl9pPr marL="3656986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76833" y="6615113"/>
            <a:ext cx="3937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8B3C0B-0494-4948-868A-ABADDEA48E1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1079"/>
          <p:cNvSpPr>
            <a:spLocks noGrp="1" noChangeArrowheads="1"/>
          </p:cNvSpPr>
          <p:nvPr>
            <p:ph type="dt" sz="half" idx="11"/>
          </p:nvPr>
        </p:nvSpPr>
        <p:spPr>
          <a:xfrm>
            <a:off x="383733" y="6626226"/>
            <a:ext cx="10541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9 Jan 2012</a:t>
            </a:r>
            <a:endParaRPr lang="en-US" dirty="0"/>
          </a:p>
        </p:txBody>
      </p:sp>
      <p:sp>
        <p:nvSpPr>
          <p:cNvPr id="6" name="Rectangle 1080"/>
          <p:cNvSpPr>
            <a:spLocks noGrp="1" noChangeArrowheads="1"/>
          </p:cNvSpPr>
          <p:nvPr>
            <p:ph type="ftr" sz="quarter" idx="12"/>
          </p:nvPr>
        </p:nvSpPr>
        <p:spPr>
          <a:xfrm>
            <a:off x="1679133" y="6626226"/>
            <a:ext cx="670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Presentation to: The American Astronomical Society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45267A-09CF-8E4E-A44A-6167526E66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9616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965071-442D-384E-846B-C085393098B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4119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F84724-1C02-6C44-B9DC-B0E61C0F44E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3157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E6546B-72C3-7941-8D7B-3591F28879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7392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816FF0-0123-5F41-BCA3-01E1DE2505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4860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8119CB-FFEF-CF49-83D5-760566DBFB5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873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A9C55A-8A56-1645-9317-B9FA3FB6F1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8248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526018-21DA-C74F-9E5C-D7A0599ACEE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6301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24DFE3-BBAD-A24D-AF4A-D50E8EAC51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9964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85AC87-F13F-7746-AE59-81F9EF15F9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576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831852"/>
            <a:ext cx="8275638" cy="7334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6725" y="1665289"/>
            <a:ext cx="4052888" cy="4537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2014" y="1665289"/>
            <a:ext cx="4052887" cy="4537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12200" y="6615113"/>
            <a:ext cx="431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12561-88A0-47A6-8C0D-D072EC88F52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1079"/>
          <p:cNvSpPr>
            <a:spLocks noGrp="1" noChangeArrowheads="1"/>
          </p:cNvSpPr>
          <p:nvPr>
            <p:ph type="dt" sz="half" idx="11"/>
          </p:nvPr>
        </p:nvSpPr>
        <p:spPr>
          <a:xfrm>
            <a:off x="457200" y="6626226"/>
            <a:ext cx="10922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9 Jan 2012</a:t>
            </a:r>
            <a:endParaRPr lang="en-US" dirty="0"/>
          </a:p>
        </p:txBody>
      </p:sp>
      <p:sp>
        <p:nvSpPr>
          <p:cNvPr id="7" name="Rectangle 1080"/>
          <p:cNvSpPr>
            <a:spLocks noGrp="1" noChangeArrowheads="1"/>
          </p:cNvSpPr>
          <p:nvPr>
            <p:ph type="ftr" sz="quarter" idx="12"/>
          </p:nvPr>
        </p:nvSpPr>
        <p:spPr>
          <a:xfrm>
            <a:off x="1765300" y="6604001"/>
            <a:ext cx="6375400" cy="24621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Presentation to: The American Astronomical Society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Jan 24, 2013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Dan Coe - STScI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1D0F3-5762-4246-871B-8E29A3A6FCC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9284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Jan 24, 2013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Dan Coe - STScI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1D0F3-5762-4246-871B-8E29A3A6FCC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03144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Jan 24, 2013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Dan Coe - STScI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1D0F3-5762-4246-871B-8E29A3A6FCC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7207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Jan 24, 2013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Dan Coe - STScI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1D0F3-5762-4246-871B-8E29A3A6FCC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72217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Jan 24, 2013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Dan Coe - STScI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1D0F3-5762-4246-871B-8E29A3A6FCC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05214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Jan 24, 2013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Dan Coe - STScI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1D0F3-5762-4246-871B-8E29A3A6FCC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00340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Jan 24, 2013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Dan Coe - STScI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1D0F3-5762-4246-871B-8E29A3A6FCC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33186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Jan 24, 2013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Dan Coe - STScI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1D0F3-5762-4246-871B-8E29A3A6FCC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3363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Jan 24, 2013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Dan Coe - STScI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1D0F3-5762-4246-871B-8E29A3A6FCC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2394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Jan 24, 2013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Dan Coe - STScI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1D0F3-5762-4246-871B-8E29A3A6FCC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690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24" indent="0">
              <a:buNone/>
              <a:defRPr sz="2000" b="1"/>
            </a:lvl2pPr>
            <a:lvl3pPr marL="914246" indent="0">
              <a:buNone/>
              <a:defRPr sz="1800" b="1"/>
            </a:lvl3pPr>
            <a:lvl4pPr marL="1371370" indent="0">
              <a:buNone/>
              <a:defRPr sz="1600" b="1"/>
            </a:lvl4pPr>
            <a:lvl5pPr marL="1828492" indent="0">
              <a:buNone/>
              <a:defRPr sz="1600" b="1"/>
            </a:lvl5pPr>
            <a:lvl6pPr marL="2285616" indent="0">
              <a:buNone/>
              <a:defRPr sz="1600" b="1"/>
            </a:lvl6pPr>
            <a:lvl7pPr marL="2742739" indent="0">
              <a:buNone/>
              <a:defRPr sz="1600" b="1"/>
            </a:lvl7pPr>
            <a:lvl8pPr marL="3199862" indent="0">
              <a:buNone/>
              <a:defRPr sz="1600" b="1"/>
            </a:lvl8pPr>
            <a:lvl9pPr marL="365698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24" indent="0">
              <a:buNone/>
              <a:defRPr sz="2000" b="1"/>
            </a:lvl2pPr>
            <a:lvl3pPr marL="914246" indent="0">
              <a:buNone/>
              <a:defRPr sz="1800" b="1"/>
            </a:lvl3pPr>
            <a:lvl4pPr marL="1371370" indent="0">
              <a:buNone/>
              <a:defRPr sz="1600" b="1"/>
            </a:lvl4pPr>
            <a:lvl5pPr marL="1828492" indent="0">
              <a:buNone/>
              <a:defRPr sz="1600" b="1"/>
            </a:lvl5pPr>
            <a:lvl6pPr marL="2285616" indent="0">
              <a:buNone/>
              <a:defRPr sz="1600" b="1"/>
            </a:lvl6pPr>
            <a:lvl7pPr marL="2742739" indent="0">
              <a:buNone/>
              <a:defRPr sz="1600" b="1"/>
            </a:lvl7pPr>
            <a:lvl8pPr marL="3199862" indent="0">
              <a:buNone/>
              <a:defRPr sz="1600" b="1"/>
            </a:lvl8pPr>
            <a:lvl9pPr marL="365698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76833" y="6615113"/>
            <a:ext cx="3937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87268-2FBC-4680-B843-B301CEC8286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Rectangle 1079"/>
          <p:cNvSpPr>
            <a:spLocks noGrp="1" noChangeArrowheads="1"/>
          </p:cNvSpPr>
          <p:nvPr>
            <p:ph type="dt" sz="half" idx="11"/>
          </p:nvPr>
        </p:nvSpPr>
        <p:spPr>
          <a:xfrm>
            <a:off x="383733" y="6626226"/>
            <a:ext cx="10541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9 Jan 2012</a:t>
            </a:r>
            <a:endParaRPr lang="en-US" dirty="0"/>
          </a:p>
        </p:txBody>
      </p:sp>
      <p:sp>
        <p:nvSpPr>
          <p:cNvPr id="9" name="Rectangle 1080"/>
          <p:cNvSpPr>
            <a:spLocks noGrp="1" noChangeArrowheads="1"/>
          </p:cNvSpPr>
          <p:nvPr>
            <p:ph type="ftr" sz="quarter" idx="12"/>
          </p:nvPr>
        </p:nvSpPr>
        <p:spPr>
          <a:xfrm>
            <a:off x="1679133" y="6626226"/>
            <a:ext cx="670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Presentation to: The American Astronomical Society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Jan 24, 2013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Dan Coe - STScI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1D0F3-5762-4246-871B-8E29A3A6FCC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04319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E59D0-82F5-8F49-B2A9-A38035640B1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96F5D-F421-6C4A-BB57-CDBC0F22F65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76373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E59D0-82F5-8F49-B2A9-A38035640B1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96F5D-F421-6C4A-BB57-CDBC0F22F65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762067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E59D0-82F5-8F49-B2A9-A38035640B1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96F5D-F421-6C4A-BB57-CDBC0F22F65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83215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E59D0-82F5-8F49-B2A9-A38035640B1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96F5D-F421-6C4A-BB57-CDBC0F22F65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78285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E59D0-82F5-8F49-B2A9-A38035640B1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96F5D-F421-6C4A-BB57-CDBC0F22F65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33885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E59D0-82F5-8F49-B2A9-A38035640B1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96F5D-F421-6C4A-BB57-CDBC0F22F65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587195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E59D0-82F5-8F49-B2A9-A38035640B1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96F5D-F421-6C4A-BB57-CDBC0F22F65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22547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E59D0-82F5-8F49-B2A9-A38035640B1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96F5D-F421-6C4A-BB57-CDBC0F22F65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849312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E59D0-82F5-8F49-B2A9-A38035640B1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96F5D-F421-6C4A-BB57-CDBC0F22F65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4821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831852"/>
            <a:ext cx="8275638" cy="7334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76833" y="6615113"/>
            <a:ext cx="3937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8418D6-5293-41E6-9943-54BFB29444C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Rectangle 1079"/>
          <p:cNvSpPr>
            <a:spLocks noGrp="1" noChangeArrowheads="1"/>
          </p:cNvSpPr>
          <p:nvPr>
            <p:ph type="dt" sz="half" idx="11"/>
          </p:nvPr>
        </p:nvSpPr>
        <p:spPr>
          <a:xfrm>
            <a:off x="383733" y="6626226"/>
            <a:ext cx="10541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9 Jan 2012</a:t>
            </a:r>
            <a:endParaRPr lang="en-US" dirty="0"/>
          </a:p>
        </p:txBody>
      </p:sp>
      <p:sp>
        <p:nvSpPr>
          <p:cNvPr id="5" name="Rectangle 1080"/>
          <p:cNvSpPr>
            <a:spLocks noGrp="1" noChangeArrowheads="1"/>
          </p:cNvSpPr>
          <p:nvPr>
            <p:ph type="ftr" sz="quarter" idx="12"/>
          </p:nvPr>
        </p:nvSpPr>
        <p:spPr>
          <a:xfrm>
            <a:off x="1567769" y="6626226"/>
            <a:ext cx="670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Presentation to: The American Astronomical Society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E59D0-82F5-8F49-B2A9-A38035640B1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96F5D-F421-6C4A-BB57-CDBC0F22F65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78244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E59D0-82F5-8F49-B2A9-A38035640B1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96F5D-F421-6C4A-BB57-CDBC0F22F65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67177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6A3B41-1BAE-5D49-BA2F-0E8966F0CDC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923348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EE0DCF-FB8E-C745-92B3-B81BE72E4C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434935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B556AF-2174-BA4C-8B2F-CF1CEF233D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422563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25549A-D1BB-3441-9264-C118A14924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215562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EDCB95-57EF-0B47-9C37-796C2004162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474172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6B8023-5491-584A-A95A-EFC488CC27A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826975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FD18D9-5980-C24F-AB48-D07B36379C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821246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7664B8-5EFA-5143-9A65-778B5A86DA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969018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76833" y="6615113"/>
            <a:ext cx="3937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85F97C-6F89-4479-BDC4-505ED5727BF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" name="Rectangle 1079"/>
          <p:cNvSpPr>
            <a:spLocks noGrp="1" noChangeArrowheads="1"/>
          </p:cNvSpPr>
          <p:nvPr>
            <p:ph type="dt" sz="half" idx="11"/>
          </p:nvPr>
        </p:nvSpPr>
        <p:spPr>
          <a:xfrm>
            <a:off x="383733" y="6626226"/>
            <a:ext cx="10541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9 Jan 2012</a:t>
            </a:r>
            <a:endParaRPr lang="en-US" dirty="0"/>
          </a:p>
        </p:txBody>
      </p:sp>
      <p:sp>
        <p:nvSpPr>
          <p:cNvPr id="4" name="Rectangle 1080"/>
          <p:cNvSpPr>
            <a:spLocks noGrp="1" noChangeArrowheads="1"/>
          </p:cNvSpPr>
          <p:nvPr>
            <p:ph type="ftr" sz="quarter" idx="12"/>
          </p:nvPr>
        </p:nvSpPr>
        <p:spPr>
          <a:xfrm>
            <a:off x="1679133" y="6626226"/>
            <a:ext cx="670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Presentation to: The American Astronomical Society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1CAD64-D51C-4742-8808-EA072055EE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380576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515FF0-C05B-F543-A735-8B711BDBE1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133624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44ACD4-7335-E242-AAD8-9B29B0EC62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599962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124" indent="0" algn="ctr">
              <a:buNone/>
              <a:defRPr/>
            </a:lvl2pPr>
            <a:lvl3pPr marL="914246" indent="0" algn="ctr">
              <a:buNone/>
              <a:defRPr/>
            </a:lvl3pPr>
            <a:lvl4pPr marL="1371370" indent="0" algn="ctr">
              <a:buNone/>
              <a:defRPr/>
            </a:lvl4pPr>
            <a:lvl5pPr marL="1828492" indent="0" algn="ctr">
              <a:buNone/>
              <a:defRPr/>
            </a:lvl5pPr>
            <a:lvl6pPr marL="2285616" indent="0" algn="ctr">
              <a:buNone/>
              <a:defRPr/>
            </a:lvl6pPr>
            <a:lvl7pPr marL="2742739" indent="0" algn="ctr">
              <a:buNone/>
              <a:defRPr/>
            </a:lvl7pPr>
            <a:lvl8pPr marL="3199862" indent="0" algn="ctr">
              <a:buNone/>
              <a:defRPr/>
            </a:lvl8pPr>
            <a:lvl9pPr marL="365698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76833" y="6615113"/>
            <a:ext cx="3937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7EE088-E074-4496-B7BD-BE7703B42D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1079"/>
          <p:cNvSpPr>
            <a:spLocks noGrp="1" noChangeArrowheads="1"/>
          </p:cNvSpPr>
          <p:nvPr>
            <p:ph type="dt" sz="half" idx="11"/>
          </p:nvPr>
        </p:nvSpPr>
        <p:spPr>
          <a:xfrm>
            <a:off x="383733" y="6626226"/>
            <a:ext cx="10541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9 Jan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1080"/>
          <p:cNvSpPr>
            <a:spLocks noGrp="1" noChangeArrowheads="1"/>
          </p:cNvSpPr>
          <p:nvPr>
            <p:ph type="ftr" sz="quarter" idx="12"/>
          </p:nvPr>
        </p:nvSpPr>
        <p:spPr>
          <a:xfrm>
            <a:off x="1679133" y="6626226"/>
            <a:ext cx="670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Presentation to: The American Astronomical Society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202207"/>
      </p:ext>
    </p:extLst>
  </p:cSld>
  <p:clrMapOvr>
    <a:masterClrMapping/>
  </p:clrMapOvr>
  <p:transition xmlns:p14="http://schemas.microsoft.com/office/powerpoint/2010/main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232" y="83127"/>
            <a:ext cx="8275638" cy="4623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6" y="929040"/>
            <a:ext cx="8258175" cy="4537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>
          <a:xfrm>
            <a:off x="136177" y="6616498"/>
            <a:ext cx="905985" cy="246207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9 Jan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805865" y="6578602"/>
            <a:ext cx="338137" cy="276225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/>
            </a:lvl1pPr>
          </a:lstStyle>
          <a:p>
            <a:pPr>
              <a:defRPr/>
            </a:pPr>
            <a:fld id="{79BFC24D-9AC3-4BD4-B8CD-E2D7ECDFF94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1498053" y="6597042"/>
            <a:ext cx="6585626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Presentation to: The American Astronomical Society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614787"/>
      </p:ext>
    </p:extLst>
  </p:cSld>
  <p:clrMapOvr>
    <a:masterClrMapping/>
  </p:clrMapOvr>
  <p:transition xmlns:p14="http://schemas.microsoft.com/office/powerpoint/2010/main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124" indent="0">
              <a:buNone/>
              <a:defRPr sz="1800"/>
            </a:lvl2pPr>
            <a:lvl3pPr marL="914246" indent="0">
              <a:buNone/>
              <a:defRPr sz="1600"/>
            </a:lvl3pPr>
            <a:lvl4pPr marL="1371370" indent="0">
              <a:buNone/>
              <a:defRPr sz="1400"/>
            </a:lvl4pPr>
            <a:lvl5pPr marL="1828492" indent="0">
              <a:buNone/>
              <a:defRPr sz="1400"/>
            </a:lvl5pPr>
            <a:lvl6pPr marL="2285616" indent="0">
              <a:buNone/>
              <a:defRPr sz="1400"/>
            </a:lvl6pPr>
            <a:lvl7pPr marL="2742739" indent="0">
              <a:buNone/>
              <a:defRPr sz="1400"/>
            </a:lvl7pPr>
            <a:lvl8pPr marL="3199862" indent="0">
              <a:buNone/>
              <a:defRPr sz="1400"/>
            </a:lvl8pPr>
            <a:lvl9pPr marL="3656986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76833" y="6615113"/>
            <a:ext cx="3937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8B3C0B-0494-4948-868A-ABADDEA48E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1079"/>
          <p:cNvSpPr>
            <a:spLocks noGrp="1" noChangeArrowheads="1"/>
          </p:cNvSpPr>
          <p:nvPr>
            <p:ph type="dt" sz="half" idx="11"/>
          </p:nvPr>
        </p:nvSpPr>
        <p:spPr>
          <a:xfrm>
            <a:off x="383733" y="6626226"/>
            <a:ext cx="10541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9 Jan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1080"/>
          <p:cNvSpPr>
            <a:spLocks noGrp="1" noChangeArrowheads="1"/>
          </p:cNvSpPr>
          <p:nvPr>
            <p:ph type="ftr" sz="quarter" idx="12"/>
          </p:nvPr>
        </p:nvSpPr>
        <p:spPr>
          <a:xfrm>
            <a:off x="1679133" y="6626226"/>
            <a:ext cx="670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Presentation to: The American Astronomical Society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45011"/>
      </p:ext>
    </p:extLst>
  </p:cSld>
  <p:clrMapOvr>
    <a:masterClrMapping/>
  </p:clrMapOvr>
  <p:transition xmlns:p14="http://schemas.microsoft.com/office/powerpoint/2010/main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831852"/>
            <a:ext cx="8275638" cy="7334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6725" y="1665289"/>
            <a:ext cx="4052888" cy="4537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2014" y="1665289"/>
            <a:ext cx="4052887" cy="4537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12200" y="6615113"/>
            <a:ext cx="431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12561-88A0-47A6-8C0D-D072EC88F52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1079"/>
          <p:cNvSpPr>
            <a:spLocks noGrp="1" noChangeArrowheads="1"/>
          </p:cNvSpPr>
          <p:nvPr>
            <p:ph type="dt" sz="half" idx="11"/>
          </p:nvPr>
        </p:nvSpPr>
        <p:spPr>
          <a:xfrm>
            <a:off x="457200" y="6626226"/>
            <a:ext cx="10922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9 Jan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1080"/>
          <p:cNvSpPr>
            <a:spLocks noGrp="1" noChangeArrowheads="1"/>
          </p:cNvSpPr>
          <p:nvPr>
            <p:ph type="ftr" sz="quarter" idx="12"/>
          </p:nvPr>
        </p:nvSpPr>
        <p:spPr>
          <a:xfrm>
            <a:off x="1765300" y="6604001"/>
            <a:ext cx="6375400" cy="24621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Presentation to: The American Astronomical Society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316423"/>
      </p:ext>
    </p:extLst>
  </p:cSld>
  <p:clrMapOvr>
    <a:masterClrMapping/>
  </p:clrMapOvr>
  <p:transition xmlns:p14="http://schemas.microsoft.com/office/powerpoint/2010/main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24" indent="0">
              <a:buNone/>
              <a:defRPr sz="2000" b="1"/>
            </a:lvl2pPr>
            <a:lvl3pPr marL="914246" indent="0">
              <a:buNone/>
              <a:defRPr sz="1800" b="1"/>
            </a:lvl3pPr>
            <a:lvl4pPr marL="1371370" indent="0">
              <a:buNone/>
              <a:defRPr sz="1600" b="1"/>
            </a:lvl4pPr>
            <a:lvl5pPr marL="1828492" indent="0">
              <a:buNone/>
              <a:defRPr sz="1600" b="1"/>
            </a:lvl5pPr>
            <a:lvl6pPr marL="2285616" indent="0">
              <a:buNone/>
              <a:defRPr sz="1600" b="1"/>
            </a:lvl6pPr>
            <a:lvl7pPr marL="2742739" indent="0">
              <a:buNone/>
              <a:defRPr sz="1600" b="1"/>
            </a:lvl7pPr>
            <a:lvl8pPr marL="3199862" indent="0">
              <a:buNone/>
              <a:defRPr sz="1600" b="1"/>
            </a:lvl8pPr>
            <a:lvl9pPr marL="365698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24" indent="0">
              <a:buNone/>
              <a:defRPr sz="2000" b="1"/>
            </a:lvl2pPr>
            <a:lvl3pPr marL="914246" indent="0">
              <a:buNone/>
              <a:defRPr sz="1800" b="1"/>
            </a:lvl3pPr>
            <a:lvl4pPr marL="1371370" indent="0">
              <a:buNone/>
              <a:defRPr sz="1600" b="1"/>
            </a:lvl4pPr>
            <a:lvl5pPr marL="1828492" indent="0">
              <a:buNone/>
              <a:defRPr sz="1600" b="1"/>
            </a:lvl5pPr>
            <a:lvl6pPr marL="2285616" indent="0">
              <a:buNone/>
              <a:defRPr sz="1600" b="1"/>
            </a:lvl6pPr>
            <a:lvl7pPr marL="2742739" indent="0">
              <a:buNone/>
              <a:defRPr sz="1600" b="1"/>
            </a:lvl7pPr>
            <a:lvl8pPr marL="3199862" indent="0">
              <a:buNone/>
              <a:defRPr sz="1600" b="1"/>
            </a:lvl8pPr>
            <a:lvl9pPr marL="365698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76833" y="6615113"/>
            <a:ext cx="3937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87268-2FBC-4680-B843-B301CEC828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1079"/>
          <p:cNvSpPr>
            <a:spLocks noGrp="1" noChangeArrowheads="1"/>
          </p:cNvSpPr>
          <p:nvPr>
            <p:ph type="dt" sz="half" idx="11"/>
          </p:nvPr>
        </p:nvSpPr>
        <p:spPr>
          <a:xfrm>
            <a:off x="383733" y="6626226"/>
            <a:ext cx="10541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9 Jan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1080"/>
          <p:cNvSpPr>
            <a:spLocks noGrp="1" noChangeArrowheads="1"/>
          </p:cNvSpPr>
          <p:nvPr>
            <p:ph type="ftr" sz="quarter" idx="12"/>
          </p:nvPr>
        </p:nvSpPr>
        <p:spPr>
          <a:xfrm>
            <a:off x="1679133" y="6626226"/>
            <a:ext cx="670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Presentation to: The American Astronomical Society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443706"/>
      </p:ext>
    </p:extLst>
  </p:cSld>
  <p:clrMapOvr>
    <a:masterClrMapping/>
  </p:clrMapOvr>
  <p:transition xmlns:p14="http://schemas.microsoft.com/office/powerpoint/2010/main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831852"/>
            <a:ext cx="8275638" cy="7334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76833" y="6615113"/>
            <a:ext cx="3937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8418D6-5293-41E6-9943-54BFB29444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1079"/>
          <p:cNvSpPr>
            <a:spLocks noGrp="1" noChangeArrowheads="1"/>
          </p:cNvSpPr>
          <p:nvPr>
            <p:ph type="dt" sz="half" idx="11"/>
          </p:nvPr>
        </p:nvSpPr>
        <p:spPr>
          <a:xfrm>
            <a:off x="383733" y="6626226"/>
            <a:ext cx="10541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9 Jan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1080"/>
          <p:cNvSpPr>
            <a:spLocks noGrp="1" noChangeArrowheads="1"/>
          </p:cNvSpPr>
          <p:nvPr>
            <p:ph type="ftr" sz="quarter" idx="12"/>
          </p:nvPr>
        </p:nvSpPr>
        <p:spPr>
          <a:xfrm>
            <a:off x="1567769" y="6626226"/>
            <a:ext cx="670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Presentation to: The American Astronomical Society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206559"/>
      </p:ext>
    </p:extLst>
  </p:cSld>
  <p:clrMapOvr>
    <a:masterClrMapping/>
  </p:clrMapOvr>
  <p:transition xmlns:p14="http://schemas.microsoft.com/office/powerpoint/2010/main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76833" y="6615113"/>
            <a:ext cx="3937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85F97C-6F89-4479-BDC4-505ED5727B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1079"/>
          <p:cNvSpPr>
            <a:spLocks noGrp="1" noChangeArrowheads="1"/>
          </p:cNvSpPr>
          <p:nvPr>
            <p:ph type="dt" sz="half" idx="11"/>
          </p:nvPr>
        </p:nvSpPr>
        <p:spPr>
          <a:xfrm>
            <a:off x="383733" y="6626226"/>
            <a:ext cx="10541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9 Jan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1080"/>
          <p:cNvSpPr>
            <a:spLocks noGrp="1" noChangeArrowheads="1"/>
          </p:cNvSpPr>
          <p:nvPr>
            <p:ph type="ftr" sz="quarter" idx="12"/>
          </p:nvPr>
        </p:nvSpPr>
        <p:spPr>
          <a:xfrm>
            <a:off x="1679133" y="6626226"/>
            <a:ext cx="670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Presentation to: The American Astronomical Society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730895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24" indent="0">
              <a:buNone/>
              <a:defRPr sz="1200"/>
            </a:lvl2pPr>
            <a:lvl3pPr marL="914246" indent="0">
              <a:buNone/>
              <a:defRPr sz="1000"/>
            </a:lvl3pPr>
            <a:lvl4pPr marL="1371370" indent="0">
              <a:buNone/>
              <a:defRPr sz="900"/>
            </a:lvl4pPr>
            <a:lvl5pPr marL="1828492" indent="0">
              <a:buNone/>
              <a:defRPr sz="900"/>
            </a:lvl5pPr>
            <a:lvl6pPr marL="2285616" indent="0">
              <a:buNone/>
              <a:defRPr sz="900"/>
            </a:lvl6pPr>
            <a:lvl7pPr marL="2742739" indent="0">
              <a:buNone/>
              <a:defRPr sz="900"/>
            </a:lvl7pPr>
            <a:lvl8pPr marL="3199862" indent="0">
              <a:buNone/>
              <a:defRPr sz="900"/>
            </a:lvl8pPr>
            <a:lvl9pPr marL="365698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76833" y="6615113"/>
            <a:ext cx="3937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4C2188-DCB4-4B84-8EEA-B55ECC6CAEE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1079"/>
          <p:cNvSpPr>
            <a:spLocks noGrp="1" noChangeArrowheads="1"/>
          </p:cNvSpPr>
          <p:nvPr>
            <p:ph type="dt" sz="half" idx="11"/>
          </p:nvPr>
        </p:nvSpPr>
        <p:spPr>
          <a:xfrm>
            <a:off x="383733" y="6626226"/>
            <a:ext cx="10541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9 Jan 2012</a:t>
            </a:r>
            <a:endParaRPr lang="en-US" dirty="0"/>
          </a:p>
        </p:txBody>
      </p:sp>
      <p:sp>
        <p:nvSpPr>
          <p:cNvPr id="7" name="Rectangle 1080"/>
          <p:cNvSpPr>
            <a:spLocks noGrp="1" noChangeArrowheads="1"/>
          </p:cNvSpPr>
          <p:nvPr>
            <p:ph type="ftr" sz="quarter" idx="12"/>
          </p:nvPr>
        </p:nvSpPr>
        <p:spPr>
          <a:xfrm>
            <a:off x="1679133" y="6626226"/>
            <a:ext cx="670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Presentation to: The American Astronomical Society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24" indent="0">
              <a:buNone/>
              <a:defRPr sz="1200"/>
            </a:lvl2pPr>
            <a:lvl3pPr marL="914246" indent="0">
              <a:buNone/>
              <a:defRPr sz="1000"/>
            </a:lvl3pPr>
            <a:lvl4pPr marL="1371370" indent="0">
              <a:buNone/>
              <a:defRPr sz="900"/>
            </a:lvl4pPr>
            <a:lvl5pPr marL="1828492" indent="0">
              <a:buNone/>
              <a:defRPr sz="900"/>
            </a:lvl5pPr>
            <a:lvl6pPr marL="2285616" indent="0">
              <a:buNone/>
              <a:defRPr sz="900"/>
            </a:lvl6pPr>
            <a:lvl7pPr marL="2742739" indent="0">
              <a:buNone/>
              <a:defRPr sz="900"/>
            </a:lvl7pPr>
            <a:lvl8pPr marL="3199862" indent="0">
              <a:buNone/>
              <a:defRPr sz="900"/>
            </a:lvl8pPr>
            <a:lvl9pPr marL="365698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76833" y="6615113"/>
            <a:ext cx="3937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4C2188-DCB4-4B84-8EEA-B55ECC6CAE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1079"/>
          <p:cNvSpPr>
            <a:spLocks noGrp="1" noChangeArrowheads="1"/>
          </p:cNvSpPr>
          <p:nvPr>
            <p:ph type="dt" sz="half" idx="11"/>
          </p:nvPr>
        </p:nvSpPr>
        <p:spPr>
          <a:xfrm>
            <a:off x="383733" y="6626226"/>
            <a:ext cx="10541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9 Jan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1080"/>
          <p:cNvSpPr>
            <a:spLocks noGrp="1" noChangeArrowheads="1"/>
          </p:cNvSpPr>
          <p:nvPr>
            <p:ph type="ftr" sz="quarter" idx="12"/>
          </p:nvPr>
        </p:nvSpPr>
        <p:spPr>
          <a:xfrm>
            <a:off x="1679133" y="6626226"/>
            <a:ext cx="670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Presentation to: The American Astronomical Society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10287"/>
      </p:ext>
    </p:extLst>
  </p:cSld>
  <p:clrMapOvr>
    <a:masterClrMapping/>
  </p:clrMapOvr>
  <p:transition xmlns:p14="http://schemas.microsoft.com/office/powerpoint/2010/main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24" indent="0">
              <a:buNone/>
              <a:defRPr sz="2800"/>
            </a:lvl2pPr>
            <a:lvl3pPr marL="914246" indent="0">
              <a:buNone/>
              <a:defRPr sz="2400"/>
            </a:lvl3pPr>
            <a:lvl4pPr marL="1371370" indent="0">
              <a:buNone/>
              <a:defRPr sz="2000"/>
            </a:lvl4pPr>
            <a:lvl5pPr marL="1828492" indent="0">
              <a:buNone/>
              <a:defRPr sz="2000"/>
            </a:lvl5pPr>
            <a:lvl6pPr marL="2285616" indent="0">
              <a:buNone/>
              <a:defRPr sz="2000"/>
            </a:lvl6pPr>
            <a:lvl7pPr marL="2742739" indent="0">
              <a:buNone/>
              <a:defRPr sz="2000"/>
            </a:lvl7pPr>
            <a:lvl8pPr marL="3199862" indent="0">
              <a:buNone/>
              <a:defRPr sz="2000"/>
            </a:lvl8pPr>
            <a:lvl9pPr marL="3656986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24" indent="0">
              <a:buNone/>
              <a:defRPr sz="1200"/>
            </a:lvl2pPr>
            <a:lvl3pPr marL="914246" indent="0">
              <a:buNone/>
              <a:defRPr sz="1000"/>
            </a:lvl3pPr>
            <a:lvl4pPr marL="1371370" indent="0">
              <a:buNone/>
              <a:defRPr sz="900"/>
            </a:lvl4pPr>
            <a:lvl5pPr marL="1828492" indent="0">
              <a:buNone/>
              <a:defRPr sz="900"/>
            </a:lvl5pPr>
            <a:lvl6pPr marL="2285616" indent="0">
              <a:buNone/>
              <a:defRPr sz="900"/>
            </a:lvl6pPr>
            <a:lvl7pPr marL="2742739" indent="0">
              <a:buNone/>
              <a:defRPr sz="900"/>
            </a:lvl7pPr>
            <a:lvl8pPr marL="3199862" indent="0">
              <a:buNone/>
              <a:defRPr sz="900"/>
            </a:lvl8pPr>
            <a:lvl9pPr marL="365698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76833" y="6615113"/>
            <a:ext cx="3937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355212-BFE3-48D1-B84F-D1A082B5D4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1079"/>
          <p:cNvSpPr>
            <a:spLocks noGrp="1" noChangeArrowheads="1"/>
          </p:cNvSpPr>
          <p:nvPr>
            <p:ph type="dt" sz="half" idx="11"/>
          </p:nvPr>
        </p:nvSpPr>
        <p:spPr>
          <a:xfrm>
            <a:off x="383733" y="6626226"/>
            <a:ext cx="10541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9 Jan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1080"/>
          <p:cNvSpPr>
            <a:spLocks noGrp="1" noChangeArrowheads="1"/>
          </p:cNvSpPr>
          <p:nvPr>
            <p:ph type="ftr" sz="quarter" idx="12"/>
          </p:nvPr>
        </p:nvSpPr>
        <p:spPr>
          <a:xfrm>
            <a:off x="1679133" y="6626226"/>
            <a:ext cx="670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Presentation to: The American Astronomical Society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739142"/>
      </p:ext>
    </p:extLst>
  </p:cSld>
  <p:clrMapOvr>
    <a:masterClrMapping/>
  </p:clrMapOvr>
  <p:transition xmlns:p14="http://schemas.microsoft.com/office/powerpoint/2010/main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831852"/>
            <a:ext cx="8275638" cy="7334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3259" y="1665289"/>
            <a:ext cx="8258175" cy="4537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76833" y="6615113"/>
            <a:ext cx="3937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AECFB-5339-4292-9351-A76CDDF2CDB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1079"/>
          <p:cNvSpPr>
            <a:spLocks noGrp="1" noChangeArrowheads="1"/>
          </p:cNvSpPr>
          <p:nvPr>
            <p:ph type="dt" sz="half" idx="11"/>
          </p:nvPr>
        </p:nvSpPr>
        <p:spPr>
          <a:xfrm>
            <a:off x="383733" y="6626226"/>
            <a:ext cx="10541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9 Jan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1080"/>
          <p:cNvSpPr>
            <a:spLocks noGrp="1" noChangeArrowheads="1"/>
          </p:cNvSpPr>
          <p:nvPr>
            <p:ph type="ftr" sz="quarter" idx="12"/>
          </p:nvPr>
        </p:nvSpPr>
        <p:spPr>
          <a:xfrm>
            <a:off x="1679133" y="6626226"/>
            <a:ext cx="670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Presentation to: The American Astronomical Society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741167"/>
      </p:ext>
    </p:extLst>
  </p:cSld>
  <p:clrMapOvr>
    <a:masterClrMapping/>
  </p:clrMapOvr>
  <p:transition xmlns:p14="http://schemas.microsoft.com/office/powerpoint/2010/main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73852" y="831852"/>
            <a:ext cx="2068513" cy="5370513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6727" y="831852"/>
            <a:ext cx="6054725" cy="537051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76833" y="6615113"/>
            <a:ext cx="3937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E7B61-7496-469A-BBD5-ED8F2051EEB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1079"/>
          <p:cNvSpPr>
            <a:spLocks noGrp="1" noChangeArrowheads="1"/>
          </p:cNvSpPr>
          <p:nvPr>
            <p:ph type="dt" sz="half" idx="11"/>
          </p:nvPr>
        </p:nvSpPr>
        <p:spPr>
          <a:xfrm>
            <a:off x="383733" y="6626226"/>
            <a:ext cx="10541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9 Jan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1080"/>
          <p:cNvSpPr>
            <a:spLocks noGrp="1" noChangeArrowheads="1"/>
          </p:cNvSpPr>
          <p:nvPr>
            <p:ph type="ftr" sz="quarter" idx="12"/>
          </p:nvPr>
        </p:nvSpPr>
        <p:spPr>
          <a:xfrm>
            <a:off x="1679133" y="6626226"/>
            <a:ext cx="670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Presentation to: The American Astronomical Society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074920"/>
      </p:ext>
    </p:extLst>
  </p:cSld>
  <p:clrMapOvr>
    <a:masterClrMapping/>
  </p:clrMapOvr>
  <p:transition xmlns:p14="http://schemas.microsoft.com/office/powerpoint/2010/main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831852"/>
            <a:ext cx="8275638" cy="7334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66725" y="1665289"/>
            <a:ext cx="4052888" cy="4537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2014" y="1665289"/>
            <a:ext cx="4052887" cy="4537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76833" y="6615113"/>
            <a:ext cx="3937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F9E30-95C5-471B-A3EE-9AD9E41D77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1079"/>
          <p:cNvSpPr>
            <a:spLocks noGrp="1" noChangeArrowheads="1"/>
          </p:cNvSpPr>
          <p:nvPr>
            <p:ph type="dt" sz="half" idx="11"/>
          </p:nvPr>
        </p:nvSpPr>
        <p:spPr>
          <a:xfrm>
            <a:off x="383733" y="6626226"/>
            <a:ext cx="10541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9 Jan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1080"/>
          <p:cNvSpPr>
            <a:spLocks noGrp="1" noChangeArrowheads="1"/>
          </p:cNvSpPr>
          <p:nvPr>
            <p:ph type="ftr" sz="quarter" idx="12"/>
          </p:nvPr>
        </p:nvSpPr>
        <p:spPr>
          <a:xfrm>
            <a:off x="1679133" y="6626226"/>
            <a:ext cx="670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Presentation to: The American Astronomical Society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071932"/>
      </p:ext>
    </p:extLst>
  </p:cSld>
  <p:clrMapOvr>
    <a:masterClrMapping/>
  </p:clrMapOvr>
  <p:transition xmlns:p14="http://schemas.microsoft.com/office/powerpoint/2010/main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831852"/>
            <a:ext cx="8275638" cy="7334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66725" y="1665289"/>
            <a:ext cx="4052888" cy="4537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72014" y="1665290"/>
            <a:ext cx="4052887" cy="21923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72014" y="4010025"/>
            <a:ext cx="4052887" cy="2192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76833" y="6615113"/>
            <a:ext cx="3937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030AC7-EB40-45C2-8BF1-752D6B19292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1079"/>
          <p:cNvSpPr>
            <a:spLocks noGrp="1" noChangeArrowheads="1"/>
          </p:cNvSpPr>
          <p:nvPr>
            <p:ph type="dt" sz="half" idx="11"/>
          </p:nvPr>
        </p:nvSpPr>
        <p:spPr>
          <a:xfrm>
            <a:off x="383733" y="6626226"/>
            <a:ext cx="10541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9 Jan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1080"/>
          <p:cNvSpPr>
            <a:spLocks noGrp="1" noChangeArrowheads="1"/>
          </p:cNvSpPr>
          <p:nvPr>
            <p:ph type="ftr" sz="quarter" idx="12"/>
          </p:nvPr>
        </p:nvSpPr>
        <p:spPr>
          <a:xfrm>
            <a:off x="1679133" y="6626226"/>
            <a:ext cx="670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Presentation to: The American Astronomical Society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153083"/>
      </p:ext>
    </p:extLst>
  </p:cSld>
  <p:clrMapOvr>
    <a:masterClrMapping/>
  </p:clrMapOvr>
  <p:transition xmlns:p14="http://schemas.microsoft.com/office/powerpoint/2010/main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831852"/>
            <a:ext cx="8275638" cy="7334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66725" y="1665289"/>
            <a:ext cx="4052888" cy="4537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72014" y="1665289"/>
            <a:ext cx="4052887" cy="4537075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5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76833" y="6615113"/>
            <a:ext cx="3937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7CCC1A-D481-43FD-8C58-A1C9F04838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1079"/>
          <p:cNvSpPr>
            <a:spLocks noGrp="1" noChangeArrowheads="1"/>
          </p:cNvSpPr>
          <p:nvPr>
            <p:ph type="dt" sz="half" idx="11"/>
          </p:nvPr>
        </p:nvSpPr>
        <p:spPr>
          <a:xfrm>
            <a:off x="383733" y="6626226"/>
            <a:ext cx="10541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9 Jan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1080"/>
          <p:cNvSpPr>
            <a:spLocks noGrp="1" noChangeArrowheads="1"/>
          </p:cNvSpPr>
          <p:nvPr>
            <p:ph type="ftr" sz="quarter" idx="12"/>
          </p:nvPr>
        </p:nvSpPr>
        <p:spPr>
          <a:xfrm>
            <a:off x="1679133" y="6626226"/>
            <a:ext cx="670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Presentation to: The American Astronomical Society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871739"/>
      </p:ext>
    </p:extLst>
  </p:cSld>
  <p:clrMapOvr>
    <a:masterClrMapping/>
  </p:clrMapOvr>
  <p:transition xmlns:p14="http://schemas.microsoft.com/office/powerpoint/2010/main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831852"/>
            <a:ext cx="8275638" cy="7334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66725" y="1665289"/>
            <a:ext cx="4052888" cy="4537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72014" y="1665289"/>
            <a:ext cx="4052887" cy="4537075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5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76833" y="6615113"/>
            <a:ext cx="3937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C200BA-CC7B-4FCD-ABDE-E562D90631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1079"/>
          <p:cNvSpPr>
            <a:spLocks noGrp="1" noChangeArrowheads="1"/>
          </p:cNvSpPr>
          <p:nvPr>
            <p:ph type="dt" sz="half" idx="11"/>
          </p:nvPr>
        </p:nvSpPr>
        <p:spPr>
          <a:xfrm>
            <a:off x="383733" y="6626226"/>
            <a:ext cx="10541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9 Jan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1080"/>
          <p:cNvSpPr>
            <a:spLocks noGrp="1" noChangeArrowheads="1"/>
          </p:cNvSpPr>
          <p:nvPr>
            <p:ph type="ftr" sz="quarter" idx="12"/>
          </p:nvPr>
        </p:nvSpPr>
        <p:spPr>
          <a:xfrm>
            <a:off x="1679133" y="6626226"/>
            <a:ext cx="670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Presentation to: The American Astronomical Society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470999"/>
      </p:ext>
    </p:extLst>
  </p:cSld>
  <p:clrMapOvr>
    <a:masterClrMapping/>
  </p:clrMapOvr>
  <p:transition xmlns:p14="http://schemas.microsoft.com/office/powerpoint/2010/main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831852"/>
            <a:ext cx="8275638" cy="7334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66726" y="1665289"/>
            <a:ext cx="8258175" cy="4537075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76833" y="6615113"/>
            <a:ext cx="3937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27C015-2269-4A9B-A544-EEEFDB43EF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1079"/>
          <p:cNvSpPr>
            <a:spLocks noGrp="1" noChangeArrowheads="1"/>
          </p:cNvSpPr>
          <p:nvPr>
            <p:ph type="dt" sz="half" idx="11"/>
          </p:nvPr>
        </p:nvSpPr>
        <p:spPr>
          <a:xfrm>
            <a:off x="383733" y="6626226"/>
            <a:ext cx="10541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9 Jan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1080"/>
          <p:cNvSpPr>
            <a:spLocks noGrp="1" noChangeArrowheads="1"/>
          </p:cNvSpPr>
          <p:nvPr>
            <p:ph type="ftr" sz="quarter" idx="12"/>
          </p:nvPr>
        </p:nvSpPr>
        <p:spPr>
          <a:xfrm>
            <a:off x="1679133" y="6626226"/>
            <a:ext cx="670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Presentation to: The American Astronomical Society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321511"/>
      </p:ext>
    </p:extLst>
  </p:cSld>
  <p:clrMapOvr>
    <a:masterClrMapping/>
  </p:clrMapOvr>
  <p:transition xmlns:p14="http://schemas.microsoft.com/office/powerpoint/2010/main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831852"/>
            <a:ext cx="8275638" cy="7334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6725" y="1665289"/>
            <a:ext cx="4052888" cy="4537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72014" y="1665290"/>
            <a:ext cx="4052887" cy="21923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72014" y="4010025"/>
            <a:ext cx="4052887" cy="2192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76833" y="6615113"/>
            <a:ext cx="3937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FBBD6B-D58E-4B78-A6DD-D1A699A02B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1079"/>
          <p:cNvSpPr>
            <a:spLocks noGrp="1" noChangeArrowheads="1"/>
          </p:cNvSpPr>
          <p:nvPr>
            <p:ph type="dt" sz="half" idx="11"/>
          </p:nvPr>
        </p:nvSpPr>
        <p:spPr>
          <a:xfrm>
            <a:off x="383733" y="6626226"/>
            <a:ext cx="10541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9 Jan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1080"/>
          <p:cNvSpPr>
            <a:spLocks noGrp="1" noChangeArrowheads="1"/>
          </p:cNvSpPr>
          <p:nvPr>
            <p:ph type="ftr" sz="quarter" idx="12"/>
          </p:nvPr>
        </p:nvSpPr>
        <p:spPr>
          <a:xfrm>
            <a:off x="1679133" y="6626226"/>
            <a:ext cx="670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Presentation to: The American Astronomical Society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866560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24" indent="0">
              <a:buNone/>
              <a:defRPr sz="2800"/>
            </a:lvl2pPr>
            <a:lvl3pPr marL="914246" indent="0">
              <a:buNone/>
              <a:defRPr sz="2400"/>
            </a:lvl3pPr>
            <a:lvl4pPr marL="1371370" indent="0">
              <a:buNone/>
              <a:defRPr sz="2000"/>
            </a:lvl4pPr>
            <a:lvl5pPr marL="1828492" indent="0">
              <a:buNone/>
              <a:defRPr sz="2000"/>
            </a:lvl5pPr>
            <a:lvl6pPr marL="2285616" indent="0">
              <a:buNone/>
              <a:defRPr sz="2000"/>
            </a:lvl6pPr>
            <a:lvl7pPr marL="2742739" indent="0">
              <a:buNone/>
              <a:defRPr sz="2000"/>
            </a:lvl7pPr>
            <a:lvl8pPr marL="3199862" indent="0">
              <a:buNone/>
              <a:defRPr sz="2000"/>
            </a:lvl8pPr>
            <a:lvl9pPr marL="3656986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24" indent="0">
              <a:buNone/>
              <a:defRPr sz="1200"/>
            </a:lvl2pPr>
            <a:lvl3pPr marL="914246" indent="0">
              <a:buNone/>
              <a:defRPr sz="1000"/>
            </a:lvl3pPr>
            <a:lvl4pPr marL="1371370" indent="0">
              <a:buNone/>
              <a:defRPr sz="900"/>
            </a:lvl4pPr>
            <a:lvl5pPr marL="1828492" indent="0">
              <a:buNone/>
              <a:defRPr sz="900"/>
            </a:lvl5pPr>
            <a:lvl6pPr marL="2285616" indent="0">
              <a:buNone/>
              <a:defRPr sz="900"/>
            </a:lvl6pPr>
            <a:lvl7pPr marL="2742739" indent="0">
              <a:buNone/>
              <a:defRPr sz="900"/>
            </a:lvl7pPr>
            <a:lvl8pPr marL="3199862" indent="0">
              <a:buNone/>
              <a:defRPr sz="900"/>
            </a:lvl8pPr>
            <a:lvl9pPr marL="365698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76833" y="6615113"/>
            <a:ext cx="3937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355212-BFE3-48D1-B84F-D1A082B5D49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1079"/>
          <p:cNvSpPr>
            <a:spLocks noGrp="1" noChangeArrowheads="1"/>
          </p:cNvSpPr>
          <p:nvPr>
            <p:ph type="dt" sz="half" idx="11"/>
          </p:nvPr>
        </p:nvSpPr>
        <p:spPr>
          <a:xfrm>
            <a:off x="383733" y="6626226"/>
            <a:ext cx="10541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9 Jan 2012</a:t>
            </a:r>
            <a:endParaRPr lang="en-US" dirty="0"/>
          </a:p>
        </p:txBody>
      </p:sp>
      <p:sp>
        <p:nvSpPr>
          <p:cNvPr id="7" name="Rectangle 1080"/>
          <p:cNvSpPr>
            <a:spLocks noGrp="1" noChangeArrowheads="1"/>
          </p:cNvSpPr>
          <p:nvPr>
            <p:ph type="ftr" sz="quarter" idx="12"/>
          </p:nvPr>
        </p:nvSpPr>
        <p:spPr>
          <a:xfrm>
            <a:off x="1679133" y="6626226"/>
            <a:ext cx="670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Presentation to: The American Astronomical Society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124" indent="0" algn="ctr">
              <a:buNone/>
              <a:defRPr/>
            </a:lvl2pPr>
            <a:lvl3pPr marL="914246" indent="0" algn="ctr">
              <a:buNone/>
              <a:defRPr/>
            </a:lvl3pPr>
            <a:lvl4pPr marL="1371370" indent="0" algn="ctr">
              <a:buNone/>
              <a:defRPr/>
            </a:lvl4pPr>
            <a:lvl5pPr marL="1828492" indent="0" algn="ctr">
              <a:buNone/>
              <a:defRPr/>
            </a:lvl5pPr>
            <a:lvl6pPr marL="2285616" indent="0" algn="ctr">
              <a:buNone/>
              <a:defRPr/>
            </a:lvl6pPr>
            <a:lvl7pPr marL="2742739" indent="0" algn="ctr">
              <a:buNone/>
              <a:defRPr/>
            </a:lvl7pPr>
            <a:lvl8pPr marL="3199862" indent="0" algn="ctr">
              <a:buNone/>
              <a:defRPr/>
            </a:lvl8pPr>
            <a:lvl9pPr marL="365698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76833" y="6615113"/>
            <a:ext cx="3937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7EE088-E074-4496-B7BD-BE7703B42D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1079"/>
          <p:cNvSpPr>
            <a:spLocks noGrp="1" noChangeArrowheads="1"/>
          </p:cNvSpPr>
          <p:nvPr>
            <p:ph type="dt" sz="half" idx="11"/>
          </p:nvPr>
        </p:nvSpPr>
        <p:spPr>
          <a:xfrm>
            <a:off x="383733" y="6626226"/>
            <a:ext cx="10541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9 Jan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1080"/>
          <p:cNvSpPr>
            <a:spLocks noGrp="1" noChangeArrowheads="1"/>
          </p:cNvSpPr>
          <p:nvPr>
            <p:ph type="ftr" sz="quarter" idx="12"/>
          </p:nvPr>
        </p:nvSpPr>
        <p:spPr>
          <a:xfrm>
            <a:off x="1679133" y="6626226"/>
            <a:ext cx="670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Presentation to: The American Astronomical Society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612941"/>
      </p:ext>
    </p:extLst>
  </p:cSld>
  <p:clrMapOvr>
    <a:masterClrMapping/>
  </p:clrMapOvr>
  <p:transition xmlns:p14="http://schemas.microsoft.com/office/powerpoint/2010/main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232" y="83127"/>
            <a:ext cx="8275638" cy="4623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6" y="929040"/>
            <a:ext cx="8258175" cy="4537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>
          <a:xfrm>
            <a:off x="136177" y="6616498"/>
            <a:ext cx="905985" cy="246207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9 Jan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805865" y="6578602"/>
            <a:ext cx="338137" cy="276225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/>
            </a:lvl1pPr>
          </a:lstStyle>
          <a:p>
            <a:pPr>
              <a:defRPr/>
            </a:pPr>
            <a:fld id="{79BFC24D-9AC3-4BD4-B8CD-E2D7ECDFF94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1498053" y="6597042"/>
            <a:ext cx="6585626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Presentation to: The American Astronomical Society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002118"/>
      </p:ext>
    </p:extLst>
  </p:cSld>
  <p:clrMapOvr>
    <a:masterClrMapping/>
  </p:clrMapOvr>
  <p:transition xmlns:p14="http://schemas.microsoft.com/office/powerpoint/2010/main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124" indent="0">
              <a:buNone/>
              <a:defRPr sz="1800"/>
            </a:lvl2pPr>
            <a:lvl3pPr marL="914246" indent="0">
              <a:buNone/>
              <a:defRPr sz="1600"/>
            </a:lvl3pPr>
            <a:lvl4pPr marL="1371370" indent="0">
              <a:buNone/>
              <a:defRPr sz="1400"/>
            </a:lvl4pPr>
            <a:lvl5pPr marL="1828492" indent="0">
              <a:buNone/>
              <a:defRPr sz="1400"/>
            </a:lvl5pPr>
            <a:lvl6pPr marL="2285616" indent="0">
              <a:buNone/>
              <a:defRPr sz="1400"/>
            </a:lvl6pPr>
            <a:lvl7pPr marL="2742739" indent="0">
              <a:buNone/>
              <a:defRPr sz="1400"/>
            </a:lvl7pPr>
            <a:lvl8pPr marL="3199862" indent="0">
              <a:buNone/>
              <a:defRPr sz="1400"/>
            </a:lvl8pPr>
            <a:lvl9pPr marL="3656986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76833" y="6615113"/>
            <a:ext cx="3937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8B3C0B-0494-4948-868A-ABADDEA48E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1079"/>
          <p:cNvSpPr>
            <a:spLocks noGrp="1" noChangeArrowheads="1"/>
          </p:cNvSpPr>
          <p:nvPr>
            <p:ph type="dt" sz="half" idx="11"/>
          </p:nvPr>
        </p:nvSpPr>
        <p:spPr>
          <a:xfrm>
            <a:off x="383733" y="6626226"/>
            <a:ext cx="10541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9 Jan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1080"/>
          <p:cNvSpPr>
            <a:spLocks noGrp="1" noChangeArrowheads="1"/>
          </p:cNvSpPr>
          <p:nvPr>
            <p:ph type="ftr" sz="quarter" idx="12"/>
          </p:nvPr>
        </p:nvSpPr>
        <p:spPr>
          <a:xfrm>
            <a:off x="1679133" y="6626226"/>
            <a:ext cx="670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Presentation to: The American Astronomical Society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63232"/>
      </p:ext>
    </p:extLst>
  </p:cSld>
  <p:clrMapOvr>
    <a:masterClrMapping/>
  </p:clrMapOvr>
  <p:transition xmlns:p14="http://schemas.microsoft.com/office/powerpoint/2010/main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831852"/>
            <a:ext cx="8275638" cy="7334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6725" y="1665289"/>
            <a:ext cx="4052888" cy="4537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2014" y="1665289"/>
            <a:ext cx="4052887" cy="4537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12200" y="6615113"/>
            <a:ext cx="431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12561-88A0-47A6-8C0D-D072EC88F52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1079"/>
          <p:cNvSpPr>
            <a:spLocks noGrp="1" noChangeArrowheads="1"/>
          </p:cNvSpPr>
          <p:nvPr>
            <p:ph type="dt" sz="half" idx="11"/>
          </p:nvPr>
        </p:nvSpPr>
        <p:spPr>
          <a:xfrm>
            <a:off x="457200" y="6626226"/>
            <a:ext cx="10922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9 Jan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1080"/>
          <p:cNvSpPr>
            <a:spLocks noGrp="1" noChangeArrowheads="1"/>
          </p:cNvSpPr>
          <p:nvPr>
            <p:ph type="ftr" sz="quarter" idx="12"/>
          </p:nvPr>
        </p:nvSpPr>
        <p:spPr>
          <a:xfrm>
            <a:off x="1765300" y="6604001"/>
            <a:ext cx="6375400" cy="24621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Presentation to: The American Astronomical Society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439303"/>
      </p:ext>
    </p:extLst>
  </p:cSld>
  <p:clrMapOvr>
    <a:masterClrMapping/>
  </p:clrMapOvr>
  <p:transition xmlns:p14="http://schemas.microsoft.com/office/powerpoint/2010/main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24" indent="0">
              <a:buNone/>
              <a:defRPr sz="2000" b="1"/>
            </a:lvl2pPr>
            <a:lvl3pPr marL="914246" indent="0">
              <a:buNone/>
              <a:defRPr sz="1800" b="1"/>
            </a:lvl3pPr>
            <a:lvl4pPr marL="1371370" indent="0">
              <a:buNone/>
              <a:defRPr sz="1600" b="1"/>
            </a:lvl4pPr>
            <a:lvl5pPr marL="1828492" indent="0">
              <a:buNone/>
              <a:defRPr sz="1600" b="1"/>
            </a:lvl5pPr>
            <a:lvl6pPr marL="2285616" indent="0">
              <a:buNone/>
              <a:defRPr sz="1600" b="1"/>
            </a:lvl6pPr>
            <a:lvl7pPr marL="2742739" indent="0">
              <a:buNone/>
              <a:defRPr sz="1600" b="1"/>
            </a:lvl7pPr>
            <a:lvl8pPr marL="3199862" indent="0">
              <a:buNone/>
              <a:defRPr sz="1600" b="1"/>
            </a:lvl8pPr>
            <a:lvl9pPr marL="365698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24" indent="0">
              <a:buNone/>
              <a:defRPr sz="2000" b="1"/>
            </a:lvl2pPr>
            <a:lvl3pPr marL="914246" indent="0">
              <a:buNone/>
              <a:defRPr sz="1800" b="1"/>
            </a:lvl3pPr>
            <a:lvl4pPr marL="1371370" indent="0">
              <a:buNone/>
              <a:defRPr sz="1600" b="1"/>
            </a:lvl4pPr>
            <a:lvl5pPr marL="1828492" indent="0">
              <a:buNone/>
              <a:defRPr sz="1600" b="1"/>
            </a:lvl5pPr>
            <a:lvl6pPr marL="2285616" indent="0">
              <a:buNone/>
              <a:defRPr sz="1600" b="1"/>
            </a:lvl6pPr>
            <a:lvl7pPr marL="2742739" indent="0">
              <a:buNone/>
              <a:defRPr sz="1600" b="1"/>
            </a:lvl7pPr>
            <a:lvl8pPr marL="3199862" indent="0">
              <a:buNone/>
              <a:defRPr sz="1600" b="1"/>
            </a:lvl8pPr>
            <a:lvl9pPr marL="365698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76833" y="6615113"/>
            <a:ext cx="3937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87268-2FBC-4680-B843-B301CEC828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1079"/>
          <p:cNvSpPr>
            <a:spLocks noGrp="1" noChangeArrowheads="1"/>
          </p:cNvSpPr>
          <p:nvPr>
            <p:ph type="dt" sz="half" idx="11"/>
          </p:nvPr>
        </p:nvSpPr>
        <p:spPr>
          <a:xfrm>
            <a:off x="383733" y="6626226"/>
            <a:ext cx="10541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9 Jan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1080"/>
          <p:cNvSpPr>
            <a:spLocks noGrp="1" noChangeArrowheads="1"/>
          </p:cNvSpPr>
          <p:nvPr>
            <p:ph type="ftr" sz="quarter" idx="12"/>
          </p:nvPr>
        </p:nvSpPr>
        <p:spPr>
          <a:xfrm>
            <a:off x="1679133" y="6626226"/>
            <a:ext cx="670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Presentation to: The American Astronomical Society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541574"/>
      </p:ext>
    </p:extLst>
  </p:cSld>
  <p:clrMapOvr>
    <a:masterClrMapping/>
  </p:clrMapOvr>
  <p:transition xmlns:p14="http://schemas.microsoft.com/office/powerpoint/2010/main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831852"/>
            <a:ext cx="8275638" cy="7334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76833" y="6615113"/>
            <a:ext cx="3937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8418D6-5293-41E6-9943-54BFB29444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1079"/>
          <p:cNvSpPr>
            <a:spLocks noGrp="1" noChangeArrowheads="1"/>
          </p:cNvSpPr>
          <p:nvPr>
            <p:ph type="dt" sz="half" idx="11"/>
          </p:nvPr>
        </p:nvSpPr>
        <p:spPr>
          <a:xfrm>
            <a:off x="383733" y="6626226"/>
            <a:ext cx="10541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9 Jan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1080"/>
          <p:cNvSpPr>
            <a:spLocks noGrp="1" noChangeArrowheads="1"/>
          </p:cNvSpPr>
          <p:nvPr>
            <p:ph type="ftr" sz="quarter" idx="12"/>
          </p:nvPr>
        </p:nvSpPr>
        <p:spPr>
          <a:xfrm>
            <a:off x="1567769" y="6626226"/>
            <a:ext cx="670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Presentation to: The American Astronomical Society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22204"/>
      </p:ext>
    </p:extLst>
  </p:cSld>
  <p:clrMapOvr>
    <a:masterClrMapping/>
  </p:clrMapOvr>
  <p:transition xmlns:p14="http://schemas.microsoft.com/office/powerpoint/2010/main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76833" y="6615113"/>
            <a:ext cx="3937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85F97C-6F89-4479-BDC4-505ED5727B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1079"/>
          <p:cNvSpPr>
            <a:spLocks noGrp="1" noChangeArrowheads="1"/>
          </p:cNvSpPr>
          <p:nvPr>
            <p:ph type="dt" sz="half" idx="11"/>
          </p:nvPr>
        </p:nvSpPr>
        <p:spPr>
          <a:xfrm>
            <a:off x="383733" y="6626226"/>
            <a:ext cx="10541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9 Jan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1080"/>
          <p:cNvSpPr>
            <a:spLocks noGrp="1" noChangeArrowheads="1"/>
          </p:cNvSpPr>
          <p:nvPr>
            <p:ph type="ftr" sz="quarter" idx="12"/>
          </p:nvPr>
        </p:nvSpPr>
        <p:spPr>
          <a:xfrm>
            <a:off x="1679133" y="6626226"/>
            <a:ext cx="670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Presentation to: The American Astronomical Society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884821"/>
      </p:ext>
    </p:extLst>
  </p:cSld>
  <p:clrMapOvr>
    <a:masterClrMapping/>
  </p:clrMapOvr>
  <p:transition xmlns:p14="http://schemas.microsoft.com/office/powerpoint/2010/main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24" indent="0">
              <a:buNone/>
              <a:defRPr sz="1200"/>
            </a:lvl2pPr>
            <a:lvl3pPr marL="914246" indent="0">
              <a:buNone/>
              <a:defRPr sz="1000"/>
            </a:lvl3pPr>
            <a:lvl4pPr marL="1371370" indent="0">
              <a:buNone/>
              <a:defRPr sz="900"/>
            </a:lvl4pPr>
            <a:lvl5pPr marL="1828492" indent="0">
              <a:buNone/>
              <a:defRPr sz="900"/>
            </a:lvl5pPr>
            <a:lvl6pPr marL="2285616" indent="0">
              <a:buNone/>
              <a:defRPr sz="900"/>
            </a:lvl6pPr>
            <a:lvl7pPr marL="2742739" indent="0">
              <a:buNone/>
              <a:defRPr sz="900"/>
            </a:lvl7pPr>
            <a:lvl8pPr marL="3199862" indent="0">
              <a:buNone/>
              <a:defRPr sz="900"/>
            </a:lvl8pPr>
            <a:lvl9pPr marL="365698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76833" y="6615113"/>
            <a:ext cx="3937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4C2188-DCB4-4B84-8EEA-B55ECC6CAE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1079"/>
          <p:cNvSpPr>
            <a:spLocks noGrp="1" noChangeArrowheads="1"/>
          </p:cNvSpPr>
          <p:nvPr>
            <p:ph type="dt" sz="half" idx="11"/>
          </p:nvPr>
        </p:nvSpPr>
        <p:spPr>
          <a:xfrm>
            <a:off x="383733" y="6626226"/>
            <a:ext cx="10541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9 Jan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1080"/>
          <p:cNvSpPr>
            <a:spLocks noGrp="1" noChangeArrowheads="1"/>
          </p:cNvSpPr>
          <p:nvPr>
            <p:ph type="ftr" sz="quarter" idx="12"/>
          </p:nvPr>
        </p:nvSpPr>
        <p:spPr>
          <a:xfrm>
            <a:off x="1679133" y="6626226"/>
            <a:ext cx="670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Presentation to: The American Astronomical Society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760586"/>
      </p:ext>
    </p:extLst>
  </p:cSld>
  <p:clrMapOvr>
    <a:masterClrMapping/>
  </p:clrMapOvr>
  <p:transition xmlns:p14="http://schemas.microsoft.com/office/powerpoint/2010/main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24" indent="0">
              <a:buNone/>
              <a:defRPr sz="2800"/>
            </a:lvl2pPr>
            <a:lvl3pPr marL="914246" indent="0">
              <a:buNone/>
              <a:defRPr sz="2400"/>
            </a:lvl3pPr>
            <a:lvl4pPr marL="1371370" indent="0">
              <a:buNone/>
              <a:defRPr sz="2000"/>
            </a:lvl4pPr>
            <a:lvl5pPr marL="1828492" indent="0">
              <a:buNone/>
              <a:defRPr sz="2000"/>
            </a:lvl5pPr>
            <a:lvl6pPr marL="2285616" indent="0">
              <a:buNone/>
              <a:defRPr sz="2000"/>
            </a:lvl6pPr>
            <a:lvl7pPr marL="2742739" indent="0">
              <a:buNone/>
              <a:defRPr sz="2000"/>
            </a:lvl7pPr>
            <a:lvl8pPr marL="3199862" indent="0">
              <a:buNone/>
              <a:defRPr sz="2000"/>
            </a:lvl8pPr>
            <a:lvl9pPr marL="3656986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24" indent="0">
              <a:buNone/>
              <a:defRPr sz="1200"/>
            </a:lvl2pPr>
            <a:lvl3pPr marL="914246" indent="0">
              <a:buNone/>
              <a:defRPr sz="1000"/>
            </a:lvl3pPr>
            <a:lvl4pPr marL="1371370" indent="0">
              <a:buNone/>
              <a:defRPr sz="900"/>
            </a:lvl4pPr>
            <a:lvl5pPr marL="1828492" indent="0">
              <a:buNone/>
              <a:defRPr sz="900"/>
            </a:lvl5pPr>
            <a:lvl6pPr marL="2285616" indent="0">
              <a:buNone/>
              <a:defRPr sz="900"/>
            </a:lvl6pPr>
            <a:lvl7pPr marL="2742739" indent="0">
              <a:buNone/>
              <a:defRPr sz="900"/>
            </a:lvl7pPr>
            <a:lvl8pPr marL="3199862" indent="0">
              <a:buNone/>
              <a:defRPr sz="900"/>
            </a:lvl8pPr>
            <a:lvl9pPr marL="365698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76833" y="6615113"/>
            <a:ext cx="3937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355212-BFE3-48D1-B84F-D1A082B5D4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1079"/>
          <p:cNvSpPr>
            <a:spLocks noGrp="1" noChangeArrowheads="1"/>
          </p:cNvSpPr>
          <p:nvPr>
            <p:ph type="dt" sz="half" idx="11"/>
          </p:nvPr>
        </p:nvSpPr>
        <p:spPr>
          <a:xfrm>
            <a:off x="383733" y="6626226"/>
            <a:ext cx="10541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9 Jan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1080"/>
          <p:cNvSpPr>
            <a:spLocks noGrp="1" noChangeArrowheads="1"/>
          </p:cNvSpPr>
          <p:nvPr>
            <p:ph type="ftr" sz="quarter" idx="12"/>
          </p:nvPr>
        </p:nvSpPr>
        <p:spPr>
          <a:xfrm>
            <a:off x="1679133" y="6626226"/>
            <a:ext cx="670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Presentation to: The American Astronomical Society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508799"/>
      </p:ext>
    </p:extLst>
  </p:cSld>
  <p:clrMapOvr>
    <a:masterClrMapping/>
  </p:clrMapOvr>
  <p:transition xmlns:p14="http://schemas.microsoft.com/office/powerpoint/2010/main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831852"/>
            <a:ext cx="8275638" cy="7334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3259" y="1665289"/>
            <a:ext cx="8258175" cy="4537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76833" y="6615113"/>
            <a:ext cx="3937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AECFB-5339-4292-9351-A76CDDF2CDB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1079"/>
          <p:cNvSpPr>
            <a:spLocks noGrp="1" noChangeArrowheads="1"/>
          </p:cNvSpPr>
          <p:nvPr>
            <p:ph type="dt" sz="half" idx="11"/>
          </p:nvPr>
        </p:nvSpPr>
        <p:spPr>
          <a:xfrm>
            <a:off x="383733" y="6626226"/>
            <a:ext cx="10541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9 Jan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1080"/>
          <p:cNvSpPr>
            <a:spLocks noGrp="1" noChangeArrowheads="1"/>
          </p:cNvSpPr>
          <p:nvPr>
            <p:ph type="ftr" sz="quarter" idx="12"/>
          </p:nvPr>
        </p:nvSpPr>
        <p:spPr>
          <a:xfrm>
            <a:off x="1679133" y="6626226"/>
            <a:ext cx="670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Presentation to: The American Astronomical Society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182237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4.xml"/><Relationship Id="rId12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36.xml"/><Relationship Id="rId14" Type="http://schemas.openxmlformats.org/officeDocument/2006/relationships/slideLayout" Target="../slideLayouts/slideLayout137.xml"/><Relationship Id="rId15" Type="http://schemas.openxmlformats.org/officeDocument/2006/relationships/slideLayout" Target="../slideLayouts/slideLayout138.xml"/><Relationship Id="rId16" Type="http://schemas.openxmlformats.org/officeDocument/2006/relationships/slideLayout" Target="../slideLayouts/slideLayout139.xml"/><Relationship Id="rId17" Type="http://schemas.openxmlformats.org/officeDocument/2006/relationships/slideLayout" Target="../slideLayouts/slideLayout140.xml"/><Relationship Id="rId18" Type="http://schemas.openxmlformats.org/officeDocument/2006/relationships/theme" Target="../theme/theme10.xml"/><Relationship Id="rId1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0.xml"/><Relationship Id="rId8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3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9.xml"/><Relationship Id="rId3" Type="http://schemas.openxmlformats.org/officeDocument/2006/relationships/slideLayout" Target="../slideLayouts/slideLayout20.xml"/><Relationship Id="rId4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5.xml"/><Relationship Id="rId9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9.xml"/><Relationship Id="rId2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5.xml"/><Relationship Id="rId8" Type="http://schemas.openxmlformats.org/officeDocument/2006/relationships/slideLayout" Target="../slideLayouts/slideLayout36.xml"/><Relationship Id="rId9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40.xml"/><Relationship Id="rId2" Type="http://schemas.openxmlformats.org/officeDocument/2006/relationships/slideLayout" Target="../slideLayouts/slideLayout41.xml"/><Relationship Id="rId3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6.xml"/><Relationship Id="rId8" Type="http://schemas.openxmlformats.org/officeDocument/2006/relationships/slideLayout" Target="../slideLayouts/slideLayout47.xml"/><Relationship Id="rId9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1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2.xml"/><Relationship Id="rId3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5.xml"/><Relationship Id="rId6" Type="http://schemas.openxmlformats.org/officeDocument/2006/relationships/slideLayout" Target="../slideLayouts/slideLayout56.xml"/><Relationship Id="rId7" Type="http://schemas.openxmlformats.org/officeDocument/2006/relationships/slideLayout" Target="../slideLayouts/slideLayout57.xml"/><Relationship Id="rId8" Type="http://schemas.openxmlformats.org/officeDocument/2006/relationships/slideLayout" Target="../slideLayouts/slideLayout58.xml"/><Relationship Id="rId9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2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62.xml"/><Relationship Id="rId2" Type="http://schemas.openxmlformats.org/officeDocument/2006/relationships/slideLayout" Target="../slideLayouts/slideLayout63.xml"/><Relationship Id="rId3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6.xml"/><Relationship Id="rId6" Type="http://schemas.openxmlformats.org/officeDocument/2006/relationships/slideLayout" Target="../slideLayouts/slideLayout67.xml"/><Relationship Id="rId7" Type="http://schemas.openxmlformats.org/officeDocument/2006/relationships/slideLayout" Target="../slideLayouts/slideLayout68.xml"/><Relationship Id="rId8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87.xml"/><Relationship Id="rId16" Type="http://schemas.openxmlformats.org/officeDocument/2006/relationships/slideLayout" Target="../slideLayouts/slideLayout88.xml"/><Relationship Id="rId17" Type="http://schemas.openxmlformats.org/officeDocument/2006/relationships/slideLayout" Target="../slideLayouts/slideLayout89.xml"/><Relationship Id="rId18" Type="http://schemas.openxmlformats.org/officeDocument/2006/relationships/theme" Target="../theme/theme7.xml"/><Relationship Id="rId1" Type="http://schemas.openxmlformats.org/officeDocument/2006/relationships/slideLayout" Target="../slideLayouts/slideLayout73.xml"/><Relationship Id="rId2" Type="http://schemas.openxmlformats.org/officeDocument/2006/relationships/slideLayout" Target="../slideLayouts/slideLayout74.xml"/><Relationship Id="rId3" Type="http://schemas.openxmlformats.org/officeDocument/2006/relationships/slideLayout" Target="../slideLayouts/slideLayout75.xml"/><Relationship Id="rId4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7.xml"/><Relationship Id="rId6" Type="http://schemas.openxmlformats.org/officeDocument/2006/relationships/slideLayout" Target="../slideLayouts/slideLayout78.xml"/><Relationship Id="rId7" Type="http://schemas.openxmlformats.org/officeDocument/2006/relationships/slideLayout" Target="../slideLayouts/slideLayout79.xml"/><Relationship Id="rId8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1.xml"/><Relationship Id="rId13" Type="http://schemas.openxmlformats.org/officeDocument/2006/relationships/slideLayout" Target="../slideLayouts/slideLayout102.xml"/><Relationship Id="rId14" Type="http://schemas.openxmlformats.org/officeDocument/2006/relationships/slideLayout" Target="../slideLayouts/slideLayout103.xml"/><Relationship Id="rId15" Type="http://schemas.openxmlformats.org/officeDocument/2006/relationships/slideLayout" Target="../slideLayouts/slideLayout104.xml"/><Relationship Id="rId16" Type="http://schemas.openxmlformats.org/officeDocument/2006/relationships/slideLayout" Target="../slideLayouts/slideLayout105.xml"/><Relationship Id="rId17" Type="http://schemas.openxmlformats.org/officeDocument/2006/relationships/slideLayout" Target="../slideLayouts/slideLayout106.xml"/><Relationship Id="rId18" Type="http://schemas.openxmlformats.org/officeDocument/2006/relationships/theme" Target="../theme/theme8.xml"/><Relationship Id="rId1" Type="http://schemas.openxmlformats.org/officeDocument/2006/relationships/slideLayout" Target="../slideLayouts/slideLayout90.xml"/><Relationship Id="rId2" Type="http://schemas.openxmlformats.org/officeDocument/2006/relationships/slideLayout" Target="../slideLayouts/slideLayout91.xml"/><Relationship Id="rId3" Type="http://schemas.openxmlformats.org/officeDocument/2006/relationships/slideLayout" Target="../slideLayouts/slideLayout92.xml"/><Relationship Id="rId4" Type="http://schemas.openxmlformats.org/officeDocument/2006/relationships/slideLayout" Target="../slideLayouts/slideLayout93.xml"/><Relationship Id="rId5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6.xml"/><Relationship Id="rId8" Type="http://schemas.openxmlformats.org/officeDocument/2006/relationships/slideLayout" Target="../slideLayouts/slideLayout97.xml"/><Relationship Id="rId9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99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19.xml"/><Relationship Id="rId14" Type="http://schemas.openxmlformats.org/officeDocument/2006/relationships/slideLayout" Target="../slideLayouts/slideLayout120.xml"/><Relationship Id="rId15" Type="http://schemas.openxmlformats.org/officeDocument/2006/relationships/slideLayout" Target="../slideLayouts/slideLayout121.xml"/><Relationship Id="rId16" Type="http://schemas.openxmlformats.org/officeDocument/2006/relationships/slideLayout" Target="../slideLayouts/slideLayout122.xml"/><Relationship Id="rId17" Type="http://schemas.openxmlformats.org/officeDocument/2006/relationships/slideLayout" Target="../slideLayouts/slideLayout123.xml"/><Relationship Id="rId18" Type="http://schemas.openxmlformats.org/officeDocument/2006/relationships/theme" Target="../theme/theme9.xml"/><Relationship Id="rId1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3.xml"/><Relationship Id="rId8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330" name="Rectangle 1066"/>
          <p:cNvSpPr>
            <a:spLocks noChangeArrowheads="1"/>
          </p:cNvSpPr>
          <p:nvPr userDrawn="1"/>
        </p:nvSpPr>
        <p:spPr bwMode="auto">
          <a:xfrm>
            <a:off x="127001" y="6673851"/>
            <a:ext cx="188396" cy="200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59" tIns="46029" rIns="92059" bIns="46029">
            <a:spAutoFit/>
          </a:bodyPr>
          <a:lstStyle/>
          <a:p>
            <a:pPr>
              <a:defRPr/>
            </a:pPr>
            <a:endParaRPr lang="en-US" sz="700" b="0" dirty="0">
              <a:solidFill>
                <a:srgbClr val="003399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54" r:id="rId1"/>
    <p:sldLayoutId id="2147484584" r:id="rId2"/>
    <p:sldLayoutId id="2147484555" r:id="rId3"/>
    <p:sldLayoutId id="2147484585" r:id="rId4"/>
    <p:sldLayoutId id="2147484556" r:id="rId5"/>
    <p:sldLayoutId id="2147484557" r:id="rId6"/>
    <p:sldLayoutId id="2147484558" r:id="rId7"/>
    <p:sldLayoutId id="2147484559" r:id="rId8"/>
    <p:sldLayoutId id="2147484560" r:id="rId9"/>
    <p:sldLayoutId id="2147484561" r:id="rId10"/>
    <p:sldLayoutId id="2147484562" r:id="rId11"/>
    <p:sldLayoutId id="2147484563" r:id="rId12"/>
    <p:sldLayoutId id="2147484564" r:id="rId13"/>
    <p:sldLayoutId id="2147484565" r:id="rId14"/>
    <p:sldLayoutId id="2147484566" r:id="rId15"/>
    <p:sldLayoutId id="2147484567" r:id="rId16"/>
    <p:sldLayoutId id="2147484568" r:id="rId17"/>
  </p:sldLayoutIdLst>
  <p:transition xmlns:p14="http://schemas.microsoft.com/office/powerpoint/2010/main"/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339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3399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3399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3399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3399"/>
          </a:solidFill>
          <a:latin typeface="Arial" charset="0"/>
        </a:defRPr>
      </a:lvl5pPr>
      <a:lvl6pPr marL="457124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3399"/>
          </a:solidFill>
          <a:latin typeface="Arial" charset="0"/>
        </a:defRPr>
      </a:lvl6pPr>
      <a:lvl7pPr marL="914246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3399"/>
          </a:solidFill>
          <a:latin typeface="Arial" charset="0"/>
        </a:defRPr>
      </a:lvl7pPr>
      <a:lvl8pPr marL="1371370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3399"/>
          </a:solidFill>
          <a:latin typeface="Arial" charset="0"/>
        </a:defRPr>
      </a:lvl8pPr>
      <a:lvl9pPr marL="1828492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3399"/>
          </a:solidFill>
          <a:latin typeface="Arial" charset="0"/>
        </a:defRPr>
      </a:lvl9pPr>
    </p:titleStyle>
    <p:bodyStyle>
      <a:lvl1pPr marL="234911" indent="-234911" algn="l" rtl="0" eaLnBrk="0" fontAlgn="base" hangingPunct="0">
        <a:spcBef>
          <a:spcPct val="0"/>
        </a:spcBef>
        <a:spcAft>
          <a:spcPct val="15000"/>
        </a:spcAft>
        <a:buClr>
          <a:srgbClr val="0B3D91"/>
        </a:buClr>
        <a:buFont typeface="Wingdings" pitchFamily="2" charset="2"/>
        <a:buChar char="§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685684" indent="-231736" algn="l" rtl="0" eaLnBrk="0" fontAlgn="base" hangingPunct="0">
        <a:spcBef>
          <a:spcPct val="0"/>
        </a:spcBef>
        <a:spcAft>
          <a:spcPct val="15000"/>
        </a:spcAft>
        <a:buClr>
          <a:srgbClr val="0B3D91"/>
        </a:buClr>
        <a:buChar char="–"/>
        <a:defRPr sz="1900">
          <a:solidFill>
            <a:schemeClr val="tx1"/>
          </a:solidFill>
          <a:latin typeface="+mn-lt"/>
        </a:defRPr>
      </a:lvl2pPr>
      <a:lvl3pPr marL="969800" indent="-169834" algn="l" rtl="0" eaLnBrk="0" fontAlgn="base" hangingPunct="0">
        <a:spcBef>
          <a:spcPct val="0"/>
        </a:spcBef>
        <a:spcAft>
          <a:spcPct val="15000"/>
        </a:spcAft>
        <a:buClr>
          <a:srgbClr val="0B3D91"/>
        </a:buClr>
        <a:buFont typeface="Palatino Linotype" pitchFamily="18" charset="0"/>
        <a:buChar char="-"/>
        <a:defRPr sz="1900">
          <a:solidFill>
            <a:schemeClr val="tx1"/>
          </a:solidFill>
          <a:latin typeface="+mn-lt"/>
        </a:defRPr>
      </a:lvl3pPr>
      <a:lvl4pPr marL="1290421" indent="-206341" algn="l" rtl="0" eaLnBrk="0" fontAlgn="base" hangingPunct="0">
        <a:spcBef>
          <a:spcPct val="0"/>
        </a:spcBef>
        <a:spcAft>
          <a:spcPct val="15000"/>
        </a:spcAft>
        <a:buClr>
          <a:srgbClr val="0B3D91"/>
        </a:buClr>
        <a:buFont typeface="Wingdings" pitchFamily="2" charset="2"/>
        <a:buChar char="§"/>
        <a:defRPr sz="1900">
          <a:solidFill>
            <a:schemeClr val="tx1"/>
          </a:solidFill>
          <a:latin typeface="+mn-lt"/>
        </a:defRPr>
      </a:lvl4pPr>
      <a:lvl5pPr marL="1636438" indent="-231736" algn="l" rtl="0" eaLnBrk="0" fontAlgn="base" hangingPunct="0">
        <a:spcBef>
          <a:spcPct val="0"/>
        </a:spcBef>
        <a:spcAft>
          <a:spcPct val="15000"/>
        </a:spcAft>
        <a:buClr>
          <a:srgbClr val="0B3D91"/>
        </a:buClr>
        <a:buChar char="–"/>
        <a:defRPr sz="1900">
          <a:solidFill>
            <a:schemeClr val="tx1"/>
          </a:solidFill>
          <a:latin typeface="+mn-lt"/>
        </a:defRPr>
      </a:lvl5pPr>
      <a:lvl6pPr marL="2093562" indent="-231736" algn="l" rtl="0" eaLnBrk="0" fontAlgn="base" hangingPunct="0">
        <a:spcBef>
          <a:spcPct val="0"/>
        </a:spcBef>
        <a:spcAft>
          <a:spcPct val="15000"/>
        </a:spcAft>
        <a:buClr>
          <a:srgbClr val="0B3D91"/>
        </a:buClr>
        <a:buChar char="–"/>
        <a:defRPr sz="1900">
          <a:solidFill>
            <a:schemeClr val="tx1"/>
          </a:solidFill>
          <a:latin typeface="+mn-lt"/>
        </a:defRPr>
      </a:lvl6pPr>
      <a:lvl7pPr marL="2550684" indent="-231736" algn="l" rtl="0" eaLnBrk="0" fontAlgn="base" hangingPunct="0">
        <a:spcBef>
          <a:spcPct val="0"/>
        </a:spcBef>
        <a:spcAft>
          <a:spcPct val="15000"/>
        </a:spcAft>
        <a:buClr>
          <a:srgbClr val="0B3D91"/>
        </a:buClr>
        <a:buChar char="–"/>
        <a:defRPr sz="1900">
          <a:solidFill>
            <a:schemeClr val="tx1"/>
          </a:solidFill>
          <a:latin typeface="+mn-lt"/>
        </a:defRPr>
      </a:lvl7pPr>
      <a:lvl8pPr marL="3007808" indent="-231736" algn="l" rtl="0" eaLnBrk="0" fontAlgn="base" hangingPunct="0">
        <a:spcBef>
          <a:spcPct val="0"/>
        </a:spcBef>
        <a:spcAft>
          <a:spcPct val="15000"/>
        </a:spcAft>
        <a:buClr>
          <a:srgbClr val="0B3D91"/>
        </a:buClr>
        <a:buChar char="–"/>
        <a:defRPr sz="1900">
          <a:solidFill>
            <a:schemeClr val="tx1"/>
          </a:solidFill>
          <a:latin typeface="+mn-lt"/>
        </a:defRPr>
      </a:lvl8pPr>
      <a:lvl9pPr marL="3464930" indent="-231736" algn="l" rtl="0" eaLnBrk="0" fontAlgn="base" hangingPunct="0">
        <a:spcBef>
          <a:spcPct val="0"/>
        </a:spcBef>
        <a:spcAft>
          <a:spcPct val="15000"/>
        </a:spcAft>
        <a:buClr>
          <a:srgbClr val="0B3D91"/>
        </a:buClr>
        <a:buChar char="–"/>
        <a:defRPr sz="19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4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6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70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92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16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39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62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86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330" name="Rectangle 1066"/>
          <p:cNvSpPr>
            <a:spLocks noChangeArrowheads="1"/>
          </p:cNvSpPr>
          <p:nvPr userDrawn="1"/>
        </p:nvSpPr>
        <p:spPr bwMode="auto">
          <a:xfrm>
            <a:off x="127001" y="6673851"/>
            <a:ext cx="188396" cy="200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59" tIns="46029" rIns="92059" bIns="46029">
            <a:spAutoFit/>
          </a:bodyPr>
          <a:lstStyle/>
          <a:p>
            <a:pPr>
              <a:defRPr/>
            </a:pPr>
            <a:endParaRPr lang="en-US" sz="700" b="0" dirty="0">
              <a:solidFill>
                <a:srgbClr val="00339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802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37" r:id="rId1"/>
    <p:sldLayoutId id="2147484738" r:id="rId2"/>
    <p:sldLayoutId id="2147484739" r:id="rId3"/>
    <p:sldLayoutId id="2147484740" r:id="rId4"/>
    <p:sldLayoutId id="2147484741" r:id="rId5"/>
    <p:sldLayoutId id="2147484742" r:id="rId6"/>
    <p:sldLayoutId id="2147484743" r:id="rId7"/>
    <p:sldLayoutId id="2147484744" r:id="rId8"/>
    <p:sldLayoutId id="2147484745" r:id="rId9"/>
    <p:sldLayoutId id="2147484746" r:id="rId10"/>
    <p:sldLayoutId id="2147484747" r:id="rId11"/>
    <p:sldLayoutId id="2147484748" r:id="rId12"/>
    <p:sldLayoutId id="2147484749" r:id="rId13"/>
    <p:sldLayoutId id="2147484750" r:id="rId14"/>
    <p:sldLayoutId id="2147484751" r:id="rId15"/>
    <p:sldLayoutId id="2147484752" r:id="rId16"/>
    <p:sldLayoutId id="2147484753" r:id="rId17"/>
  </p:sldLayoutIdLst>
  <p:transition xmlns:p14="http://schemas.microsoft.com/office/powerpoint/2010/main"/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339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3399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3399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3399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3399"/>
          </a:solidFill>
          <a:latin typeface="Arial" charset="0"/>
        </a:defRPr>
      </a:lvl5pPr>
      <a:lvl6pPr marL="457124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3399"/>
          </a:solidFill>
          <a:latin typeface="Arial" charset="0"/>
        </a:defRPr>
      </a:lvl6pPr>
      <a:lvl7pPr marL="914246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3399"/>
          </a:solidFill>
          <a:latin typeface="Arial" charset="0"/>
        </a:defRPr>
      </a:lvl7pPr>
      <a:lvl8pPr marL="1371370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3399"/>
          </a:solidFill>
          <a:latin typeface="Arial" charset="0"/>
        </a:defRPr>
      </a:lvl8pPr>
      <a:lvl9pPr marL="1828492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3399"/>
          </a:solidFill>
          <a:latin typeface="Arial" charset="0"/>
        </a:defRPr>
      </a:lvl9pPr>
    </p:titleStyle>
    <p:bodyStyle>
      <a:lvl1pPr marL="234911" indent="-234911" algn="l" rtl="0" eaLnBrk="0" fontAlgn="base" hangingPunct="0">
        <a:spcBef>
          <a:spcPct val="0"/>
        </a:spcBef>
        <a:spcAft>
          <a:spcPct val="15000"/>
        </a:spcAft>
        <a:buClr>
          <a:srgbClr val="0B3D91"/>
        </a:buClr>
        <a:buFont typeface="Wingdings" pitchFamily="2" charset="2"/>
        <a:buChar char="§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685684" indent="-231736" algn="l" rtl="0" eaLnBrk="0" fontAlgn="base" hangingPunct="0">
        <a:spcBef>
          <a:spcPct val="0"/>
        </a:spcBef>
        <a:spcAft>
          <a:spcPct val="15000"/>
        </a:spcAft>
        <a:buClr>
          <a:srgbClr val="0B3D91"/>
        </a:buClr>
        <a:buChar char="–"/>
        <a:defRPr sz="1900">
          <a:solidFill>
            <a:schemeClr val="tx1"/>
          </a:solidFill>
          <a:latin typeface="+mn-lt"/>
        </a:defRPr>
      </a:lvl2pPr>
      <a:lvl3pPr marL="969800" indent="-169834" algn="l" rtl="0" eaLnBrk="0" fontAlgn="base" hangingPunct="0">
        <a:spcBef>
          <a:spcPct val="0"/>
        </a:spcBef>
        <a:spcAft>
          <a:spcPct val="15000"/>
        </a:spcAft>
        <a:buClr>
          <a:srgbClr val="0B3D91"/>
        </a:buClr>
        <a:buFont typeface="Palatino Linotype" pitchFamily="18" charset="0"/>
        <a:buChar char="-"/>
        <a:defRPr sz="1900">
          <a:solidFill>
            <a:schemeClr val="tx1"/>
          </a:solidFill>
          <a:latin typeface="+mn-lt"/>
        </a:defRPr>
      </a:lvl3pPr>
      <a:lvl4pPr marL="1290421" indent="-206341" algn="l" rtl="0" eaLnBrk="0" fontAlgn="base" hangingPunct="0">
        <a:spcBef>
          <a:spcPct val="0"/>
        </a:spcBef>
        <a:spcAft>
          <a:spcPct val="15000"/>
        </a:spcAft>
        <a:buClr>
          <a:srgbClr val="0B3D91"/>
        </a:buClr>
        <a:buFont typeface="Wingdings" pitchFamily="2" charset="2"/>
        <a:buChar char="§"/>
        <a:defRPr sz="1900">
          <a:solidFill>
            <a:schemeClr val="tx1"/>
          </a:solidFill>
          <a:latin typeface="+mn-lt"/>
        </a:defRPr>
      </a:lvl4pPr>
      <a:lvl5pPr marL="1636438" indent="-231736" algn="l" rtl="0" eaLnBrk="0" fontAlgn="base" hangingPunct="0">
        <a:spcBef>
          <a:spcPct val="0"/>
        </a:spcBef>
        <a:spcAft>
          <a:spcPct val="15000"/>
        </a:spcAft>
        <a:buClr>
          <a:srgbClr val="0B3D91"/>
        </a:buClr>
        <a:buChar char="–"/>
        <a:defRPr sz="1900">
          <a:solidFill>
            <a:schemeClr val="tx1"/>
          </a:solidFill>
          <a:latin typeface="+mn-lt"/>
        </a:defRPr>
      </a:lvl5pPr>
      <a:lvl6pPr marL="2093562" indent="-231736" algn="l" rtl="0" eaLnBrk="0" fontAlgn="base" hangingPunct="0">
        <a:spcBef>
          <a:spcPct val="0"/>
        </a:spcBef>
        <a:spcAft>
          <a:spcPct val="15000"/>
        </a:spcAft>
        <a:buClr>
          <a:srgbClr val="0B3D91"/>
        </a:buClr>
        <a:buChar char="–"/>
        <a:defRPr sz="1900">
          <a:solidFill>
            <a:schemeClr val="tx1"/>
          </a:solidFill>
          <a:latin typeface="+mn-lt"/>
        </a:defRPr>
      </a:lvl6pPr>
      <a:lvl7pPr marL="2550684" indent="-231736" algn="l" rtl="0" eaLnBrk="0" fontAlgn="base" hangingPunct="0">
        <a:spcBef>
          <a:spcPct val="0"/>
        </a:spcBef>
        <a:spcAft>
          <a:spcPct val="15000"/>
        </a:spcAft>
        <a:buClr>
          <a:srgbClr val="0B3D91"/>
        </a:buClr>
        <a:buChar char="–"/>
        <a:defRPr sz="1900">
          <a:solidFill>
            <a:schemeClr val="tx1"/>
          </a:solidFill>
          <a:latin typeface="+mn-lt"/>
        </a:defRPr>
      </a:lvl7pPr>
      <a:lvl8pPr marL="3007808" indent="-231736" algn="l" rtl="0" eaLnBrk="0" fontAlgn="base" hangingPunct="0">
        <a:spcBef>
          <a:spcPct val="0"/>
        </a:spcBef>
        <a:spcAft>
          <a:spcPct val="15000"/>
        </a:spcAft>
        <a:buClr>
          <a:srgbClr val="0B3D91"/>
        </a:buClr>
        <a:buChar char="–"/>
        <a:defRPr sz="1900">
          <a:solidFill>
            <a:schemeClr val="tx1"/>
          </a:solidFill>
          <a:latin typeface="+mn-lt"/>
        </a:defRPr>
      </a:lvl8pPr>
      <a:lvl9pPr marL="3464930" indent="-231736" algn="l" rtl="0" eaLnBrk="0" fontAlgn="base" hangingPunct="0">
        <a:spcBef>
          <a:spcPct val="0"/>
        </a:spcBef>
        <a:spcAft>
          <a:spcPct val="15000"/>
        </a:spcAft>
        <a:buClr>
          <a:srgbClr val="0B3D91"/>
        </a:buClr>
        <a:buChar char="–"/>
        <a:defRPr sz="19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4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6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70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92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16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39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62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86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F23C636A-6780-AB44-B396-DA734A937752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4/21/13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99516531-8D1D-D04D-AC54-AFBA80CFB567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8568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87" r:id="rId1"/>
    <p:sldLayoutId id="2147484588" r:id="rId2"/>
    <p:sldLayoutId id="2147484589" r:id="rId3"/>
    <p:sldLayoutId id="2147484590" r:id="rId4"/>
    <p:sldLayoutId id="2147484591" r:id="rId5"/>
    <p:sldLayoutId id="2147484592" r:id="rId6"/>
    <p:sldLayoutId id="2147484593" r:id="rId7"/>
    <p:sldLayoutId id="2147484594" r:id="rId8"/>
    <p:sldLayoutId id="2147484595" r:id="rId9"/>
    <p:sldLayoutId id="2147484596" r:id="rId10"/>
    <p:sldLayoutId id="214748459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65000"/>
                <a:lumOff val="35000"/>
              </a:schemeClr>
            </a:gs>
            <a:gs pos="100000">
              <a:prstClr val="white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CBD0DAF1-67E1-4A4B-8551-6F649860657D}" type="slidenum">
              <a:rPr lang="en-US" b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pPr>
                <a:defRPr/>
              </a:pPr>
              <a:t>‹#›</a:t>
            </a:fld>
            <a:endParaRPr lang="en-US" b="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736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17" r:id="rId1"/>
    <p:sldLayoutId id="2147484618" r:id="rId2"/>
    <p:sldLayoutId id="2147484619" r:id="rId3"/>
    <p:sldLayoutId id="2147484620" r:id="rId4"/>
    <p:sldLayoutId id="2147484621" r:id="rId5"/>
    <p:sldLayoutId id="2147484622" r:id="rId6"/>
    <p:sldLayoutId id="2147484623" r:id="rId7"/>
    <p:sldLayoutId id="2147484624" r:id="rId8"/>
    <p:sldLayoutId id="2147484625" r:id="rId9"/>
    <p:sldLayoutId id="2147484626" r:id="rId10"/>
    <p:sldLayoutId id="214748462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Jan 24, 2013</a:t>
            </a:r>
            <a:endParaRPr lang="en-US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Dan Coe - STScI</a:t>
            </a:r>
            <a:endParaRPr lang="en-US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FCA1D0F3-5762-4246-871B-8E29A3A6FCC7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6481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29" r:id="rId1"/>
    <p:sldLayoutId id="2147484630" r:id="rId2"/>
    <p:sldLayoutId id="2147484631" r:id="rId3"/>
    <p:sldLayoutId id="2147484632" r:id="rId4"/>
    <p:sldLayoutId id="2147484633" r:id="rId5"/>
    <p:sldLayoutId id="2147484634" r:id="rId6"/>
    <p:sldLayoutId id="2147484635" r:id="rId7"/>
    <p:sldLayoutId id="2147484636" r:id="rId8"/>
    <p:sldLayoutId id="2147484637" r:id="rId9"/>
    <p:sldLayoutId id="2147484638" r:id="rId10"/>
    <p:sldLayoutId id="214748463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16BE59D0-82F5-8F49-B2A9-A38035640B12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4/21/13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59096F5D-F421-6C4A-BB57-CDBC0F22F65A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9089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41" r:id="rId1"/>
    <p:sldLayoutId id="2147484642" r:id="rId2"/>
    <p:sldLayoutId id="2147484643" r:id="rId3"/>
    <p:sldLayoutId id="2147484644" r:id="rId4"/>
    <p:sldLayoutId id="2147484645" r:id="rId5"/>
    <p:sldLayoutId id="2147484646" r:id="rId6"/>
    <p:sldLayoutId id="2147484647" r:id="rId7"/>
    <p:sldLayoutId id="2147484648" r:id="rId8"/>
    <p:sldLayoutId id="2147484649" r:id="rId9"/>
    <p:sldLayoutId id="2147484650" r:id="rId10"/>
    <p:sldLayoutId id="214748465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AD986433-BFC8-A647-B4F4-78908FBFCE39}" type="slidenum">
              <a:rPr lang="en-US" b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pPr>
                <a:defRPr/>
              </a:pPr>
              <a:t>‹#›</a:t>
            </a:fld>
            <a:endParaRPr lang="en-US" b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68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53" r:id="rId1"/>
    <p:sldLayoutId id="2147484654" r:id="rId2"/>
    <p:sldLayoutId id="2147484655" r:id="rId3"/>
    <p:sldLayoutId id="2147484656" r:id="rId4"/>
    <p:sldLayoutId id="2147484657" r:id="rId5"/>
    <p:sldLayoutId id="2147484658" r:id="rId6"/>
    <p:sldLayoutId id="2147484659" r:id="rId7"/>
    <p:sldLayoutId id="2147484660" r:id="rId8"/>
    <p:sldLayoutId id="2147484661" r:id="rId9"/>
    <p:sldLayoutId id="2147484662" r:id="rId10"/>
    <p:sldLayoutId id="2147484663" r:id="rId11"/>
  </p:sldLayoutIdLst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330" name="Rectangle 1066"/>
          <p:cNvSpPr>
            <a:spLocks noChangeArrowheads="1"/>
          </p:cNvSpPr>
          <p:nvPr userDrawn="1"/>
        </p:nvSpPr>
        <p:spPr bwMode="auto">
          <a:xfrm>
            <a:off x="127001" y="6673851"/>
            <a:ext cx="188396" cy="200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59" tIns="46029" rIns="92059" bIns="46029">
            <a:spAutoFit/>
          </a:bodyPr>
          <a:lstStyle/>
          <a:p>
            <a:pPr>
              <a:defRPr/>
            </a:pPr>
            <a:endParaRPr lang="en-US" sz="700" b="0" dirty="0">
              <a:solidFill>
                <a:srgbClr val="00339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567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65" r:id="rId1"/>
    <p:sldLayoutId id="2147484666" r:id="rId2"/>
    <p:sldLayoutId id="2147484667" r:id="rId3"/>
    <p:sldLayoutId id="2147484668" r:id="rId4"/>
    <p:sldLayoutId id="2147484669" r:id="rId5"/>
    <p:sldLayoutId id="2147484670" r:id="rId6"/>
    <p:sldLayoutId id="2147484671" r:id="rId7"/>
    <p:sldLayoutId id="2147484672" r:id="rId8"/>
    <p:sldLayoutId id="2147484673" r:id="rId9"/>
    <p:sldLayoutId id="2147484674" r:id="rId10"/>
    <p:sldLayoutId id="2147484675" r:id="rId11"/>
    <p:sldLayoutId id="2147484676" r:id="rId12"/>
    <p:sldLayoutId id="2147484677" r:id="rId13"/>
    <p:sldLayoutId id="2147484678" r:id="rId14"/>
    <p:sldLayoutId id="2147484679" r:id="rId15"/>
    <p:sldLayoutId id="2147484680" r:id="rId16"/>
    <p:sldLayoutId id="2147484681" r:id="rId17"/>
  </p:sldLayoutIdLst>
  <p:transition xmlns:p14="http://schemas.microsoft.com/office/powerpoint/2010/main"/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339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3399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3399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3399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3399"/>
          </a:solidFill>
          <a:latin typeface="Arial" charset="0"/>
        </a:defRPr>
      </a:lvl5pPr>
      <a:lvl6pPr marL="457124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3399"/>
          </a:solidFill>
          <a:latin typeface="Arial" charset="0"/>
        </a:defRPr>
      </a:lvl6pPr>
      <a:lvl7pPr marL="914246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3399"/>
          </a:solidFill>
          <a:latin typeface="Arial" charset="0"/>
        </a:defRPr>
      </a:lvl7pPr>
      <a:lvl8pPr marL="1371370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3399"/>
          </a:solidFill>
          <a:latin typeface="Arial" charset="0"/>
        </a:defRPr>
      </a:lvl8pPr>
      <a:lvl9pPr marL="1828492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3399"/>
          </a:solidFill>
          <a:latin typeface="Arial" charset="0"/>
        </a:defRPr>
      </a:lvl9pPr>
    </p:titleStyle>
    <p:bodyStyle>
      <a:lvl1pPr marL="234911" indent="-234911" algn="l" rtl="0" eaLnBrk="0" fontAlgn="base" hangingPunct="0">
        <a:spcBef>
          <a:spcPct val="0"/>
        </a:spcBef>
        <a:spcAft>
          <a:spcPct val="15000"/>
        </a:spcAft>
        <a:buClr>
          <a:srgbClr val="0B3D91"/>
        </a:buClr>
        <a:buFont typeface="Wingdings" pitchFamily="2" charset="2"/>
        <a:buChar char="§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685684" indent="-231736" algn="l" rtl="0" eaLnBrk="0" fontAlgn="base" hangingPunct="0">
        <a:spcBef>
          <a:spcPct val="0"/>
        </a:spcBef>
        <a:spcAft>
          <a:spcPct val="15000"/>
        </a:spcAft>
        <a:buClr>
          <a:srgbClr val="0B3D91"/>
        </a:buClr>
        <a:buChar char="–"/>
        <a:defRPr sz="1900">
          <a:solidFill>
            <a:schemeClr val="tx1"/>
          </a:solidFill>
          <a:latin typeface="+mn-lt"/>
        </a:defRPr>
      </a:lvl2pPr>
      <a:lvl3pPr marL="969800" indent="-169834" algn="l" rtl="0" eaLnBrk="0" fontAlgn="base" hangingPunct="0">
        <a:spcBef>
          <a:spcPct val="0"/>
        </a:spcBef>
        <a:spcAft>
          <a:spcPct val="15000"/>
        </a:spcAft>
        <a:buClr>
          <a:srgbClr val="0B3D91"/>
        </a:buClr>
        <a:buFont typeface="Palatino Linotype" pitchFamily="18" charset="0"/>
        <a:buChar char="-"/>
        <a:defRPr sz="1900">
          <a:solidFill>
            <a:schemeClr val="tx1"/>
          </a:solidFill>
          <a:latin typeface="+mn-lt"/>
        </a:defRPr>
      </a:lvl3pPr>
      <a:lvl4pPr marL="1290421" indent="-206341" algn="l" rtl="0" eaLnBrk="0" fontAlgn="base" hangingPunct="0">
        <a:spcBef>
          <a:spcPct val="0"/>
        </a:spcBef>
        <a:spcAft>
          <a:spcPct val="15000"/>
        </a:spcAft>
        <a:buClr>
          <a:srgbClr val="0B3D91"/>
        </a:buClr>
        <a:buFont typeface="Wingdings" pitchFamily="2" charset="2"/>
        <a:buChar char="§"/>
        <a:defRPr sz="1900">
          <a:solidFill>
            <a:schemeClr val="tx1"/>
          </a:solidFill>
          <a:latin typeface="+mn-lt"/>
        </a:defRPr>
      </a:lvl4pPr>
      <a:lvl5pPr marL="1636438" indent="-231736" algn="l" rtl="0" eaLnBrk="0" fontAlgn="base" hangingPunct="0">
        <a:spcBef>
          <a:spcPct val="0"/>
        </a:spcBef>
        <a:spcAft>
          <a:spcPct val="15000"/>
        </a:spcAft>
        <a:buClr>
          <a:srgbClr val="0B3D91"/>
        </a:buClr>
        <a:buChar char="–"/>
        <a:defRPr sz="1900">
          <a:solidFill>
            <a:schemeClr val="tx1"/>
          </a:solidFill>
          <a:latin typeface="+mn-lt"/>
        </a:defRPr>
      </a:lvl5pPr>
      <a:lvl6pPr marL="2093562" indent="-231736" algn="l" rtl="0" eaLnBrk="0" fontAlgn="base" hangingPunct="0">
        <a:spcBef>
          <a:spcPct val="0"/>
        </a:spcBef>
        <a:spcAft>
          <a:spcPct val="15000"/>
        </a:spcAft>
        <a:buClr>
          <a:srgbClr val="0B3D91"/>
        </a:buClr>
        <a:buChar char="–"/>
        <a:defRPr sz="1900">
          <a:solidFill>
            <a:schemeClr val="tx1"/>
          </a:solidFill>
          <a:latin typeface="+mn-lt"/>
        </a:defRPr>
      </a:lvl6pPr>
      <a:lvl7pPr marL="2550684" indent="-231736" algn="l" rtl="0" eaLnBrk="0" fontAlgn="base" hangingPunct="0">
        <a:spcBef>
          <a:spcPct val="0"/>
        </a:spcBef>
        <a:spcAft>
          <a:spcPct val="15000"/>
        </a:spcAft>
        <a:buClr>
          <a:srgbClr val="0B3D91"/>
        </a:buClr>
        <a:buChar char="–"/>
        <a:defRPr sz="1900">
          <a:solidFill>
            <a:schemeClr val="tx1"/>
          </a:solidFill>
          <a:latin typeface="+mn-lt"/>
        </a:defRPr>
      </a:lvl7pPr>
      <a:lvl8pPr marL="3007808" indent="-231736" algn="l" rtl="0" eaLnBrk="0" fontAlgn="base" hangingPunct="0">
        <a:spcBef>
          <a:spcPct val="0"/>
        </a:spcBef>
        <a:spcAft>
          <a:spcPct val="15000"/>
        </a:spcAft>
        <a:buClr>
          <a:srgbClr val="0B3D91"/>
        </a:buClr>
        <a:buChar char="–"/>
        <a:defRPr sz="1900">
          <a:solidFill>
            <a:schemeClr val="tx1"/>
          </a:solidFill>
          <a:latin typeface="+mn-lt"/>
        </a:defRPr>
      </a:lvl8pPr>
      <a:lvl9pPr marL="3464930" indent="-231736" algn="l" rtl="0" eaLnBrk="0" fontAlgn="base" hangingPunct="0">
        <a:spcBef>
          <a:spcPct val="0"/>
        </a:spcBef>
        <a:spcAft>
          <a:spcPct val="15000"/>
        </a:spcAft>
        <a:buClr>
          <a:srgbClr val="0B3D91"/>
        </a:buClr>
        <a:buChar char="–"/>
        <a:defRPr sz="19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4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6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70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92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16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39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62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86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330" name="Rectangle 1066"/>
          <p:cNvSpPr>
            <a:spLocks noChangeArrowheads="1"/>
          </p:cNvSpPr>
          <p:nvPr userDrawn="1"/>
        </p:nvSpPr>
        <p:spPr bwMode="auto">
          <a:xfrm>
            <a:off x="127001" y="6673851"/>
            <a:ext cx="188396" cy="200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59" tIns="46029" rIns="92059" bIns="46029">
            <a:spAutoFit/>
          </a:bodyPr>
          <a:lstStyle/>
          <a:p>
            <a:pPr>
              <a:defRPr/>
            </a:pPr>
            <a:endParaRPr lang="en-US" sz="700" b="0" dirty="0">
              <a:solidFill>
                <a:srgbClr val="00339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010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01" r:id="rId1"/>
    <p:sldLayoutId id="2147484702" r:id="rId2"/>
    <p:sldLayoutId id="2147484703" r:id="rId3"/>
    <p:sldLayoutId id="2147484704" r:id="rId4"/>
    <p:sldLayoutId id="2147484705" r:id="rId5"/>
    <p:sldLayoutId id="2147484706" r:id="rId6"/>
    <p:sldLayoutId id="2147484707" r:id="rId7"/>
    <p:sldLayoutId id="2147484708" r:id="rId8"/>
    <p:sldLayoutId id="2147484709" r:id="rId9"/>
    <p:sldLayoutId id="2147484710" r:id="rId10"/>
    <p:sldLayoutId id="2147484711" r:id="rId11"/>
    <p:sldLayoutId id="2147484712" r:id="rId12"/>
    <p:sldLayoutId id="2147484713" r:id="rId13"/>
    <p:sldLayoutId id="2147484714" r:id="rId14"/>
    <p:sldLayoutId id="2147484715" r:id="rId15"/>
    <p:sldLayoutId id="2147484716" r:id="rId16"/>
    <p:sldLayoutId id="2147484717" r:id="rId17"/>
  </p:sldLayoutIdLst>
  <p:transition xmlns:p14="http://schemas.microsoft.com/office/powerpoint/2010/main"/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339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3399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3399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3399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3399"/>
          </a:solidFill>
          <a:latin typeface="Arial" charset="0"/>
        </a:defRPr>
      </a:lvl5pPr>
      <a:lvl6pPr marL="457124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3399"/>
          </a:solidFill>
          <a:latin typeface="Arial" charset="0"/>
        </a:defRPr>
      </a:lvl6pPr>
      <a:lvl7pPr marL="914246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3399"/>
          </a:solidFill>
          <a:latin typeface="Arial" charset="0"/>
        </a:defRPr>
      </a:lvl7pPr>
      <a:lvl8pPr marL="1371370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3399"/>
          </a:solidFill>
          <a:latin typeface="Arial" charset="0"/>
        </a:defRPr>
      </a:lvl8pPr>
      <a:lvl9pPr marL="1828492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3399"/>
          </a:solidFill>
          <a:latin typeface="Arial" charset="0"/>
        </a:defRPr>
      </a:lvl9pPr>
    </p:titleStyle>
    <p:bodyStyle>
      <a:lvl1pPr marL="234911" indent="-234911" algn="l" rtl="0" eaLnBrk="0" fontAlgn="base" hangingPunct="0">
        <a:spcBef>
          <a:spcPct val="0"/>
        </a:spcBef>
        <a:spcAft>
          <a:spcPct val="15000"/>
        </a:spcAft>
        <a:buClr>
          <a:srgbClr val="0B3D91"/>
        </a:buClr>
        <a:buFont typeface="Wingdings" pitchFamily="2" charset="2"/>
        <a:buChar char="§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685684" indent="-231736" algn="l" rtl="0" eaLnBrk="0" fontAlgn="base" hangingPunct="0">
        <a:spcBef>
          <a:spcPct val="0"/>
        </a:spcBef>
        <a:spcAft>
          <a:spcPct val="15000"/>
        </a:spcAft>
        <a:buClr>
          <a:srgbClr val="0B3D91"/>
        </a:buClr>
        <a:buChar char="–"/>
        <a:defRPr sz="1900">
          <a:solidFill>
            <a:schemeClr val="tx1"/>
          </a:solidFill>
          <a:latin typeface="+mn-lt"/>
        </a:defRPr>
      </a:lvl2pPr>
      <a:lvl3pPr marL="969800" indent="-169834" algn="l" rtl="0" eaLnBrk="0" fontAlgn="base" hangingPunct="0">
        <a:spcBef>
          <a:spcPct val="0"/>
        </a:spcBef>
        <a:spcAft>
          <a:spcPct val="15000"/>
        </a:spcAft>
        <a:buClr>
          <a:srgbClr val="0B3D91"/>
        </a:buClr>
        <a:buFont typeface="Palatino Linotype" pitchFamily="18" charset="0"/>
        <a:buChar char="-"/>
        <a:defRPr sz="1900">
          <a:solidFill>
            <a:schemeClr val="tx1"/>
          </a:solidFill>
          <a:latin typeface="+mn-lt"/>
        </a:defRPr>
      </a:lvl3pPr>
      <a:lvl4pPr marL="1290421" indent="-206341" algn="l" rtl="0" eaLnBrk="0" fontAlgn="base" hangingPunct="0">
        <a:spcBef>
          <a:spcPct val="0"/>
        </a:spcBef>
        <a:spcAft>
          <a:spcPct val="15000"/>
        </a:spcAft>
        <a:buClr>
          <a:srgbClr val="0B3D91"/>
        </a:buClr>
        <a:buFont typeface="Wingdings" pitchFamily="2" charset="2"/>
        <a:buChar char="§"/>
        <a:defRPr sz="1900">
          <a:solidFill>
            <a:schemeClr val="tx1"/>
          </a:solidFill>
          <a:latin typeface="+mn-lt"/>
        </a:defRPr>
      </a:lvl4pPr>
      <a:lvl5pPr marL="1636438" indent="-231736" algn="l" rtl="0" eaLnBrk="0" fontAlgn="base" hangingPunct="0">
        <a:spcBef>
          <a:spcPct val="0"/>
        </a:spcBef>
        <a:spcAft>
          <a:spcPct val="15000"/>
        </a:spcAft>
        <a:buClr>
          <a:srgbClr val="0B3D91"/>
        </a:buClr>
        <a:buChar char="–"/>
        <a:defRPr sz="1900">
          <a:solidFill>
            <a:schemeClr val="tx1"/>
          </a:solidFill>
          <a:latin typeface="+mn-lt"/>
        </a:defRPr>
      </a:lvl5pPr>
      <a:lvl6pPr marL="2093562" indent="-231736" algn="l" rtl="0" eaLnBrk="0" fontAlgn="base" hangingPunct="0">
        <a:spcBef>
          <a:spcPct val="0"/>
        </a:spcBef>
        <a:spcAft>
          <a:spcPct val="15000"/>
        </a:spcAft>
        <a:buClr>
          <a:srgbClr val="0B3D91"/>
        </a:buClr>
        <a:buChar char="–"/>
        <a:defRPr sz="1900">
          <a:solidFill>
            <a:schemeClr val="tx1"/>
          </a:solidFill>
          <a:latin typeface="+mn-lt"/>
        </a:defRPr>
      </a:lvl6pPr>
      <a:lvl7pPr marL="2550684" indent="-231736" algn="l" rtl="0" eaLnBrk="0" fontAlgn="base" hangingPunct="0">
        <a:spcBef>
          <a:spcPct val="0"/>
        </a:spcBef>
        <a:spcAft>
          <a:spcPct val="15000"/>
        </a:spcAft>
        <a:buClr>
          <a:srgbClr val="0B3D91"/>
        </a:buClr>
        <a:buChar char="–"/>
        <a:defRPr sz="1900">
          <a:solidFill>
            <a:schemeClr val="tx1"/>
          </a:solidFill>
          <a:latin typeface="+mn-lt"/>
        </a:defRPr>
      </a:lvl7pPr>
      <a:lvl8pPr marL="3007808" indent="-231736" algn="l" rtl="0" eaLnBrk="0" fontAlgn="base" hangingPunct="0">
        <a:spcBef>
          <a:spcPct val="0"/>
        </a:spcBef>
        <a:spcAft>
          <a:spcPct val="15000"/>
        </a:spcAft>
        <a:buClr>
          <a:srgbClr val="0B3D91"/>
        </a:buClr>
        <a:buChar char="–"/>
        <a:defRPr sz="1900">
          <a:solidFill>
            <a:schemeClr val="tx1"/>
          </a:solidFill>
          <a:latin typeface="+mn-lt"/>
        </a:defRPr>
      </a:lvl8pPr>
      <a:lvl9pPr marL="3464930" indent="-231736" algn="l" rtl="0" eaLnBrk="0" fontAlgn="base" hangingPunct="0">
        <a:spcBef>
          <a:spcPct val="0"/>
        </a:spcBef>
        <a:spcAft>
          <a:spcPct val="15000"/>
        </a:spcAft>
        <a:buClr>
          <a:srgbClr val="0B3D91"/>
        </a:buClr>
        <a:buChar char="–"/>
        <a:defRPr sz="19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4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6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70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92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16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39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62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86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330" name="Rectangle 1066"/>
          <p:cNvSpPr>
            <a:spLocks noChangeArrowheads="1"/>
          </p:cNvSpPr>
          <p:nvPr userDrawn="1"/>
        </p:nvSpPr>
        <p:spPr bwMode="auto">
          <a:xfrm>
            <a:off x="127001" y="6673851"/>
            <a:ext cx="188396" cy="200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59" tIns="46029" rIns="92059" bIns="46029">
            <a:spAutoFit/>
          </a:bodyPr>
          <a:lstStyle/>
          <a:p>
            <a:pPr>
              <a:defRPr/>
            </a:pPr>
            <a:endParaRPr lang="en-US" sz="700" b="0" dirty="0">
              <a:solidFill>
                <a:srgbClr val="00339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759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19" r:id="rId1"/>
    <p:sldLayoutId id="2147484720" r:id="rId2"/>
    <p:sldLayoutId id="2147484721" r:id="rId3"/>
    <p:sldLayoutId id="2147484722" r:id="rId4"/>
    <p:sldLayoutId id="2147484723" r:id="rId5"/>
    <p:sldLayoutId id="2147484724" r:id="rId6"/>
    <p:sldLayoutId id="2147484725" r:id="rId7"/>
    <p:sldLayoutId id="2147484726" r:id="rId8"/>
    <p:sldLayoutId id="2147484727" r:id="rId9"/>
    <p:sldLayoutId id="2147484728" r:id="rId10"/>
    <p:sldLayoutId id="2147484729" r:id="rId11"/>
    <p:sldLayoutId id="2147484730" r:id="rId12"/>
    <p:sldLayoutId id="2147484731" r:id="rId13"/>
    <p:sldLayoutId id="2147484732" r:id="rId14"/>
    <p:sldLayoutId id="2147484733" r:id="rId15"/>
    <p:sldLayoutId id="2147484734" r:id="rId16"/>
    <p:sldLayoutId id="2147484735" r:id="rId17"/>
  </p:sldLayoutIdLst>
  <p:transition xmlns:p14="http://schemas.microsoft.com/office/powerpoint/2010/main"/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339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3399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3399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3399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3399"/>
          </a:solidFill>
          <a:latin typeface="Arial" charset="0"/>
        </a:defRPr>
      </a:lvl5pPr>
      <a:lvl6pPr marL="457124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3399"/>
          </a:solidFill>
          <a:latin typeface="Arial" charset="0"/>
        </a:defRPr>
      </a:lvl6pPr>
      <a:lvl7pPr marL="914246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3399"/>
          </a:solidFill>
          <a:latin typeface="Arial" charset="0"/>
        </a:defRPr>
      </a:lvl7pPr>
      <a:lvl8pPr marL="1371370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3399"/>
          </a:solidFill>
          <a:latin typeface="Arial" charset="0"/>
        </a:defRPr>
      </a:lvl8pPr>
      <a:lvl9pPr marL="1828492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3399"/>
          </a:solidFill>
          <a:latin typeface="Arial" charset="0"/>
        </a:defRPr>
      </a:lvl9pPr>
    </p:titleStyle>
    <p:bodyStyle>
      <a:lvl1pPr marL="234911" indent="-234911" algn="l" rtl="0" eaLnBrk="0" fontAlgn="base" hangingPunct="0">
        <a:spcBef>
          <a:spcPct val="0"/>
        </a:spcBef>
        <a:spcAft>
          <a:spcPct val="15000"/>
        </a:spcAft>
        <a:buClr>
          <a:srgbClr val="0B3D91"/>
        </a:buClr>
        <a:buFont typeface="Wingdings" pitchFamily="2" charset="2"/>
        <a:buChar char="§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685684" indent="-231736" algn="l" rtl="0" eaLnBrk="0" fontAlgn="base" hangingPunct="0">
        <a:spcBef>
          <a:spcPct val="0"/>
        </a:spcBef>
        <a:spcAft>
          <a:spcPct val="15000"/>
        </a:spcAft>
        <a:buClr>
          <a:srgbClr val="0B3D91"/>
        </a:buClr>
        <a:buChar char="–"/>
        <a:defRPr sz="1900">
          <a:solidFill>
            <a:schemeClr val="tx1"/>
          </a:solidFill>
          <a:latin typeface="+mn-lt"/>
        </a:defRPr>
      </a:lvl2pPr>
      <a:lvl3pPr marL="969800" indent="-169834" algn="l" rtl="0" eaLnBrk="0" fontAlgn="base" hangingPunct="0">
        <a:spcBef>
          <a:spcPct val="0"/>
        </a:spcBef>
        <a:spcAft>
          <a:spcPct val="15000"/>
        </a:spcAft>
        <a:buClr>
          <a:srgbClr val="0B3D91"/>
        </a:buClr>
        <a:buFont typeface="Palatino Linotype" pitchFamily="18" charset="0"/>
        <a:buChar char="-"/>
        <a:defRPr sz="1900">
          <a:solidFill>
            <a:schemeClr val="tx1"/>
          </a:solidFill>
          <a:latin typeface="+mn-lt"/>
        </a:defRPr>
      </a:lvl3pPr>
      <a:lvl4pPr marL="1290421" indent="-206341" algn="l" rtl="0" eaLnBrk="0" fontAlgn="base" hangingPunct="0">
        <a:spcBef>
          <a:spcPct val="0"/>
        </a:spcBef>
        <a:spcAft>
          <a:spcPct val="15000"/>
        </a:spcAft>
        <a:buClr>
          <a:srgbClr val="0B3D91"/>
        </a:buClr>
        <a:buFont typeface="Wingdings" pitchFamily="2" charset="2"/>
        <a:buChar char="§"/>
        <a:defRPr sz="1900">
          <a:solidFill>
            <a:schemeClr val="tx1"/>
          </a:solidFill>
          <a:latin typeface="+mn-lt"/>
        </a:defRPr>
      </a:lvl4pPr>
      <a:lvl5pPr marL="1636438" indent="-231736" algn="l" rtl="0" eaLnBrk="0" fontAlgn="base" hangingPunct="0">
        <a:spcBef>
          <a:spcPct val="0"/>
        </a:spcBef>
        <a:spcAft>
          <a:spcPct val="15000"/>
        </a:spcAft>
        <a:buClr>
          <a:srgbClr val="0B3D91"/>
        </a:buClr>
        <a:buChar char="–"/>
        <a:defRPr sz="1900">
          <a:solidFill>
            <a:schemeClr val="tx1"/>
          </a:solidFill>
          <a:latin typeface="+mn-lt"/>
        </a:defRPr>
      </a:lvl5pPr>
      <a:lvl6pPr marL="2093562" indent="-231736" algn="l" rtl="0" eaLnBrk="0" fontAlgn="base" hangingPunct="0">
        <a:spcBef>
          <a:spcPct val="0"/>
        </a:spcBef>
        <a:spcAft>
          <a:spcPct val="15000"/>
        </a:spcAft>
        <a:buClr>
          <a:srgbClr val="0B3D91"/>
        </a:buClr>
        <a:buChar char="–"/>
        <a:defRPr sz="1900">
          <a:solidFill>
            <a:schemeClr val="tx1"/>
          </a:solidFill>
          <a:latin typeface="+mn-lt"/>
        </a:defRPr>
      </a:lvl6pPr>
      <a:lvl7pPr marL="2550684" indent="-231736" algn="l" rtl="0" eaLnBrk="0" fontAlgn="base" hangingPunct="0">
        <a:spcBef>
          <a:spcPct val="0"/>
        </a:spcBef>
        <a:spcAft>
          <a:spcPct val="15000"/>
        </a:spcAft>
        <a:buClr>
          <a:srgbClr val="0B3D91"/>
        </a:buClr>
        <a:buChar char="–"/>
        <a:defRPr sz="1900">
          <a:solidFill>
            <a:schemeClr val="tx1"/>
          </a:solidFill>
          <a:latin typeface="+mn-lt"/>
        </a:defRPr>
      </a:lvl7pPr>
      <a:lvl8pPr marL="3007808" indent="-231736" algn="l" rtl="0" eaLnBrk="0" fontAlgn="base" hangingPunct="0">
        <a:spcBef>
          <a:spcPct val="0"/>
        </a:spcBef>
        <a:spcAft>
          <a:spcPct val="15000"/>
        </a:spcAft>
        <a:buClr>
          <a:srgbClr val="0B3D91"/>
        </a:buClr>
        <a:buChar char="–"/>
        <a:defRPr sz="1900">
          <a:solidFill>
            <a:schemeClr val="tx1"/>
          </a:solidFill>
          <a:latin typeface="+mn-lt"/>
        </a:defRPr>
      </a:lvl8pPr>
      <a:lvl9pPr marL="3464930" indent="-231736" algn="l" rtl="0" eaLnBrk="0" fontAlgn="base" hangingPunct="0">
        <a:spcBef>
          <a:spcPct val="0"/>
        </a:spcBef>
        <a:spcAft>
          <a:spcPct val="15000"/>
        </a:spcAft>
        <a:buClr>
          <a:srgbClr val="0B3D91"/>
        </a:buClr>
        <a:buChar char="–"/>
        <a:defRPr sz="19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4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6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70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92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16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39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62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86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4" Type="http://schemas.openxmlformats.org/officeDocument/2006/relationships/image" Target="../media/image17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20.png"/><Relationship Id="rId5" Type="http://schemas.openxmlformats.org/officeDocument/2006/relationships/image" Target="../media/image21.jpeg"/><Relationship Id="rId6" Type="http://schemas.openxmlformats.org/officeDocument/2006/relationships/image" Target="../media/image22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microsoft.com/office/2007/relationships/hdphoto" Target="../media/hdphoto2.wdp"/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4" Type="http://schemas.openxmlformats.org/officeDocument/2006/relationships/image" Target="../media/image3.jpg"/><Relationship Id="rId5" Type="http://schemas.openxmlformats.org/officeDocument/2006/relationships/image" Target="../media/image4.jpg"/><Relationship Id="rId6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4" Type="http://schemas.openxmlformats.org/officeDocument/2006/relationships/image" Target="../media/image31.jpg"/><Relationship Id="rId5" Type="http://schemas.openxmlformats.org/officeDocument/2006/relationships/image" Target="../media/image32.jpg"/><Relationship Id="rId1" Type="http://schemas.openxmlformats.org/officeDocument/2006/relationships/slideLayout" Target="../slideLayouts/slideLayout125.xml"/><Relationship Id="rId2" Type="http://schemas.openxmlformats.org/officeDocument/2006/relationships/notesSlide" Target="../notesSlides/notesSlide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3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4" Type="http://schemas.openxmlformats.org/officeDocument/2006/relationships/image" Target="../media/image37.jpeg"/><Relationship Id="rId1" Type="http://schemas.openxmlformats.org/officeDocument/2006/relationships/slideLayout" Target="../slideLayouts/slideLayout74.xml"/><Relationship Id="rId2" Type="http://schemas.openxmlformats.org/officeDocument/2006/relationships/notesSlide" Target="../notesSlides/notesSlide2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9.jpeg"/><Relationship Id="rId7" Type="http://schemas.openxmlformats.org/officeDocument/2006/relationships/image" Target="../media/image10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8" Type="http://schemas.openxmlformats.org/officeDocument/2006/relationships/image" Target="../media/image44.jpeg"/><Relationship Id="rId9" Type="http://schemas.openxmlformats.org/officeDocument/2006/relationships/image" Target="../media/image45.png"/><Relationship Id="rId10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3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8.xml"/><Relationship Id="rId5" Type="http://schemas.openxmlformats.org/officeDocument/2006/relationships/image" Target="../media/image49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0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1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2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3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5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6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7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9.jpeg"/><Relationship Id="rId3" Type="http://schemas.openxmlformats.org/officeDocument/2006/relationships/image" Target="../media/image60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9.jpeg"/><Relationship Id="rId3" Type="http://schemas.openxmlformats.org/officeDocument/2006/relationships/image" Target="../media/image60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61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eg"/><Relationship Id="rId3" Type="http://schemas.openxmlformats.org/officeDocument/2006/relationships/image" Target="../media/image6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7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4" Type="http://schemas.openxmlformats.org/officeDocument/2006/relationships/image" Target="../media/image70.jpg"/><Relationship Id="rId1" Type="http://schemas.openxmlformats.org/officeDocument/2006/relationships/slideLayout" Target="../slideLayouts/slideLayout91.xml"/><Relationship Id="rId2" Type="http://schemas.openxmlformats.org/officeDocument/2006/relationships/notesSlide" Target="../notesSlides/notesSlide4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4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73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4" Type="http://schemas.openxmlformats.org/officeDocument/2006/relationships/image" Target="../media/image74.jpeg"/><Relationship Id="rId5" Type="http://schemas.openxmlformats.org/officeDocument/2006/relationships/image" Target="../media/image75.jpeg"/><Relationship Id="rId6" Type="http://schemas.openxmlformats.org/officeDocument/2006/relationships/image" Target="../media/image76.jpeg"/><Relationship Id="rId7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45.xml"/><Relationship Id="rId5" Type="http://schemas.openxmlformats.org/officeDocument/2006/relationships/image" Target="../media/image78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sci.edu/jwst" TargetMode="External"/><Relationship Id="rId4" Type="http://schemas.openxmlformats.org/officeDocument/2006/relationships/hyperlink" Target="http://www.jwst.nasa.gov" TargetMode="External"/><Relationship Id="rId5" Type="http://schemas.openxmlformats.org/officeDocument/2006/relationships/hyperlink" Target="https://webcast.stsci.edu/webcast/searchresults.xhtml?searchtype=20&amp;eventid=147&amp;sortmode=2" TargetMode="External"/><Relationship Id="rId6" Type="http://schemas.openxmlformats.org/officeDocument/2006/relationships/hyperlink" Target="http://jwstetc.stsci.edu/etc/" TargetMode="External"/><Relationship Id="rId7" Type="http://schemas.openxmlformats.org/officeDocument/2006/relationships/hyperlink" Target="http://www.stsci.edu/jwst/software/webbpsf.html" TargetMode="External"/><Relationship Id="rId8" Type="http://schemas.openxmlformats.org/officeDocument/2006/relationships/hyperlink" Target="mailto:jwst_input@stsci.edu" TargetMode="External"/><Relationship Id="rId9" Type="http://schemas.openxmlformats.org/officeDocument/2006/relationships/hyperlink" Target="http://www.jwst.nasa.gov/webcam.html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7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6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80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5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emf"/><Relationship Id="rId1" Type="http://schemas.openxmlformats.org/officeDocument/2006/relationships/slideLayout" Target="../slideLayouts/slideLayout6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 descr="JWST_Deep-core_cosmic-sample_300pp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7" t="24437" r="16206" b="12436"/>
          <a:stretch>
            <a:fillRect/>
          </a:stretch>
        </p:blipFill>
        <p:spPr bwMode="auto">
          <a:xfrm>
            <a:off x="323850" y="549275"/>
            <a:ext cx="8280400" cy="571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23625" y="66905"/>
            <a:ext cx="8955057" cy="104642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1424" tIns="45713" rIns="91424" bIns="45713">
            <a:spAutoFit/>
          </a:bodyPr>
          <a:lstStyle/>
          <a:p>
            <a:pPr algn="r">
              <a:defRPr/>
            </a:pPr>
            <a:r>
              <a:rPr lang="en-US" sz="3000" b="0" dirty="0" smtClean="0">
                <a:solidFill>
                  <a:srgbClr val="FAC090"/>
                </a:solidFill>
                <a:latin typeface="Helvetica Light"/>
                <a:cs typeface="Helvetica Light"/>
              </a:rPr>
              <a:t>The Hubble Space Telescope’s New Frontier Fields: A Prelude to the James Webb Space Telescope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97607" y="2280464"/>
            <a:ext cx="3451642" cy="55398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1424" tIns="45713" rIns="91424" bIns="45713">
            <a:spAutoFit/>
          </a:bodyPr>
          <a:lstStyle/>
          <a:p>
            <a:pPr>
              <a:defRPr/>
            </a:pPr>
            <a:r>
              <a:rPr lang="en-US" sz="3000" b="0" dirty="0" err="1">
                <a:solidFill>
                  <a:schemeClr val="bg1"/>
                </a:solidFill>
                <a:latin typeface="Helvetica Light"/>
                <a:cs typeface="Helvetica Light"/>
              </a:rPr>
              <a:t>j</a:t>
            </a:r>
            <a:r>
              <a:rPr lang="en-US" sz="3000" b="0" dirty="0" err="1" smtClean="0">
                <a:solidFill>
                  <a:schemeClr val="bg1"/>
                </a:solidFill>
                <a:latin typeface="Helvetica Light"/>
                <a:cs typeface="Helvetica Light"/>
              </a:rPr>
              <a:t>ason</a:t>
            </a:r>
            <a:r>
              <a:rPr lang="en-US" sz="3000" b="0" dirty="0" smtClean="0">
                <a:solidFill>
                  <a:schemeClr val="bg1"/>
                </a:solidFill>
                <a:latin typeface="Helvetica Light"/>
                <a:cs typeface="Helvetica Light"/>
              </a:rPr>
              <a:t> </a:t>
            </a:r>
            <a:r>
              <a:rPr lang="en-US" sz="3000" b="0" dirty="0" err="1" smtClean="0">
                <a:solidFill>
                  <a:schemeClr val="bg1"/>
                </a:solidFill>
                <a:latin typeface="Helvetica Light"/>
                <a:cs typeface="Helvetica Light"/>
              </a:rPr>
              <a:t>kalirai</a:t>
            </a:r>
            <a:r>
              <a:rPr lang="en-US" sz="3000" b="0" dirty="0" smtClean="0">
                <a:solidFill>
                  <a:schemeClr val="bg1"/>
                </a:solidFill>
                <a:latin typeface="Helvetica Light"/>
                <a:cs typeface="Helvetica Light"/>
              </a:rPr>
              <a:t> (</a:t>
            </a:r>
            <a:r>
              <a:rPr lang="en-US" sz="3000" b="0" dirty="0" err="1" smtClean="0">
                <a:solidFill>
                  <a:schemeClr val="bg1"/>
                </a:solidFill>
                <a:latin typeface="Helvetica Light"/>
                <a:cs typeface="Helvetica Light"/>
              </a:rPr>
              <a:t>stsci</a:t>
            </a:r>
            <a:r>
              <a:rPr lang="en-US" sz="3000" b="0" dirty="0" smtClean="0">
                <a:solidFill>
                  <a:schemeClr val="bg1"/>
                </a:solidFill>
                <a:latin typeface="Helvetica Light"/>
                <a:cs typeface="Helvetica Light"/>
              </a:rPr>
              <a:t>)</a:t>
            </a:r>
          </a:p>
        </p:txBody>
      </p:sp>
      <p:sp>
        <p:nvSpPr>
          <p:cNvPr id="12" name="TextBox 2"/>
          <p:cNvSpPr txBox="1">
            <a:spLocks noChangeArrowheads="1"/>
          </p:cNvSpPr>
          <p:nvPr/>
        </p:nvSpPr>
        <p:spPr bwMode="auto">
          <a:xfrm>
            <a:off x="4140199" y="5300663"/>
            <a:ext cx="3126151" cy="8318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  <a:p>
            <a:endParaRPr lang="en-US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7681739" y="6470166"/>
            <a:ext cx="1572839" cy="3693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1424" tIns="45713" rIns="91424" bIns="45713">
            <a:spAutoFit/>
          </a:bodyPr>
          <a:lstStyle/>
          <a:p>
            <a:pPr>
              <a:defRPr/>
            </a:pPr>
            <a:r>
              <a:rPr lang="en-US" sz="1800" b="0" dirty="0" smtClean="0">
                <a:solidFill>
                  <a:schemeClr val="bg1">
                    <a:lumMod val="75000"/>
                  </a:schemeClr>
                </a:solidFill>
                <a:latin typeface="Helvetica Light"/>
                <a:cs typeface="Helvetica Light"/>
              </a:rPr>
              <a:t>@</a:t>
            </a:r>
            <a:r>
              <a:rPr lang="en-US" sz="1800" b="0" dirty="0" err="1" smtClean="0">
                <a:solidFill>
                  <a:schemeClr val="bg1">
                    <a:lumMod val="75000"/>
                  </a:schemeClr>
                </a:solidFill>
                <a:latin typeface="Helvetica Light"/>
                <a:cs typeface="Helvetica Light"/>
              </a:rPr>
              <a:t>jasonkalirai</a:t>
            </a:r>
            <a:endParaRPr lang="en-US" sz="1800" b="0" dirty="0" smtClean="0">
              <a:solidFill>
                <a:schemeClr val="bg1">
                  <a:lumMod val="75000"/>
                </a:schemeClr>
              </a:solidFill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39739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sc2011-05b_Sm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9098"/>
            <a:ext cx="9144000" cy="68580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-1" y="41994"/>
            <a:ext cx="9592673" cy="650766"/>
          </a:xfrm>
        </p:spPr>
        <p:txBody>
          <a:bodyPr>
            <a:noAutofit/>
          </a:bodyPr>
          <a:lstStyle/>
          <a:p>
            <a:pPr algn="l">
              <a:lnSpc>
                <a:spcPct val="80000"/>
              </a:lnSpc>
            </a:pPr>
            <a:r>
              <a:rPr lang="en-US" sz="3600" dirty="0" smtClean="0">
                <a:solidFill>
                  <a:schemeClr val="bg1"/>
                </a:solidFill>
                <a:latin typeface="Helvetica Light"/>
                <a:cs typeface="Helvetica Light"/>
              </a:rPr>
              <a:t>making Hubble even </a:t>
            </a:r>
            <a:r>
              <a:rPr lang="en-US" sz="4500" dirty="0" smtClean="0">
                <a:solidFill>
                  <a:srgbClr val="FAC090"/>
                </a:solidFill>
                <a:latin typeface="Helvetica Light"/>
                <a:cs typeface="Helvetica Light"/>
              </a:rPr>
              <a:t>more</a:t>
            </a:r>
            <a:r>
              <a:rPr lang="en-US" sz="3600" dirty="0" smtClean="0">
                <a:solidFill>
                  <a:srgbClr val="FAC090"/>
                </a:solidFill>
                <a:latin typeface="Helvetica Light"/>
                <a:cs typeface="Helvetica Light"/>
              </a:rPr>
              <a:t> </a:t>
            </a:r>
            <a:r>
              <a:rPr lang="en-US" sz="5500" dirty="0" smtClean="0">
                <a:solidFill>
                  <a:srgbClr val="FAC090"/>
                </a:solidFill>
                <a:latin typeface="Helvetica Light"/>
                <a:cs typeface="Helvetica Light"/>
              </a:rPr>
              <a:t>powerful!</a:t>
            </a:r>
            <a:endParaRPr lang="en-US" sz="5500" dirty="0">
              <a:solidFill>
                <a:srgbClr val="FAC090"/>
              </a:solidFill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46306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-1" y="41994"/>
            <a:ext cx="9592673" cy="650766"/>
          </a:xfrm>
        </p:spPr>
        <p:txBody>
          <a:bodyPr>
            <a:noAutofit/>
          </a:bodyPr>
          <a:lstStyle/>
          <a:p>
            <a:pPr algn="l">
              <a:lnSpc>
                <a:spcPct val="80000"/>
              </a:lnSpc>
            </a:pPr>
            <a:r>
              <a:rPr lang="en-US" sz="3600" dirty="0" smtClean="0">
                <a:solidFill>
                  <a:schemeClr val="bg1"/>
                </a:solidFill>
                <a:latin typeface="Helvetica Light"/>
                <a:cs typeface="Helvetica Light"/>
              </a:rPr>
              <a:t>making Hubble even </a:t>
            </a:r>
            <a:r>
              <a:rPr lang="en-US" sz="4500" dirty="0" smtClean="0">
                <a:solidFill>
                  <a:srgbClr val="FAC090"/>
                </a:solidFill>
                <a:latin typeface="Helvetica Light"/>
                <a:cs typeface="Helvetica Light"/>
              </a:rPr>
              <a:t>more</a:t>
            </a:r>
            <a:r>
              <a:rPr lang="en-US" sz="3600" dirty="0" smtClean="0">
                <a:solidFill>
                  <a:srgbClr val="FAC090"/>
                </a:solidFill>
                <a:latin typeface="Helvetica Light"/>
                <a:cs typeface="Helvetica Light"/>
              </a:rPr>
              <a:t> </a:t>
            </a:r>
            <a:r>
              <a:rPr lang="en-US" sz="5500" dirty="0" smtClean="0">
                <a:solidFill>
                  <a:srgbClr val="FAC090"/>
                </a:solidFill>
                <a:latin typeface="Helvetica Light"/>
                <a:cs typeface="Helvetica Light"/>
              </a:rPr>
              <a:t>powerful!</a:t>
            </a:r>
            <a:endParaRPr lang="en-US" sz="5500" dirty="0">
              <a:solidFill>
                <a:srgbClr val="FAC090"/>
              </a:solidFill>
              <a:latin typeface="Helvetica Light"/>
              <a:cs typeface="Helvetica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23495" y="6493299"/>
            <a:ext cx="898644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0" dirty="0">
                <a:solidFill>
                  <a:srgbClr val="FFFFFF"/>
                </a:solidFill>
                <a:latin typeface="Helvetica Light"/>
                <a:cs typeface="Helvetica Light"/>
              </a:rPr>
              <a:t>a</a:t>
            </a:r>
            <a:r>
              <a:rPr lang="en-US" sz="1700" b="0" dirty="0" smtClean="0">
                <a:solidFill>
                  <a:srgbClr val="FFFFFF"/>
                </a:solidFill>
                <a:latin typeface="Helvetica Light"/>
                <a:cs typeface="Helvetica Light"/>
              </a:rPr>
              <a:t>nimation</a:t>
            </a:r>
            <a:r>
              <a:rPr lang="en-US" sz="1700" b="0" dirty="0">
                <a:solidFill>
                  <a:srgbClr val="FFFFFF"/>
                </a:solidFill>
                <a:latin typeface="Helvetica Light"/>
                <a:cs typeface="Helvetica Light"/>
              </a:rPr>
              <a:t>: </a:t>
            </a:r>
            <a:r>
              <a:rPr lang="en-US" sz="1700" b="0" dirty="0" smtClean="0">
                <a:solidFill>
                  <a:srgbClr val="FFFFFF"/>
                </a:solidFill>
                <a:latin typeface="Helvetica Light"/>
                <a:cs typeface="Helvetica Light"/>
              </a:rPr>
              <a:t> http</a:t>
            </a:r>
            <a:r>
              <a:rPr lang="en-US" sz="1700" b="0" dirty="0">
                <a:solidFill>
                  <a:srgbClr val="FFFFFF"/>
                </a:solidFill>
                <a:latin typeface="Helvetica Light"/>
                <a:cs typeface="Helvetica Light"/>
              </a:rPr>
              <a:t>://</a:t>
            </a:r>
            <a:r>
              <a:rPr lang="en-US" sz="1700" b="0" dirty="0" err="1">
                <a:solidFill>
                  <a:srgbClr val="FFFFFF"/>
                </a:solidFill>
                <a:latin typeface="Helvetica Light"/>
                <a:cs typeface="Helvetica Light"/>
              </a:rPr>
              <a:t>www.spacetelescope.org</a:t>
            </a:r>
            <a:r>
              <a:rPr lang="en-US" sz="1700" b="0" dirty="0">
                <a:solidFill>
                  <a:srgbClr val="FFFFFF"/>
                </a:solidFill>
                <a:latin typeface="Helvetica Light"/>
                <a:cs typeface="Helvetica Light"/>
              </a:rPr>
              <a:t>/videos/heic1106a</a:t>
            </a:r>
            <a:r>
              <a:rPr lang="en-US" sz="1700" b="0" dirty="0" smtClean="0">
                <a:solidFill>
                  <a:srgbClr val="FFFFFF"/>
                </a:solidFill>
                <a:latin typeface="Helvetica Light"/>
                <a:cs typeface="Helvetica Light"/>
              </a:rPr>
              <a:t>/ – NASA</a:t>
            </a:r>
            <a:r>
              <a:rPr lang="en-US" sz="1700" b="0" dirty="0">
                <a:solidFill>
                  <a:srgbClr val="FFFFFF"/>
                </a:solidFill>
                <a:latin typeface="Helvetica Light"/>
                <a:cs typeface="Helvetica Light"/>
              </a:rPr>
              <a:t>, ESA &amp; </a:t>
            </a:r>
            <a:r>
              <a:rPr lang="en-US" sz="1700" b="0" dirty="0" smtClean="0">
                <a:solidFill>
                  <a:srgbClr val="FFFFFF"/>
                </a:solidFill>
                <a:latin typeface="Helvetica Light"/>
                <a:cs typeface="Helvetica Light"/>
              </a:rPr>
              <a:t>l. </a:t>
            </a:r>
            <a:r>
              <a:rPr lang="en-US" sz="1700" b="0" dirty="0" err="1">
                <a:solidFill>
                  <a:srgbClr val="FFFFFF"/>
                </a:solidFill>
                <a:latin typeface="Helvetica Light"/>
                <a:cs typeface="Helvetica Light"/>
              </a:rPr>
              <a:t>c</a:t>
            </a:r>
            <a:r>
              <a:rPr lang="en-US" sz="1700" b="0" dirty="0" err="1" smtClean="0">
                <a:solidFill>
                  <a:srgbClr val="FFFFFF"/>
                </a:solidFill>
                <a:latin typeface="Helvetica Light"/>
                <a:cs typeface="Helvetica Light"/>
              </a:rPr>
              <a:t>alçada</a:t>
            </a:r>
            <a:endParaRPr lang="en-US" sz="1700" b="0" dirty="0">
              <a:solidFill>
                <a:srgbClr val="FFFFFF"/>
              </a:solidFill>
              <a:latin typeface="Helvetica Light"/>
              <a:cs typeface="Helvetica Light"/>
            </a:endParaRPr>
          </a:p>
        </p:txBody>
      </p:sp>
      <p:pic>
        <p:nvPicPr>
          <p:cNvPr id="2" name="heic1106a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96021"/>
            <a:ext cx="9144001" cy="515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06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 descr="macs1206_Subaru_cropped_to_wfc3ir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6" t="33013" r="22706" b="20128"/>
          <a:stretch/>
        </p:blipFill>
        <p:spPr>
          <a:xfrm>
            <a:off x="-109747" y="-62721"/>
            <a:ext cx="9312535" cy="7043646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6449685" y="6485464"/>
            <a:ext cx="2757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 dirty="0" smtClean="0">
                <a:solidFill>
                  <a:prstClr val="white"/>
                </a:solidFill>
                <a:latin typeface="Calibri"/>
              </a:rPr>
              <a:t>Gravitational Lens – Subaru</a:t>
            </a:r>
          </a:p>
        </p:txBody>
      </p:sp>
      <p:pic>
        <p:nvPicPr>
          <p:cNvPr id="57" name="Picture 56" descr="MACS1206-CLASH_Adi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9" t="22859" r="17993" b="28520"/>
          <a:stretch/>
        </p:blipFill>
        <p:spPr>
          <a:xfrm>
            <a:off x="-13286" y="-4084"/>
            <a:ext cx="9182984" cy="6891348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6273176" y="6478452"/>
            <a:ext cx="2929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 dirty="0" smtClean="0">
                <a:solidFill>
                  <a:prstClr val="white"/>
                </a:solidFill>
                <a:latin typeface="Calibri"/>
              </a:rPr>
              <a:t>Gravitational Lens – WFC3/IR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6202361" y="148942"/>
            <a:ext cx="1189401" cy="4117404"/>
            <a:chOff x="6217779" y="1685049"/>
            <a:chExt cx="564021" cy="1952498"/>
          </a:xfrm>
        </p:grpSpPr>
        <p:sp>
          <p:nvSpPr>
            <p:cNvPr id="62" name="Oval 61"/>
            <p:cNvSpPr/>
            <p:nvPr/>
          </p:nvSpPr>
          <p:spPr>
            <a:xfrm>
              <a:off x="6629400" y="2590800"/>
              <a:ext cx="152400" cy="609600"/>
            </a:xfrm>
            <a:prstGeom prst="ellipse">
              <a:avLst/>
            </a:prstGeom>
            <a:noFill/>
            <a:ln w="15875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3" name="Oval 62"/>
            <p:cNvSpPr/>
            <p:nvPr/>
          </p:nvSpPr>
          <p:spPr>
            <a:xfrm rot="1030979">
              <a:off x="6619245" y="3175840"/>
              <a:ext cx="96509" cy="461707"/>
            </a:xfrm>
            <a:prstGeom prst="ellipse">
              <a:avLst/>
            </a:prstGeom>
            <a:noFill/>
            <a:ln w="15875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4" name="Oval 63"/>
            <p:cNvSpPr/>
            <p:nvPr/>
          </p:nvSpPr>
          <p:spPr>
            <a:xfrm rot="19707193">
              <a:off x="6217779" y="1685049"/>
              <a:ext cx="149637" cy="412694"/>
            </a:xfrm>
            <a:prstGeom prst="ellipse">
              <a:avLst/>
            </a:prstGeom>
            <a:noFill/>
            <a:ln w="15875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7238894" y="1401645"/>
            <a:ext cx="832624" cy="4612647"/>
            <a:chOff x="7238894" y="1401645"/>
            <a:chExt cx="832624" cy="4612647"/>
          </a:xfrm>
        </p:grpSpPr>
        <p:sp>
          <p:nvSpPr>
            <p:cNvPr id="66" name="Oval 65"/>
            <p:cNvSpPr>
              <a:spLocks noChangeAspect="1"/>
            </p:cNvSpPr>
            <p:nvPr/>
          </p:nvSpPr>
          <p:spPr>
            <a:xfrm>
              <a:off x="7238894" y="5645572"/>
              <a:ext cx="365760" cy="368720"/>
            </a:xfrm>
            <a:prstGeom prst="ellipse">
              <a:avLst/>
            </a:prstGeom>
            <a:noFill/>
            <a:ln w="15875">
              <a:solidFill>
                <a:srgbClr val="00FA0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7" name="Oval 66"/>
            <p:cNvSpPr>
              <a:spLocks noChangeAspect="1"/>
            </p:cNvSpPr>
            <p:nvPr/>
          </p:nvSpPr>
          <p:spPr>
            <a:xfrm>
              <a:off x="7705758" y="1401645"/>
              <a:ext cx="365760" cy="368720"/>
            </a:xfrm>
            <a:prstGeom prst="ellipse">
              <a:avLst/>
            </a:prstGeom>
            <a:noFill/>
            <a:ln w="15875">
              <a:solidFill>
                <a:srgbClr val="00FA0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2280487" y="1083653"/>
            <a:ext cx="5461357" cy="2155082"/>
            <a:chOff x="2280487" y="1083653"/>
            <a:chExt cx="5461357" cy="2155082"/>
          </a:xfrm>
        </p:grpSpPr>
        <p:sp>
          <p:nvSpPr>
            <p:cNvPr id="69" name="Oval 68"/>
            <p:cNvSpPr>
              <a:spLocks noChangeAspect="1"/>
            </p:cNvSpPr>
            <p:nvPr/>
          </p:nvSpPr>
          <p:spPr>
            <a:xfrm>
              <a:off x="7376084" y="1083653"/>
              <a:ext cx="365760" cy="368720"/>
            </a:xfrm>
            <a:prstGeom prst="ellipse">
              <a:avLst/>
            </a:prstGeom>
            <a:noFill/>
            <a:ln w="15875">
              <a:solidFill>
                <a:srgbClr val="79F2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0" name="Oval 69"/>
            <p:cNvSpPr>
              <a:spLocks noChangeAspect="1"/>
            </p:cNvSpPr>
            <p:nvPr/>
          </p:nvSpPr>
          <p:spPr>
            <a:xfrm>
              <a:off x="2280487" y="2870015"/>
              <a:ext cx="365760" cy="368720"/>
            </a:xfrm>
            <a:prstGeom prst="ellipse">
              <a:avLst/>
            </a:prstGeom>
            <a:noFill/>
            <a:ln w="15875">
              <a:solidFill>
                <a:srgbClr val="79F2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1795775" y="635786"/>
            <a:ext cx="2298728" cy="6207767"/>
            <a:chOff x="1795775" y="635786"/>
            <a:chExt cx="2298728" cy="6207767"/>
          </a:xfrm>
        </p:grpSpPr>
        <p:sp>
          <p:nvSpPr>
            <p:cNvPr id="72" name="Oval 71"/>
            <p:cNvSpPr>
              <a:spLocks noChangeAspect="1"/>
            </p:cNvSpPr>
            <p:nvPr/>
          </p:nvSpPr>
          <p:spPr>
            <a:xfrm>
              <a:off x="3728743" y="6474833"/>
              <a:ext cx="365760" cy="368720"/>
            </a:xfrm>
            <a:prstGeom prst="ellipse">
              <a:avLst/>
            </a:prstGeom>
            <a:noFill/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3" name="Oval 72"/>
            <p:cNvSpPr>
              <a:spLocks noChangeAspect="1"/>
            </p:cNvSpPr>
            <p:nvPr/>
          </p:nvSpPr>
          <p:spPr>
            <a:xfrm>
              <a:off x="1795775" y="3125085"/>
              <a:ext cx="365760" cy="368720"/>
            </a:xfrm>
            <a:prstGeom prst="ellipse">
              <a:avLst/>
            </a:prstGeom>
            <a:noFill/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4" name="Oval 73"/>
            <p:cNvSpPr>
              <a:spLocks noChangeAspect="1"/>
            </p:cNvSpPr>
            <p:nvPr/>
          </p:nvSpPr>
          <p:spPr>
            <a:xfrm>
              <a:off x="1880413" y="635786"/>
              <a:ext cx="365760" cy="368720"/>
            </a:xfrm>
            <a:prstGeom prst="ellipse">
              <a:avLst/>
            </a:prstGeom>
            <a:noFill/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872761" y="677582"/>
            <a:ext cx="517284" cy="2637902"/>
            <a:chOff x="872761" y="677582"/>
            <a:chExt cx="517284" cy="2637902"/>
          </a:xfrm>
        </p:grpSpPr>
        <p:sp>
          <p:nvSpPr>
            <p:cNvPr id="76" name="Oval 75"/>
            <p:cNvSpPr>
              <a:spLocks noChangeAspect="1"/>
            </p:cNvSpPr>
            <p:nvPr/>
          </p:nvSpPr>
          <p:spPr>
            <a:xfrm>
              <a:off x="872761" y="2946764"/>
              <a:ext cx="365760" cy="368720"/>
            </a:xfrm>
            <a:prstGeom prst="ellipse">
              <a:avLst/>
            </a:prstGeom>
            <a:noFill/>
            <a:ln w="158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7" name="Oval 76"/>
            <p:cNvSpPr>
              <a:spLocks noChangeAspect="1"/>
            </p:cNvSpPr>
            <p:nvPr/>
          </p:nvSpPr>
          <p:spPr>
            <a:xfrm>
              <a:off x="1024285" y="677582"/>
              <a:ext cx="365760" cy="368720"/>
            </a:xfrm>
            <a:prstGeom prst="ellipse">
              <a:avLst/>
            </a:prstGeom>
            <a:noFill/>
            <a:ln w="158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3225560" y="484582"/>
            <a:ext cx="2017817" cy="5704811"/>
            <a:chOff x="3225560" y="484582"/>
            <a:chExt cx="2017817" cy="5704811"/>
          </a:xfrm>
        </p:grpSpPr>
        <p:sp>
          <p:nvSpPr>
            <p:cNvPr id="79" name="Oval 78"/>
            <p:cNvSpPr>
              <a:spLocks noChangeAspect="1"/>
            </p:cNvSpPr>
            <p:nvPr/>
          </p:nvSpPr>
          <p:spPr>
            <a:xfrm>
              <a:off x="4877617" y="5820673"/>
              <a:ext cx="365760" cy="368720"/>
            </a:xfrm>
            <a:prstGeom prst="ellipse">
              <a:avLst/>
            </a:prstGeom>
            <a:noFill/>
            <a:ln w="15875">
              <a:solidFill>
                <a:srgbClr val="D722D7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0" name="Oval 79"/>
            <p:cNvSpPr>
              <a:spLocks noChangeAspect="1"/>
            </p:cNvSpPr>
            <p:nvPr/>
          </p:nvSpPr>
          <p:spPr>
            <a:xfrm>
              <a:off x="3225560" y="484582"/>
              <a:ext cx="365760" cy="368720"/>
            </a:xfrm>
            <a:prstGeom prst="ellipse">
              <a:avLst/>
            </a:prstGeom>
            <a:noFill/>
            <a:ln w="15875">
              <a:solidFill>
                <a:srgbClr val="D722D7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3655240" y="2541857"/>
            <a:ext cx="1677450" cy="498756"/>
            <a:chOff x="3655240" y="2541857"/>
            <a:chExt cx="1677450" cy="498756"/>
          </a:xfrm>
        </p:grpSpPr>
        <p:sp>
          <p:nvSpPr>
            <p:cNvPr id="82" name="Oval 81"/>
            <p:cNvSpPr>
              <a:spLocks/>
            </p:cNvSpPr>
            <p:nvPr/>
          </p:nvSpPr>
          <p:spPr>
            <a:xfrm rot="14387951">
              <a:off x="4749973" y="2457895"/>
              <a:ext cx="402776" cy="762659"/>
            </a:xfrm>
            <a:prstGeom prst="ellipse">
              <a:avLst/>
            </a:prstGeom>
            <a:noFill/>
            <a:ln w="158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3" name="Oval 82"/>
            <p:cNvSpPr>
              <a:spLocks/>
            </p:cNvSpPr>
            <p:nvPr/>
          </p:nvSpPr>
          <p:spPr>
            <a:xfrm rot="17280000">
              <a:off x="4242569" y="2374357"/>
              <a:ext cx="274318" cy="609317"/>
            </a:xfrm>
            <a:prstGeom prst="ellipse">
              <a:avLst/>
            </a:prstGeom>
            <a:noFill/>
            <a:ln w="158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4" name="Oval 83"/>
            <p:cNvSpPr>
              <a:spLocks/>
            </p:cNvSpPr>
            <p:nvPr/>
          </p:nvSpPr>
          <p:spPr>
            <a:xfrm rot="13800000">
              <a:off x="3822740" y="2429820"/>
              <a:ext cx="274318" cy="609317"/>
            </a:xfrm>
            <a:prstGeom prst="ellipse">
              <a:avLst/>
            </a:prstGeom>
            <a:noFill/>
            <a:ln w="158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4477881" y="422916"/>
            <a:ext cx="2501374" cy="5448477"/>
            <a:chOff x="4477881" y="422916"/>
            <a:chExt cx="2501374" cy="5448477"/>
          </a:xfrm>
        </p:grpSpPr>
        <p:sp>
          <p:nvSpPr>
            <p:cNvPr id="90" name="Oval 89"/>
            <p:cNvSpPr>
              <a:spLocks noChangeAspect="1"/>
            </p:cNvSpPr>
            <p:nvPr/>
          </p:nvSpPr>
          <p:spPr>
            <a:xfrm>
              <a:off x="5892307" y="5502673"/>
              <a:ext cx="365760" cy="368720"/>
            </a:xfrm>
            <a:prstGeom prst="ellipse">
              <a:avLst/>
            </a:prstGeom>
            <a:noFill/>
            <a:ln w="15875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1" name="Oval 90"/>
            <p:cNvSpPr>
              <a:spLocks noChangeAspect="1"/>
            </p:cNvSpPr>
            <p:nvPr/>
          </p:nvSpPr>
          <p:spPr>
            <a:xfrm>
              <a:off x="6613495" y="5392913"/>
              <a:ext cx="365760" cy="368720"/>
            </a:xfrm>
            <a:prstGeom prst="ellipse">
              <a:avLst/>
            </a:prstGeom>
            <a:noFill/>
            <a:ln w="15875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2" name="Oval 91"/>
            <p:cNvSpPr>
              <a:spLocks/>
            </p:cNvSpPr>
            <p:nvPr/>
          </p:nvSpPr>
          <p:spPr>
            <a:xfrm rot="20416633">
              <a:off x="5995776" y="1352950"/>
              <a:ext cx="402776" cy="629140"/>
            </a:xfrm>
            <a:prstGeom prst="ellipse">
              <a:avLst/>
            </a:prstGeom>
            <a:noFill/>
            <a:ln w="15875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3" name="Oval 92"/>
            <p:cNvSpPr>
              <a:spLocks/>
            </p:cNvSpPr>
            <p:nvPr/>
          </p:nvSpPr>
          <p:spPr>
            <a:xfrm rot="18621056">
              <a:off x="5541891" y="874119"/>
              <a:ext cx="402776" cy="629140"/>
            </a:xfrm>
            <a:prstGeom prst="ellipse">
              <a:avLst/>
            </a:prstGeom>
            <a:noFill/>
            <a:ln w="15875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4" name="Oval 93"/>
            <p:cNvSpPr>
              <a:spLocks/>
            </p:cNvSpPr>
            <p:nvPr/>
          </p:nvSpPr>
          <p:spPr>
            <a:xfrm rot="18621056">
              <a:off x="4491900" y="408897"/>
              <a:ext cx="402776" cy="430813"/>
            </a:xfrm>
            <a:prstGeom prst="ellipse">
              <a:avLst/>
            </a:prstGeom>
            <a:noFill/>
            <a:ln w="15875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5" name="Oval 94"/>
            <p:cNvSpPr>
              <a:spLocks noChangeAspect="1"/>
            </p:cNvSpPr>
            <p:nvPr/>
          </p:nvSpPr>
          <p:spPr>
            <a:xfrm>
              <a:off x="4822240" y="741529"/>
              <a:ext cx="365760" cy="368720"/>
            </a:xfrm>
            <a:prstGeom prst="ellipse">
              <a:avLst/>
            </a:prstGeom>
            <a:noFill/>
            <a:ln w="15875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288861" y="6279069"/>
            <a:ext cx="417064" cy="574554"/>
            <a:chOff x="288861" y="6279069"/>
            <a:chExt cx="417064" cy="574554"/>
          </a:xfrm>
        </p:grpSpPr>
        <p:sp>
          <p:nvSpPr>
            <p:cNvPr id="97" name="Oval 96"/>
            <p:cNvSpPr>
              <a:spLocks/>
            </p:cNvSpPr>
            <p:nvPr/>
          </p:nvSpPr>
          <p:spPr>
            <a:xfrm rot="20100000">
              <a:off x="288861" y="6279069"/>
              <a:ext cx="236853" cy="344898"/>
            </a:xfrm>
            <a:prstGeom prst="ellipse">
              <a:avLst/>
            </a:prstGeom>
            <a:noFill/>
            <a:ln w="15875">
              <a:solidFill>
                <a:srgbClr val="C58888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8" name="Oval 97"/>
            <p:cNvSpPr>
              <a:spLocks/>
            </p:cNvSpPr>
            <p:nvPr/>
          </p:nvSpPr>
          <p:spPr>
            <a:xfrm rot="20100000">
              <a:off x="469072" y="6508725"/>
              <a:ext cx="236853" cy="344898"/>
            </a:xfrm>
            <a:prstGeom prst="ellipse">
              <a:avLst/>
            </a:prstGeom>
            <a:noFill/>
            <a:ln w="15875">
              <a:solidFill>
                <a:srgbClr val="C58888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736108" y="330120"/>
            <a:ext cx="3910139" cy="2327271"/>
            <a:chOff x="2736108" y="330120"/>
            <a:chExt cx="3910139" cy="2327271"/>
          </a:xfrm>
        </p:grpSpPr>
        <p:sp>
          <p:nvSpPr>
            <p:cNvPr id="86" name="Oval 85"/>
            <p:cNvSpPr>
              <a:spLocks noChangeAspect="1"/>
            </p:cNvSpPr>
            <p:nvPr/>
          </p:nvSpPr>
          <p:spPr>
            <a:xfrm>
              <a:off x="6280487" y="1231088"/>
              <a:ext cx="365760" cy="368720"/>
            </a:xfrm>
            <a:prstGeom prst="ellipse">
              <a:avLst/>
            </a:prstGeom>
            <a:noFill/>
            <a:ln w="15875">
              <a:solidFill>
                <a:srgbClr val="923A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7" name="Oval 86"/>
            <p:cNvSpPr>
              <a:spLocks noChangeAspect="1"/>
            </p:cNvSpPr>
            <p:nvPr/>
          </p:nvSpPr>
          <p:spPr>
            <a:xfrm>
              <a:off x="2736108" y="2288671"/>
              <a:ext cx="365760" cy="368720"/>
            </a:xfrm>
            <a:prstGeom prst="ellipse">
              <a:avLst/>
            </a:prstGeom>
            <a:noFill/>
            <a:ln w="15875">
              <a:solidFill>
                <a:srgbClr val="923A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8" name="Oval 87"/>
            <p:cNvSpPr>
              <a:spLocks/>
            </p:cNvSpPr>
            <p:nvPr/>
          </p:nvSpPr>
          <p:spPr>
            <a:xfrm rot="14023938">
              <a:off x="3752140" y="216938"/>
              <a:ext cx="402776" cy="629140"/>
            </a:xfrm>
            <a:prstGeom prst="ellipse">
              <a:avLst/>
            </a:prstGeom>
            <a:noFill/>
            <a:ln w="15875">
              <a:solidFill>
                <a:srgbClr val="923A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9" name="Oval 98"/>
            <p:cNvSpPr>
              <a:spLocks noChangeAspect="1"/>
            </p:cNvSpPr>
            <p:nvPr/>
          </p:nvSpPr>
          <p:spPr>
            <a:xfrm>
              <a:off x="4580640" y="2278704"/>
              <a:ext cx="365760" cy="368720"/>
            </a:xfrm>
            <a:prstGeom prst="ellipse">
              <a:avLst/>
            </a:prstGeom>
            <a:noFill/>
            <a:ln w="15875">
              <a:solidFill>
                <a:srgbClr val="923A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014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15744" r="259" b="21281"/>
          <a:stretch/>
        </p:blipFill>
        <p:spPr bwMode="auto">
          <a:xfrm>
            <a:off x="1320801" y="3549630"/>
            <a:ext cx="7835900" cy="3308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39"/>
          <p:cNvSpPr txBox="1">
            <a:spLocks noChangeArrowheads="1"/>
          </p:cNvSpPr>
          <p:nvPr/>
        </p:nvSpPr>
        <p:spPr bwMode="auto">
          <a:xfrm>
            <a:off x="-335861" y="-74598"/>
            <a:ext cx="9897049" cy="8639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tIns="0" bIns="936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500" b="0" dirty="0" smtClean="0">
                <a:solidFill>
                  <a:prstClr val="white"/>
                </a:solidFill>
                <a:latin typeface="Helvetica Light"/>
                <a:cs typeface="Helvetica Light"/>
              </a:rPr>
              <a:t>Hubble’s</a:t>
            </a:r>
            <a:r>
              <a:rPr lang="en-US" sz="5000" b="0" dirty="0" smtClean="0">
                <a:solidFill>
                  <a:prstClr val="white"/>
                </a:solidFill>
                <a:latin typeface="Helvetica Light"/>
                <a:cs typeface="Helvetica Light"/>
              </a:rPr>
              <a:t> </a:t>
            </a:r>
            <a:r>
              <a:rPr lang="en-US" sz="5000" b="0" dirty="0" smtClean="0">
                <a:solidFill>
                  <a:srgbClr val="FAC090"/>
                </a:solidFill>
                <a:latin typeface="Helvetica Light"/>
                <a:cs typeface="Helvetica Light"/>
              </a:rPr>
              <a:t>‘frontier</a:t>
            </a:r>
            <a:r>
              <a:rPr lang="en-US" sz="5000" b="0" dirty="0" smtClean="0">
                <a:solidFill>
                  <a:srgbClr val="FFFFFF"/>
                </a:solidFill>
                <a:latin typeface="Helvetica Light"/>
                <a:cs typeface="Helvetica Light"/>
              </a:rPr>
              <a:t> </a:t>
            </a:r>
            <a:r>
              <a:rPr lang="en-US" sz="5000" b="0" dirty="0" smtClean="0">
                <a:solidFill>
                  <a:srgbClr val="FAC090"/>
                </a:solidFill>
                <a:latin typeface="Helvetica Light"/>
                <a:cs typeface="Helvetica Light"/>
              </a:rPr>
              <a:t>fields’</a:t>
            </a:r>
            <a:r>
              <a:rPr lang="en-US" sz="5000" b="0" dirty="0" smtClean="0">
                <a:solidFill>
                  <a:srgbClr val="FFFFFF"/>
                </a:solidFill>
                <a:latin typeface="Helvetica Light"/>
                <a:cs typeface="Helvetica Light"/>
              </a:rPr>
              <a:t> </a:t>
            </a:r>
            <a:r>
              <a:rPr lang="en-US" sz="3500" b="0" dirty="0" smtClean="0">
                <a:solidFill>
                  <a:srgbClr val="FFFFFF"/>
                </a:solidFill>
                <a:latin typeface="Helvetica Light"/>
                <a:cs typeface="Helvetica Light"/>
              </a:rPr>
              <a:t>(2013 – 2016)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-53450" y="6404292"/>
            <a:ext cx="9512300" cy="4747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200" b="0" dirty="0" smtClean="0">
                <a:solidFill>
                  <a:prstClr val="white"/>
                </a:solidFill>
                <a:latin typeface="Helvetica Light"/>
                <a:cs typeface="Helvetica Light"/>
              </a:rPr>
              <a:t>follow the STScI blog: https</a:t>
            </a:r>
            <a:r>
              <a:rPr lang="en-US" sz="2200" b="0" dirty="0">
                <a:solidFill>
                  <a:prstClr val="white"/>
                </a:solidFill>
                <a:latin typeface="Helvetica Light"/>
                <a:cs typeface="Helvetica Light"/>
              </a:rPr>
              <a:t>://</a:t>
            </a:r>
            <a:r>
              <a:rPr lang="en-US" sz="2200" b="0" dirty="0" err="1">
                <a:solidFill>
                  <a:prstClr val="white"/>
                </a:solidFill>
                <a:latin typeface="Helvetica Light"/>
                <a:cs typeface="Helvetica Light"/>
              </a:rPr>
              <a:t>blogs.stsci.edu</a:t>
            </a:r>
            <a:r>
              <a:rPr lang="en-US" sz="2200" b="0" dirty="0">
                <a:solidFill>
                  <a:prstClr val="white"/>
                </a:solidFill>
                <a:latin typeface="Helvetica Light"/>
                <a:cs typeface="Helvetica Light"/>
              </a:rPr>
              <a:t>/</a:t>
            </a:r>
            <a:r>
              <a:rPr lang="en-US" sz="2200" b="0" dirty="0" err="1">
                <a:solidFill>
                  <a:prstClr val="white"/>
                </a:solidFill>
                <a:latin typeface="Helvetica Light"/>
                <a:cs typeface="Helvetica Light"/>
              </a:rPr>
              <a:t>hstdfi</a:t>
            </a:r>
            <a:r>
              <a:rPr lang="en-US" sz="2200" b="0" dirty="0">
                <a:solidFill>
                  <a:prstClr val="white"/>
                </a:solidFill>
                <a:latin typeface="Helvetica Light"/>
                <a:cs typeface="Helvetica Light"/>
              </a:rPr>
              <a:t>/</a:t>
            </a:r>
            <a:endParaRPr lang="en-US" sz="2200" b="0" dirty="0" smtClean="0">
              <a:solidFill>
                <a:prstClr val="white"/>
              </a:solidFill>
              <a:latin typeface="Helvetica Light"/>
              <a:cs typeface="Helvetica Light"/>
            </a:endParaRPr>
          </a:p>
        </p:txBody>
      </p:sp>
      <p:pic>
        <p:nvPicPr>
          <p:cNvPr id="9" name="Picture 8" descr="MACS0416_letter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6145" y="818006"/>
            <a:ext cx="2703106" cy="3894819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FCA1D0F3-5762-4246-871B-8E29A3A6FC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3" name="Picture 12" descr="abell370_hst_800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6407" y="822664"/>
            <a:ext cx="2769937" cy="2286000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pic>
        <p:nvPicPr>
          <p:cNvPr id="16" name="Picture 15" descr="559472main_pandora_lg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49" y="815429"/>
            <a:ext cx="3275035" cy="3275035"/>
          </a:xfrm>
          <a:prstGeom prst="rect">
            <a:avLst/>
          </a:prstGeom>
          <a:ln w="9525" cmpd="sng">
            <a:solidFill>
              <a:srgbClr val="FFFFFF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83450" y="778699"/>
            <a:ext cx="2488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solidFill>
                  <a:srgbClr val="B9FBFB"/>
                </a:solidFill>
                <a:effectLst>
                  <a:glow rad="152400">
                    <a:prstClr val="black">
                      <a:alpha val="75000"/>
                    </a:prstClr>
                  </a:glow>
                </a:effectLst>
                <a:latin typeface="Helvetica Light"/>
                <a:cs typeface="Helvetica Light"/>
              </a:rPr>
              <a:t>Pandora’s Cluster</a:t>
            </a:r>
          </a:p>
          <a:p>
            <a:r>
              <a:rPr lang="en-US" b="0" dirty="0" smtClean="0">
                <a:solidFill>
                  <a:srgbClr val="B9FBFB"/>
                </a:solidFill>
                <a:effectLst>
                  <a:glow rad="152400">
                    <a:prstClr val="black">
                      <a:alpha val="75000"/>
                    </a:prstClr>
                  </a:glow>
                </a:effectLst>
                <a:latin typeface="Helvetica Light"/>
                <a:cs typeface="Helvetica Light"/>
              </a:rPr>
              <a:t>Abell 2744</a:t>
            </a:r>
            <a:endParaRPr lang="en-US" b="0" dirty="0">
              <a:solidFill>
                <a:srgbClr val="B9FBFB"/>
              </a:solidFill>
              <a:effectLst>
                <a:glow rad="152400">
                  <a:prstClr val="black">
                    <a:alpha val="75000"/>
                  </a:prstClr>
                </a:glow>
              </a:effectLst>
              <a:latin typeface="Helvetica Light"/>
              <a:cs typeface="Helvetica Ligh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37205" y="770183"/>
            <a:ext cx="12680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rgbClr val="B9FBFB"/>
                </a:solidFill>
                <a:effectLst>
                  <a:glow rad="152400">
                    <a:prstClr val="black">
                      <a:alpha val="75000"/>
                    </a:prstClr>
                  </a:glow>
                </a:effectLst>
                <a:latin typeface="Helvetica Light"/>
                <a:cs typeface="Helvetica Light"/>
              </a:rPr>
              <a:t>Abell 370</a:t>
            </a:r>
            <a:endParaRPr lang="en-US" b="0" dirty="0">
              <a:solidFill>
                <a:srgbClr val="B9FBFB"/>
              </a:solidFill>
              <a:effectLst>
                <a:glow rad="152400">
                  <a:prstClr val="black">
                    <a:alpha val="75000"/>
                  </a:prstClr>
                </a:glow>
              </a:effectLst>
              <a:latin typeface="Helvetica Light"/>
              <a:cs typeface="Helvetica Ligh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68565" y="764042"/>
            <a:ext cx="19069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rgbClr val="B9FBFB"/>
                </a:solidFill>
                <a:effectLst>
                  <a:glow rad="152400">
                    <a:prstClr val="black">
                      <a:alpha val="75000"/>
                    </a:prstClr>
                  </a:glow>
                </a:effectLst>
                <a:latin typeface="Helvetica Light"/>
                <a:cs typeface="Helvetica Light"/>
              </a:rPr>
              <a:t>MACS0416-24</a:t>
            </a:r>
            <a:endParaRPr lang="en-US" b="0" dirty="0">
              <a:solidFill>
                <a:srgbClr val="B9FBFB"/>
              </a:solidFill>
              <a:effectLst>
                <a:glow rad="152400">
                  <a:prstClr val="black">
                    <a:alpha val="75000"/>
                  </a:prstClr>
                </a:glow>
              </a:effectLst>
              <a:latin typeface="Helvetica Light"/>
              <a:cs typeface="Helvetica Ligh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" y="4077234"/>
            <a:ext cx="312758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0" dirty="0" smtClean="0">
                <a:solidFill>
                  <a:srgbClr val="C3D69B"/>
                </a:solidFill>
                <a:latin typeface="Helvetica Light"/>
                <a:cs typeface="Helvetica Light"/>
              </a:rPr>
              <a:t>innovative design (6 fields)</a:t>
            </a:r>
          </a:p>
          <a:p>
            <a:r>
              <a:rPr lang="en-US" sz="1700" b="0" dirty="0" smtClean="0">
                <a:solidFill>
                  <a:prstClr val="white"/>
                </a:solidFill>
                <a:latin typeface="Helvetica Light"/>
                <a:cs typeface="Helvetica Light"/>
              </a:rPr>
              <a:t>first deep lensed IR images</a:t>
            </a:r>
          </a:p>
          <a:p>
            <a:r>
              <a:rPr lang="en-US" sz="1700" b="0" dirty="0" smtClean="0">
                <a:solidFill>
                  <a:prstClr val="white"/>
                </a:solidFill>
                <a:latin typeface="Helvetica Light"/>
                <a:cs typeface="Helvetica Light"/>
              </a:rPr>
              <a:t>+</a:t>
            </a:r>
          </a:p>
          <a:p>
            <a:r>
              <a:rPr lang="en-US" sz="1700" b="0" dirty="0" smtClean="0">
                <a:solidFill>
                  <a:prstClr val="white"/>
                </a:solidFill>
                <a:latin typeface="Helvetica Light"/>
                <a:cs typeface="Helvetica Light"/>
              </a:rPr>
              <a:t>new “blank” deep fields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339792" y="3553454"/>
            <a:ext cx="1600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smtClean="0">
                <a:solidFill>
                  <a:srgbClr val="516EFF"/>
                </a:solidFill>
                <a:latin typeface="Helvetica Light"/>
                <a:cs typeface="Helvetica Light"/>
              </a:rPr>
              <a:t>dark matter</a:t>
            </a:r>
          </a:p>
          <a:p>
            <a:r>
              <a:rPr lang="en-US" sz="1600" b="0" dirty="0" smtClean="0">
                <a:solidFill>
                  <a:srgbClr val="F70067"/>
                </a:solidFill>
                <a:latin typeface="Helvetica Light"/>
                <a:cs typeface="Helvetica Light"/>
              </a:rPr>
              <a:t>gas</a:t>
            </a:r>
            <a:endParaRPr lang="en-US" sz="1600" b="0" dirty="0">
              <a:solidFill>
                <a:srgbClr val="F70067"/>
              </a:solidFill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34873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104" descr="RXJ1347_zRV.jpg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1728" y="1338269"/>
            <a:ext cx="7299325" cy="537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8" name="Line 47"/>
          <p:cNvSpPr>
            <a:spLocks noChangeShapeType="1"/>
          </p:cNvSpPr>
          <p:nvPr/>
        </p:nvSpPr>
        <p:spPr bwMode="auto">
          <a:xfrm rot="600000" flipH="1">
            <a:off x="4643453" y="2105031"/>
            <a:ext cx="2401887" cy="4206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sm" len="med"/>
            <a:tailEnd type="triangle" w="sm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347" name="Rectangle 93"/>
          <p:cNvSpPr>
            <a:spLocks noChangeArrowheads="1"/>
          </p:cNvSpPr>
          <p:nvPr/>
        </p:nvSpPr>
        <p:spPr bwMode="auto">
          <a:xfrm rot="1891875">
            <a:off x="1900892" y="2217526"/>
            <a:ext cx="914576" cy="990053"/>
          </a:xfrm>
          <a:prstGeom prst="rect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 baseline="-250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3" name="Group 65"/>
          <p:cNvGrpSpPr>
            <a:grpSpLocks/>
          </p:cNvGrpSpPr>
          <p:nvPr/>
        </p:nvGrpSpPr>
        <p:grpSpPr bwMode="auto">
          <a:xfrm rot="1891875">
            <a:off x="3580275" y="3008577"/>
            <a:ext cx="1909940" cy="2066926"/>
            <a:chOff x="5405628" y="2046732"/>
            <a:chExt cx="1909572" cy="2068068"/>
          </a:xfrm>
        </p:grpSpPr>
        <p:cxnSp>
          <p:nvCxnSpPr>
            <p:cNvPr id="56349" name="Straight Connector 95"/>
            <p:cNvCxnSpPr>
              <a:cxnSpLocks noChangeShapeType="1"/>
            </p:cNvCxnSpPr>
            <p:nvPr/>
          </p:nvCxnSpPr>
          <p:spPr bwMode="auto">
            <a:xfrm rot="5400000" flipH="1" flipV="1">
              <a:off x="5367528" y="2084832"/>
              <a:ext cx="990600" cy="91440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56350" name="Straight Connector 96"/>
            <p:cNvCxnSpPr>
              <a:cxnSpLocks noChangeShapeType="1"/>
            </p:cNvCxnSpPr>
            <p:nvPr/>
          </p:nvCxnSpPr>
          <p:spPr bwMode="auto">
            <a:xfrm rot="5520000" flipH="1" flipV="1">
              <a:off x="6327648" y="3162300"/>
              <a:ext cx="990600" cy="91440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56351" name="Straight Connector 97"/>
            <p:cNvCxnSpPr>
              <a:cxnSpLocks noChangeShapeType="1"/>
            </p:cNvCxnSpPr>
            <p:nvPr/>
          </p:nvCxnSpPr>
          <p:spPr bwMode="auto">
            <a:xfrm rot="16200000" flipH="1">
              <a:off x="6286500" y="2095500"/>
              <a:ext cx="1066800" cy="99060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56352" name="Straight Connector 98"/>
            <p:cNvCxnSpPr>
              <a:cxnSpLocks noChangeShapeType="1"/>
            </p:cNvCxnSpPr>
            <p:nvPr/>
          </p:nvCxnSpPr>
          <p:spPr bwMode="auto">
            <a:xfrm rot="16380000" flipH="1">
              <a:off x="5410200" y="3058668"/>
              <a:ext cx="978408" cy="97840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</p:cxnSp>
      </p:grpSp>
      <p:sp>
        <p:nvSpPr>
          <p:cNvPr id="56333" name="Oval 61"/>
          <p:cNvSpPr>
            <a:spLocks noChangeAspect="1"/>
          </p:cNvSpPr>
          <p:nvPr/>
        </p:nvSpPr>
        <p:spPr bwMode="auto">
          <a:xfrm>
            <a:off x="2079638" y="1663705"/>
            <a:ext cx="5029200" cy="5029200"/>
          </a:xfrm>
          <a:prstGeom prst="ellipse">
            <a:avLst/>
          </a:prstGeom>
          <a:noFill/>
          <a:ln w="9525">
            <a:solidFill>
              <a:srgbClr val="FFFFFF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 baseline="-250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" name="Text Box 11"/>
          <p:cNvSpPr txBox="1">
            <a:spLocks noChangeArrowheads="1"/>
          </p:cNvSpPr>
          <p:nvPr/>
        </p:nvSpPr>
        <p:spPr bwMode="auto">
          <a:xfrm>
            <a:off x="4267200" y="2667000"/>
            <a:ext cx="902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0" dirty="0" smtClean="0">
                <a:solidFill>
                  <a:srgbClr val="FFFF00"/>
                </a:solidFill>
                <a:effectLst>
                  <a:glow rad="101600">
                    <a:prstClr val="black">
                      <a:alpha val="75000"/>
                    </a:prstClr>
                  </a:glow>
                </a:effectLst>
                <a:latin typeface="Helvetica Light"/>
                <a:cs typeface="Helvetica Light"/>
              </a:rPr>
              <a:t>ACS</a:t>
            </a:r>
          </a:p>
        </p:txBody>
      </p:sp>
      <p:sp>
        <p:nvSpPr>
          <p:cNvPr id="85" name="Text Box 11"/>
          <p:cNvSpPr txBox="1">
            <a:spLocks noChangeArrowheads="1"/>
          </p:cNvSpPr>
          <p:nvPr/>
        </p:nvSpPr>
        <p:spPr bwMode="auto">
          <a:xfrm>
            <a:off x="1524000" y="1447800"/>
            <a:ext cx="160155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0" dirty="0" smtClean="0">
                <a:solidFill>
                  <a:srgbClr val="FF0000"/>
                </a:solidFill>
                <a:effectLst>
                  <a:glow rad="101600">
                    <a:prstClr val="black">
                      <a:alpha val="75000"/>
                    </a:prstClr>
                  </a:glow>
                </a:effectLst>
                <a:latin typeface="Helvetica Light"/>
                <a:cs typeface="Helvetica Light"/>
              </a:rPr>
              <a:t>WFC3/IR</a:t>
            </a:r>
          </a:p>
        </p:txBody>
      </p:sp>
      <p:sp>
        <p:nvSpPr>
          <p:cNvPr id="92" name="Rectangle 91"/>
          <p:cNvSpPr/>
          <p:nvPr/>
        </p:nvSpPr>
        <p:spPr>
          <a:xfrm>
            <a:off x="9570886" y="6354518"/>
            <a:ext cx="2987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0" dirty="0" err="1" smtClean="0">
                <a:solidFill>
                  <a:srgbClr val="EBEBEB"/>
                </a:solidFill>
                <a:latin typeface="Myriad Pro"/>
                <a:ea typeface="ＭＳ Ｐゴシック" pitchFamily="-107" charset="-128"/>
                <a:cs typeface="Myriad Pro"/>
              </a:rPr>
              <a:t>h</a:t>
            </a:r>
            <a:endParaRPr lang="en-US" sz="1800" b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4" name="Text Box 5"/>
          <p:cNvSpPr txBox="1">
            <a:spLocks noChangeArrowheads="1"/>
          </p:cNvSpPr>
          <p:nvPr/>
        </p:nvSpPr>
        <p:spPr bwMode="auto">
          <a:xfrm>
            <a:off x="3468512" y="4957512"/>
            <a:ext cx="2150577" cy="45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fontAlgn="auto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0" dirty="0">
                <a:solidFill>
                  <a:prstClr val="white"/>
                </a:solidFill>
                <a:effectLst>
                  <a:glow rad="101600">
                    <a:prstClr val="black">
                      <a:alpha val="75000"/>
                    </a:prstClr>
                  </a:glow>
                </a:effectLst>
                <a:latin typeface="Helvetica Light"/>
                <a:cs typeface="Helvetica Light"/>
              </a:rPr>
              <a:t>c</a:t>
            </a:r>
            <a:r>
              <a:rPr lang="en-US" sz="2800" b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75000"/>
                    </a:prstClr>
                  </a:glow>
                </a:effectLst>
                <a:latin typeface="Helvetica Light"/>
                <a:cs typeface="Helvetica Light"/>
              </a:rPr>
              <a:t>luster core</a:t>
            </a:r>
            <a:endParaRPr lang="en-US" sz="2800" b="0" dirty="0">
              <a:solidFill>
                <a:prstClr val="white"/>
              </a:solidFill>
              <a:effectLst>
                <a:glow rad="101600">
                  <a:prstClr val="black">
                    <a:alpha val="75000"/>
                  </a:prstClr>
                </a:glow>
              </a:effectLst>
              <a:latin typeface="Helvetica Light"/>
              <a:cs typeface="Helvetica Light"/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1151978" y="3509712"/>
            <a:ext cx="2196527" cy="45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fontAlgn="auto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75000"/>
                    </a:prstClr>
                  </a:glow>
                </a:effectLst>
                <a:latin typeface="Helvetica Light"/>
                <a:cs typeface="Helvetica Light"/>
              </a:rPr>
              <a:t>“blank” field</a:t>
            </a:r>
            <a:endParaRPr lang="en-US" sz="2800" b="0" dirty="0">
              <a:solidFill>
                <a:prstClr val="white"/>
              </a:solidFill>
              <a:effectLst>
                <a:glow rad="101600">
                  <a:prstClr val="black">
                    <a:alpha val="75000"/>
                  </a:prstClr>
                </a:glow>
              </a:effectLst>
              <a:latin typeface="Helvetica Light"/>
              <a:cs typeface="Helvetica Ligh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1D0F3-5762-4246-871B-8E29A3A6FCC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1" name="TextBox 39"/>
          <p:cNvSpPr txBox="1">
            <a:spLocks noChangeArrowheads="1"/>
          </p:cNvSpPr>
          <p:nvPr/>
        </p:nvSpPr>
        <p:spPr bwMode="auto">
          <a:xfrm>
            <a:off x="-367346" y="-106086"/>
            <a:ext cx="9897049" cy="8639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tIns="0" bIns="936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0" dirty="0" smtClean="0">
                <a:solidFill>
                  <a:srgbClr val="C3D69B"/>
                </a:solidFill>
                <a:latin typeface="Helvetica Light"/>
                <a:cs typeface="Helvetica Light"/>
              </a:rPr>
              <a:t>and</a:t>
            </a:r>
            <a:r>
              <a:rPr lang="en-US" sz="3200" b="0" dirty="0" smtClean="0">
                <a:solidFill>
                  <a:prstClr val="white"/>
                </a:solidFill>
                <a:latin typeface="Helvetica Light"/>
                <a:cs typeface="Helvetica Light"/>
              </a:rPr>
              <a:t> bonus new</a:t>
            </a:r>
            <a:r>
              <a:rPr lang="en-US" sz="3200" b="0" dirty="0" smtClean="0">
                <a:solidFill>
                  <a:srgbClr val="FAC090"/>
                </a:solidFill>
                <a:latin typeface="Helvetica Light"/>
                <a:cs typeface="Helvetica Light"/>
              </a:rPr>
              <a:t> </a:t>
            </a:r>
            <a:r>
              <a:rPr lang="en-US" sz="5000" b="0" dirty="0" smtClean="0">
                <a:solidFill>
                  <a:srgbClr val="FAC090"/>
                </a:solidFill>
                <a:latin typeface="Helvetica Light"/>
                <a:cs typeface="Helvetica Light"/>
              </a:rPr>
              <a:t>deep fields</a:t>
            </a:r>
            <a:r>
              <a:rPr lang="en-US" sz="5000" b="0" dirty="0" smtClean="0">
                <a:solidFill>
                  <a:srgbClr val="FFFFFF"/>
                </a:solidFill>
                <a:latin typeface="Helvetica Light"/>
                <a:cs typeface="Helvetica Light"/>
              </a:rPr>
              <a:t> </a:t>
            </a:r>
            <a:r>
              <a:rPr lang="en-US" sz="3200" b="0" dirty="0" smtClean="0">
                <a:solidFill>
                  <a:srgbClr val="FFFFFF"/>
                </a:solidFill>
                <a:latin typeface="Helvetica Light"/>
                <a:cs typeface="Helvetica Light"/>
              </a:rPr>
              <a:t>(2013 – 2016)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3583" y="923671"/>
            <a:ext cx="23629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prstClr val="white"/>
                </a:solidFill>
                <a:latin typeface="Helvetica Light"/>
                <a:cs typeface="Helvetica Light"/>
              </a:rPr>
              <a:t>initial observations</a:t>
            </a:r>
            <a:endParaRPr lang="en-US" b="0" dirty="0">
              <a:solidFill>
                <a:prstClr val="white"/>
              </a:solidFill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02142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104" descr="RXJ1347_zRV.jpg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1728" y="1338269"/>
            <a:ext cx="7299325" cy="537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8" name="Line 47"/>
          <p:cNvSpPr>
            <a:spLocks noChangeShapeType="1"/>
          </p:cNvSpPr>
          <p:nvPr/>
        </p:nvSpPr>
        <p:spPr bwMode="auto">
          <a:xfrm rot="600000" flipH="1">
            <a:off x="4643453" y="2105031"/>
            <a:ext cx="2401887" cy="4206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sm" len="med"/>
            <a:tailEnd type="triangle" w="sm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347" name="Rectangle 93"/>
          <p:cNvSpPr>
            <a:spLocks noChangeArrowheads="1"/>
          </p:cNvSpPr>
          <p:nvPr/>
        </p:nvSpPr>
        <p:spPr bwMode="auto">
          <a:xfrm rot="1891875">
            <a:off x="1900892" y="2217526"/>
            <a:ext cx="914576" cy="990053"/>
          </a:xfrm>
          <a:prstGeom prst="rect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 baseline="-250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3" name="Group 65"/>
          <p:cNvGrpSpPr>
            <a:grpSpLocks/>
          </p:cNvGrpSpPr>
          <p:nvPr/>
        </p:nvGrpSpPr>
        <p:grpSpPr bwMode="auto">
          <a:xfrm rot="1891875">
            <a:off x="3580275" y="3008577"/>
            <a:ext cx="1909940" cy="2066926"/>
            <a:chOff x="5405628" y="2046732"/>
            <a:chExt cx="1909572" cy="2068068"/>
          </a:xfrm>
        </p:grpSpPr>
        <p:cxnSp>
          <p:nvCxnSpPr>
            <p:cNvPr id="56349" name="Straight Connector 95"/>
            <p:cNvCxnSpPr>
              <a:cxnSpLocks noChangeShapeType="1"/>
            </p:cNvCxnSpPr>
            <p:nvPr/>
          </p:nvCxnSpPr>
          <p:spPr bwMode="auto">
            <a:xfrm rot="5400000" flipH="1" flipV="1">
              <a:off x="5367528" y="2084832"/>
              <a:ext cx="990600" cy="91440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56350" name="Straight Connector 96"/>
            <p:cNvCxnSpPr>
              <a:cxnSpLocks noChangeShapeType="1"/>
            </p:cNvCxnSpPr>
            <p:nvPr/>
          </p:nvCxnSpPr>
          <p:spPr bwMode="auto">
            <a:xfrm rot="5520000" flipH="1" flipV="1">
              <a:off x="6327648" y="3162300"/>
              <a:ext cx="990600" cy="91440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56351" name="Straight Connector 97"/>
            <p:cNvCxnSpPr>
              <a:cxnSpLocks noChangeShapeType="1"/>
            </p:cNvCxnSpPr>
            <p:nvPr/>
          </p:nvCxnSpPr>
          <p:spPr bwMode="auto">
            <a:xfrm rot="16200000" flipH="1">
              <a:off x="6286500" y="2095500"/>
              <a:ext cx="1066800" cy="99060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56352" name="Straight Connector 98"/>
            <p:cNvCxnSpPr>
              <a:cxnSpLocks noChangeShapeType="1"/>
            </p:cNvCxnSpPr>
            <p:nvPr/>
          </p:nvCxnSpPr>
          <p:spPr bwMode="auto">
            <a:xfrm rot="16380000" flipH="1">
              <a:off x="5410200" y="3058668"/>
              <a:ext cx="978408" cy="97840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</p:cxnSp>
      </p:grpSp>
      <p:sp>
        <p:nvSpPr>
          <p:cNvPr id="56333" name="Oval 61"/>
          <p:cNvSpPr>
            <a:spLocks noChangeAspect="1"/>
          </p:cNvSpPr>
          <p:nvPr/>
        </p:nvSpPr>
        <p:spPr bwMode="auto">
          <a:xfrm>
            <a:off x="2079638" y="1663705"/>
            <a:ext cx="5029200" cy="5029200"/>
          </a:xfrm>
          <a:prstGeom prst="ellipse">
            <a:avLst/>
          </a:prstGeom>
          <a:noFill/>
          <a:ln w="9525">
            <a:solidFill>
              <a:srgbClr val="FFFFFF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 baseline="-250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" name="Text Box 11"/>
          <p:cNvSpPr txBox="1">
            <a:spLocks noChangeArrowheads="1"/>
          </p:cNvSpPr>
          <p:nvPr/>
        </p:nvSpPr>
        <p:spPr bwMode="auto">
          <a:xfrm>
            <a:off x="1905000" y="1447800"/>
            <a:ext cx="902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0" dirty="0" smtClean="0">
                <a:solidFill>
                  <a:srgbClr val="FFFF00"/>
                </a:solidFill>
                <a:effectLst>
                  <a:glow rad="101600">
                    <a:prstClr val="black">
                      <a:alpha val="75000"/>
                    </a:prstClr>
                  </a:glow>
                </a:effectLst>
                <a:latin typeface="Helvetica Light"/>
                <a:cs typeface="Helvetica Light"/>
              </a:rPr>
              <a:t>ACS</a:t>
            </a:r>
          </a:p>
        </p:txBody>
      </p:sp>
      <p:sp>
        <p:nvSpPr>
          <p:cNvPr id="85" name="Text Box 11"/>
          <p:cNvSpPr txBox="1">
            <a:spLocks noChangeArrowheads="1"/>
          </p:cNvSpPr>
          <p:nvPr/>
        </p:nvSpPr>
        <p:spPr bwMode="auto">
          <a:xfrm>
            <a:off x="3758697" y="2667000"/>
            <a:ext cx="160155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0" dirty="0" smtClean="0">
                <a:solidFill>
                  <a:srgbClr val="FF0000"/>
                </a:solidFill>
                <a:effectLst>
                  <a:glow rad="101600">
                    <a:prstClr val="black">
                      <a:alpha val="75000"/>
                    </a:prstClr>
                  </a:glow>
                </a:effectLst>
                <a:latin typeface="Helvetica Light"/>
                <a:cs typeface="Helvetica Light"/>
              </a:rPr>
              <a:t>WFC3/IR</a:t>
            </a:r>
          </a:p>
        </p:txBody>
      </p:sp>
      <p:sp>
        <p:nvSpPr>
          <p:cNvPr id="92" name="Rectangle 91"/>
          <p:cNvSpPr/>
          <p:nvPr/>
        </p:nvSpPr>
        <p:spPr>
          <a:xfrm>
            <a:off x="9570886" y="6354518"/>
            <a:ext cx="2987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0" dirty="0" err="1" smtClean="0">
                <a:solidFill>
                  <a:srgbClr val="EBEBEB"/>
                </a:solidFill>
                <a:latin typeface="Myriad Pro"/>
                <a:ea typeface="ＭＳ Ｐゴシック" pitchFamily="-107" charset="-128"/>
                <a:cs typeface="Myriad Pro"/>
              </a:rPr>
              <a:t>h</a:t>
            </a:r>
            <a:endParaRPr lang="en-US" sz="1800" b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3" name="Text Box 5"/>
          <p:cNvSpPr txBox="1">
            <a:spLocks noChangeArrowheads="1"/>
          </p:cNvSpPr>
          <p:nvPr/>
        </p:nvSpPr>
        <p:spPr bwMode="auto">
          <a:xfrm>
            <a:off x="1151978" y="3509712"/>
            <a:ext cx="2196527" cy="45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fontAlgn="auto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75000"/>
                    </a:prstClr>
                  </a:glow>
                </a:effectLst>
                <a:latin typeface="Helvetica Light"/>
                <a:cs typeface="Helvetica Light"/>
              </a:rPr>
              <a:t>“blank” field</a:t>
            </a:r>
            <a:endParaRPr lang="en-US" sz="2800" b="0" dirty="0">
              <a:solidFill>
                <a:prstClr val="white"/>
              </a:solidFill>
              <a:effectLst>
                <a:glow rad="101600">
                  <a:prstClr val="black">
                    <a:alpha val="75000"/>
                  </a:prstClr>
                </a:glow>
              </a:effectLst>
              <a:latin typeface="Helvetica Light"/>
              <a:cs typeface="Helvetica Light"/>
            </a:endParaRPr>
          </a:p>
        </p:txBody>
      </p:sp>
      <p:sp>
        <p:nvSpPr>
          <p:cNvPr id="94" name="Text Box 5"/>
          <p:cNvSpPr txBox="1">
            <a:spLocks noChangeArrowheads="1"/>
          </p:cNvSpPr>
          <p:nvPr/>
        </p:nvSpPr>
        <p:spPr bwMode="auto">
          <a:xfrm>
            <a:off x="3468512" y="4957512"/>
            <a:ext cx="2150577" cy="45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fontAlgn="auto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0" dirty="0">
                <a:solidFill>
                  <a:prstClr val="white"/>
                </a:solidFill>
                <a:effectLst>
                  <a:glow rad="101600">
                    <a:prstClr val="black">
                      <a:alpha val="75000"/>
                    </a:prstClr>
                  </a:glow>
                </a:effectLst>
                <a:latin typeface="Helvetica Light"/>
                <a:cs typeface="Helvetica Light"/>
              </a:rPr>
              <a:t>c</a:t>
            </a:r>
            <a:r>
              <a:rPr lang="en-US" sz="2800" b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75000"/>
                    </a:prstClr>
                  </a:glow>
                </a:effectLst>
                <a:latin typeface="Helvetica Light"/>
                <a:cs typeface="Helvetica Light"/>
              </a:rPr>
              <a:t>luster core</a:t>
            </a:r>
            <a:endParaRPr lang="en-US" sz="2800" b="0" dirty="0">
              <a:solidFill>
                <a:prstClr val="white"/>
              </a:solidFill>
              <a:effectLst>
                <a:glow rad="101600">
                  <a:prstClr val="black">
                    <a:alpha val="75000"/>
                  </a:prstClr>
                </a:glow>
              </a:effectLst>
              <a:latin typeface="Helvetica Light"/>
              <a:cs typeface="Helvetica Light"/>
            </a:endParaRPr>
          </a:p>
        </p:txBody>
      </p:sp>
      <p:grpSp>
        <p:nvGrpSpPr>
          <p:cNvPr id="67" name="Group 66"/>
          <p:cNvGrpSpPr/>
          <p:nvPr/>
        </p:nvGrpSpPr>
        <p:grpSpPr>
          <a:xfrm rot="10800000">
            <a:off x="1439877" y="1676400"/>
            <a:ext cx="3589323" cy="2857977"/>
            <a:chOff x="1900892" y="2217526"/>
            <a:chExt cx="3589323" cy="2857977"/>
          </a:xfrm>
        </p:grpSpPr>
        <p:sp>
          <p:nvSpPr>
            <p:cNvPr id="68" name="Rectangle 93"/>
            <p:cNvSpPr>
              <a:spLocks noChangeArrowheads="1"/>
            </p:cNvSpPr>
            <p:nvPr/>
          </p:nvSpPr>
          <p:spPr bwMode="auto">
            <a:xfrm rot="1891875">
              <a:off x="1900892" y="2217526"/>
              <a:ext cx="914576" cy="990053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 baseline="-250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69" name="Group 65"/>
            <p:cNvGrpSpPr>
              <a:grpSpLocks/>
            </p:cNvGrpSpPr>
            <p:nvPr/>
          </p:nvGrpSpPr>
          <p:grpSpPr bwMode="auto">
            <a:xfrm rot="1891875">
              <a:off x="3580275" y="3008577"/>
              <a:ext cx="1909940" cy="2066926"/>
              <a:chOff x="5405628" y="2046732"/>
              <a:chExt cx="1909572" cy="2068068"/>
            </a:xfrm>
          </p:grpSpPr>
          <p:cxnSp>
            <p:nvCxnSpPr>
              <p:cNvPr id="70" name="Straight Connector 95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5367528" y="2084832"/>
                <a:ext cx="990600" cy="914400"/>
              </a:xfrm>
              <a:prstGeom prst="line">
                <a:avLst/>
              </a:prstGeom>
              <a:noFill/>
              <a:ln w="19050">
                <a:solidFill>
                  <a:srgbClr val="FFFF00"/>
                </a:solidFill>
                <a:round/>
                <a:headEnd/>
                <a:tailEnd/>
              </a:ln>
            </p:spPr>
          </p:cxnSp>
          <p:cxnSp>
            <p:nvCxnSpPr>
              <p:cNvPr id="71" name="Straight Connector 96"/>
              <p:cNvCxnSpPr>
                <a:cxnSpLocks noChangeShapeType="1"/>
              </p:cNvCxnSpPr>
              <p:nvPr/>
            </p:nvCxnSpPr>
            <p:spPr bwMode="auto">
              <a:xfrm rot="5520000" flipH="1" flipV="1">
                <a:off x="6327648" y="3162300"/>
                <a:ext cx="990600" cy="914400"/>
              </a:xfrm>
              <a:prstGeom prst="line">
                <a:avLst/>
              </a:prstGeom>
              <a:noFill/>
              <a:ln w="19050">
                <a:solidFill>
                  <a:srgbClr val="FFFF00"/>
                </a:solidFill>
                <a:round/>
                <a:headEnd/>
                <a:tailEnd/>
              </a:ln>
            </p:spPr>
          </p:cxnSp>
          <p:cxnSp>
            <p:nvCxnSpPr>
              <p:cNvPr id="72" name="Straight Connector 97"/>
              <p:cNvCxnSpPr>
                <a:cxnSpLocks noChangeShapeType="1"/>
              </p:cNvCxnSpPr>
              <p:nvPr/>
            </p:nvCxnSpPr>
            <p:spPr bwMode="auto">
              <a:xfrm rot="16200000" flipH="1">
                <a:off x="6286500" y="2095500"/>
                <a:ext cx="1066800" cy="990600"/>
              </a:xfrm>
              <a:prstGeom prst="line">
                <a:avLst/>
              </a:prstGeom>
              <a:noFill/>
              <a:ln w="19050">
                <a:solidFill>
                  <a:srgbClr val="FFFF00"/>
                </a:solidFill>
                <a:round/>
                <a:headEnd/>
                <a:tailEnd/>
              </a:ln>
            </p:spPr>
          </p:cxnSp>
          <p:cxnSp>
            <p:nvCxnSpPr>
              <p:cNvPr id="73" name="Straight Connector 98"/>
              <p:cNvCxnSpPr>
                <a:cxnSpLocks noChangeShapeType="1"/>
              </p:cNvCxnSpPr>
              <p:nvPr/>
            </p:nvCxnSpPr>
            <p:spPr bwMode="auto">
              <a:xfrm rot="16380000" flipH="1">
                <a:off x="5410200" y="3058668"/>
                <a:ext cx="978408" cy="978408"/>
              </a:xfrm>
              <a:prstGeom prst="line">
                <a:avLst/>
              </a:prstGeom>
              <a:noFill/>
              <a:ln w="19050">
                <a:solidFill>
                  <a:srgbClr val="FFFF00"/>
                </a:solidFill>
                <a:round/>
                <a:headEnd/>
                <a:tailEnd/>
              </a:ln>
            </p:spPr>
          </p:cxnSp>
        </p:grpSp>
      </p:grp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1D0F3-5762-4246-871B-8E29A3A6FCC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23583" y="923671"/>
            <a:ext cx="18133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prstClr val="white"/>
                </a:solidFill>
                <a:latin typeface="Helvetica Light"/>
                <a:cs typeface="Helvetica Light"/>
              </a:rPr>
              <a:t>6 months later</a:t>
            </a:r>
            <a:endParaRPr lang="en-US" b="0" dirty="0">
              <a:solidFill>
                <a:prstClr val="white"/>
              </a:solidFill>
              <a:latin typeface="Helvetica Light"/>
              <a:cs typeface="Helvetica Light"/>
            </a:endParaRPr>
          </a:p>
        </p:txBody>
      </p:sp>
      <p:sp>
        <p:nvSpPr>
          <p:cNvPr id="30" name="TextBox 39"/>
          <p:cNvSpPr txBox="1">
            <a:spLocks noChangeArrowheads="1"/>
          </p:cNvSpPr>
          <p:nvPr/>
        </p:nvSpPr>
        <p:spPr bwMode="auto">
          <a:xfrm>
            <a:off x="-367346" y="-106086"/>
            <a:ext cx="9897049" cy="8639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tIns="0" bIns="936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0" dirty="0" smtClean="0">
                <a:solidFill>
                  <a:srgbClr val="C3D69B"/>
                </a:solidFill>
                <a:latin typeface="Helvetica Light"/>
                <a:cs typeface="Helvetica Light"/>
              </a:rPr>
              <a:t>and</a:t>
            </a:r>
            <a:r>
              <a:rPr lang="en-US" sz="3200" b="0" dirty="0" smtClean="0">
                <a:solidFill>
                  <a:prstClr val="white"/>
                </a:solidFill>
                <a:latin typeface="Helvetica Light"/>
                <a:cs typeface="Helvetica Light"/>
              </a:rPr>
              <a:t> bonus new</a:t>
            </a:r>
            <a:r>
              <a:rPr lang="en-US" sz="3200" b="0" dirty="0" smtClean="0">
                <a:solidFill>
                  <a:srgbClr val="FAC090"/>
                </a:solidFill>
                <a:latin typeface="Helvetica Light"/>
                <a:cs typeface="Helvetica Light"/>
              </a:rPr>
              <a:t> </a:t>
            </a:r>
            <a:r>
              <a:rPr lang="en-US" sz="5000" b="0" dirty="0" smtClean="0">
                <a:solidFill>
                  <a:srgbClr val="FAC090"/>
                </a:solidFill>
                <a:latin typeface="Helvetica Light"/>
                <a:cs typeface="Helvetica Light"/>
              </a:rPr>
              <a:t>deep fields</a:t>
            </a:r>
            <a:r>
              <a:rPr lang="en-US" sz="5000" b="0" dirty="0" smtClean="0">
                <a:solidFill>
                  <a:srgbClr val="FFFFFF"/>
                </a:solidFill>
                <a:latin typeface="Helvetica Light"/>
                <a:cs typeface="Helvetica Light"/>
              </a:rPr>
              <a:t> </a:t>
            </a:r>
            <a:r>
              <a:rPr lang="en-US" sz="3200" b="0" dirty="0" smtClean="0">
                <a:solidFill>
                  <a:srgbClr val="FFFFFF"/>
                </a:solidFill>
                <a:latin typeface="Helvetica Light"/>
                <a:cs typeface="Helvetica Light"/>
              </a:rPr>
              <a:t>(2013 – 2016)</a:t>
            </a:r>
          </a:p>
        </p:txBody>
      </p:sp>
    </p:spTree>
    <p:extLst>
      <p:ext uri="{BB962C8B-B14F-4D97-AF65-F5344CB8AC3E}">
        <p14:creationId xmlns:p14="http://schemas.microsoft.com/office/powerpoint/2010/main" val="319699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9"/>
          <p:cNvSpPr txBox="1">
            <a:spLocks noChangeArrowheads="1"/>
          </p:cNvSpPr>
          <p:nvPr/>
        </p:nvSpPr>
        <p:spPr bwMode="auto">
          <a:xfrm>
            <a:off x="-661202" y="2187767"/>
            <a:ext cx="10526751" cy="19411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tIns="0" bIns="936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0" b="0" dirty="0" smtClean="0">
                <a:solidFill>
                  <a:srgbClr val="FFFFFF"/>
                </a:solidFill>
                <a:latin typeface="Helvetica Light"/>
                <a:cs typeface="Helvetica Light"/>
              </a:rPr>
              <a:t>what’s next?</a:t>
            </a:r>
          </a:p>
        </p:txBody>
      </p:sp>
    </p:spTree>
    <p:extLst>
      <p:ext uri="{BB962C8B-B14F-4D97-AF65-F5344CB8AC3E}">
        <p14:creationId xmlns:p14="http://schemas.microsoft.com/office/powerpoint/2010/main" val="236325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9"/>
          <p:cNvSpPr txBox="1">
            <a:spLocks noChangeArrowheads="1"/>
          </p:cNvSpPr>
          <p:nvPr/>
        </p:nvSpPr>
        <p:spPr bwMode="auto">
          <a:xfrm>
            <a:off x="665787" y="15039"/>
            <a:ext cx="7874000" cy="8639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tIns="0" bIns="936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5000" b="0" dirty="0">
                <a:solidFill>
                  <a:srgbClr val="FFFFFF"/>
                </a:solidFill>
                <a:latin typeface="Helvetica Light"/>
                <a:cs typeface="Helvetica Light"/>
              </a:rPr>
              <a:t>s</a:t>
            </a:r>
            <a:r>
              <a:rPr lang="en-US" sz="5000" b="0" dirty="0" smtClean="0">
                <a:solidFill>
                  <a:srgbClr val="FFFFFF"/>
                </a:solidFill>
                <a:latin typeface="Helvetica Light"/>
                <a:cs typeface="Helvetica Light"/>
              </a:rPr>
              <a:t>cience </a:t>
            </a:r>
            <a:r>
              <a:rPr lang="en-US" sz="5000" b="0" dirty="0">
                <a:solidFill>
                  <a:srgbClr val="FFFFFF"/>
                </a:solidFill>
                <a:latin typeface="Helvetica Light"/>
                <a:cs typeface="Helvetica Light"/>
              </a:rPr>
              <a:t>c</a:t>
            </a:r>
            <a:r>
              <a:rPr lang="en-US" sz="5000" b="0" dirty="0" smtClean="0">
                <a:solidFill>
                  <a:srgbClr val="FFFFFF"/>
                </a:solidFill>
                <a:latin typeface="Helvetica Light"/>
                <a:cs typeface="Helvetica Light"/>
              </a:rPr>
              <a:t>hallenge #1</a:t>
            </a:r>
          </a:p>
        </p:txBody>
      </p:sp>
      <p:sp>
        <p:nvSpPr>
          <p:cNvPr id="77" name="Subtitle 2"/>
          <p:cNvSpPr txBox="1">
            <a:spLocks/>
          </p:cNvSpPr>
          <p:nvPr/>
        </p:nvSpPr>
        <p:spPr>
          <a:xfrm>
            <a:off x="2791" y="1339079"/>
            <a:ext cx="8663930" cy="9039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lnSpc>
                <a:spcPct val="80000"/>
              </a:lnSpc>
              <a:spcAft>
                <a:spcPts val="0"/>
              </a:spcAft>
            </a:pPr>
            <a:r>
              <a:rPr lang="en-US" sz="2200" b="0" dirty="0" smtClean="0">
                <a:solidFill>
                  <a:srgbClr val="FFFFFF"/>
                </a:solidFill>
                <a:latin typeface="Helvetica Light"/>
                <a:cs typeface="Helvetica Light"/>
              </a:rPr>
              <a:t>to seek the Universe’s </a:t>
            </a:r>
            <a:r>
              <a:rPr lang="en-US" sz="2800" b="0" dirty="0" smtClean="0">
                <a:solidFill>
                  <a:srgbClr val="F79646">
                    <a:lumMod val="60000"/>
                    <a:lumOff val="40000"/>
                  </a:srgbClr>
                </a:solidFill>
                <a:latin typeface="Helvetica Light"/>
                <a:cs typeface="Helvetica Light"/>
              </a:rPr>
              <a:t>first </a:t>
            </a:r>
            <a:r>
              <a:rPr lang="en-US" b="0" dirty="0" smtClean="0">
                <a:solidFill>
                  <a:srgbClr val="F79646">
                    <a:lumMod val="60000"/>
                    <a:lumOff val="40000"/>
                  </a:srgbClr>
                </a:solidFill>
                <a:latin typeface="Helvetica Light"/>
                <a:cs typeface="Helvetica Light"/>
              </a:rPr>
              <a:t>stars</a:t>
            </a:r>
            <a:r>
              <a:rPr lang="en-US" sz="2800" b="0" dirty="0" smtClean="0">
                <a:solidFill>
                  <a:srgbClr val="F79646">
                    <a:lumMod val="60000"/>
                    <a:lumOff val="40000"/>
                  </a:srgbClr>
                </a:solidFill>
                <a:latin typeface="Helvetica Light"/>
                <a:cs typeface="Helvetica Light"/>
              </a:rPr>
              <a:t> </a:t>
            </a:r>
            <a:r>
              <a:rPr lang="en-US" sz="2400" b="0" dirty="0" smtClean="0">
                <a:solidFill>
                  <a:srgbClr val="F79646">
                    <a:lumMod val="60000"/>
                    <a:lumOff val="40000"/>
                  </a:srgbClr>
                </a:solidFill>
                <a:latin typeface="Helvetica Light"/>
                <a:cs typeface="Helvetica Light"/>
              </a:rPr>
              <a:t>and</a:t>
            </a:r>
            <a:r>
              <a:rPr lang="en-US" sz="2800" b="0" dirty="0" smtClean="0">
                <a:solidFill>
                  <a:srgbClr val="F79646">
                    <a:lumMod val="60000"/>
                    <a:lumOff val="40000"/>
                  </a:srgbClr>
                </a:solidFill>
                <a:latin typeface="Helvetica Light"/>
                <a:cs typeface="Helvetica Light"/>
              </a:rPr>
              <a:t> </a:t>
            </a:r>
            <a:r>
              <a:rPr lang="en-US" b="0" dirty="0" smtClean="0">
                <a:solidFill>
                  <a:srgbClr val="F79646">
                    <a:lumMod val="60000"/>
                    <a:lumOff val="40000"/>
                  </a:srgbClr>
                </a:solidFill>
                <a:latin typeface="Helvetica Light"/>
                <a:cs typeface="Helvetica Light"/>
              </a:rPr>
              <a:t>galaxies</a:t>
            </a:r>
            <a:r>
              <a:rPr lang="en-US" sz="2200" b="0" dirty="0" smtClean="0">
                <a:solidFill>
                  <a:prstClr val="white"/>
                </a:solidFill>
                <a:latin typeface="Helvetica Light"/>
                <a:cs typeface="Helvetica Light"/>
              </a:rPr>
              <a:t> and follow the ionization history</a:t>
            </a:r>
          </a:p>
        </p:txBody>
      </p:sp>
      <p:pic>
        <p:nvPicPr>
          <p:cNvPr id="2" name="Picture 1" descr="Jwst_simulation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48" b="5006"/>
          <a:stretch/>
        </p:blipFill>
        <p:spPr>
          <a:xfrm>
            <a:off x="0" y="2245101"/>
            <a:ext cx="9144000" cy="444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60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887736" y="1442492"/>
            <a:ext cx="7829348" cy="5230682"/>
            <a:chOff x="1319551" y="2144302"/>
            <a:chExt cx="6739989" cy="4604449"/>
          </a:xfrm>
        </p:grpSpPr>
        <p:pic>
          <p:nvPicPr>
            <p:cNvPr id="6" name="Picture 1" descr="JWST_Deep-core_cosmic-sample_300ppi.jp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97" t="29972" r="18851" b="12436"/>
            <a:stretch/>
          </p:blipFill>
          <p:spPr bwMode="auto">
            <a:xfrm>
              <a:off x="1319551" y="2144302"/>
              <a:ext cx="6739989" cy="4598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4584700" y="6130233"/>
              <a:ext cx="2908300" cy="618518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0" dirty="0" smtClean="0">
                  <a:solidFill>
                    <a:prstClr val="black"/>
                  </a:solidFill>
                  <a:latin typeface="Calibri"/>
                </a:rPr>
                <a:t> </a:t>
              </a:r>
            </a:p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7" name="Subtitle 2"/>
          <p:cNvSpPr txBox="1">
            <a:spLocks/>
          </p:cNvSpPr>
          <p:nvPr/>
        </p:nvSpPr>
        <p:spPr>
          <a:xfrm>
            <a:off x="1" y="1333501"/>
            <a:ext cx="9512300" cy="8737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lnSpc>
                <a:spcPct val="80000"/>
              </a:lnSpc>
              <a:spcAft>
                <a:spcPts val="0"/>
              </a:spcAft>
            </a:pPr>
            <a:r>
              <a:rPr lang="en-US" sz="2200" b="0" dirty="0" smtClean="0">
                <a:solidFill>
                  <a:srgbClr val="FFFFFF"/>
                </a:solidFill>
                <a:latin typeface="Helvetica Light"/>
                <a:cs typeface="Helvetica Light"/>
              </a:rPr>
              <a:t>to determine how </a:t>
            </a:r>
            <a:r>
              <a:rPr lang="en-US" b="0" dirty="0" smtClean="0">
                <a:solidFill>
                  <a:srgbClr val="FAC090"/>
                </a:solidFill>
                <a:latin typeface="Helvetica Light"/>
                <a:cs typeface="Helvetica Light"/>
              </a:rPr>
              <a:t>galaxies</a:t>
            </a:r>
            <a:r>
              <a:rPr lang="en-US" sz="2800" b="0" dirty="0" smtClean="0">
                <a:solidFill>
                  <a:srgbClr val="FAC090"/>
                </a:solidFill>
                <a:latin typeface="Helvetica Light"/>
                <a:cs typeface="Helvetica Light"/>
              </a:rPr>
              <a:t> </a:t>
            </a:r>
            <a:r>
              <a:rPr lang="en-US" sz="2400" b="0" dirty="0" smtClean="0">
                <a:solidFill>
                  <a:srgbClr val="FAC090"/>
                </a:solidFill>
                <a:latin typeface="Helvetica Light"/>
                <a:cs typeface="Helvetica Light"/>
              </a:rPr>
              <a:t>evolve</a:t>
            </a:r>
            <a:r>
              <a:rPr lang="en-US" sz="2200" b="0" dirty="0" smtClean="0">
                <a:solidFill>
                  <a:srgbClr val="FAC090"/>
                </a:solidFill>
                <a:latin typeface="Helvetica Light"/>
                <a:cs typeface="Helvetica Light"/>
              </a:rPr>
              <a:t> </a:t>
            </a:r>
            <a:r>
              <a:rPr lang="en-US" sz="2200" b="0" dirty="0" smtClean="0">
                <a:solidFill>
                  <a:srgbClr val="FFFFFF"/>
                </a:solidFill>
                <a:latin typeface="Helvetica Light"/>
                <a:cs typeface="Helvetica Light"/>
              </a:rPr>
              <a:t>from the early </a:t>
            </a:r>
            <a:r>
              <a:rPr lang="en-US" sz="2200" b="0" dirty="0" smtClean="0">
                <a:solidFill>
                  <a:prstClr val="white"/>
                </a:solidFill>
                <a:latin typeface="Helvetica Light"/>
                <a:cs typeface="Helvetica Light"/>
              </a:rPr>
              <a:t>Universe to the present (stars, gas, metals, dark matter)</a:t>
            </a:r>
          </a:p>
        </p:txBody>
      </p:sp>
      <p:sp>
        <p:nvSpPr>
          <p:cNvPr id="8" name="TextBox 39"/>
          <p:cNvSpPr txBox="1">
            <a:spLocks noChangeArrowheads="1"/>
          </p:cNvSpPr>
          <p:nvPr/>
        </p:nvSpPr>
        <p:spPr bwMode="auto">
          <a:xfrm>
            <a:off x="665787" y="15039"/>
            <a:ext cx="7874000" cy="8639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tIns="0" bIns="936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5000" b="0" dirty="0">
                <a:solidFill>
                  <a:srgbClr val="FFFFFF"/>
                </a:solidFill>
                <a:latin typeface="Helvetica Light"/>
                <a:cs typeface="Helvetica Light"/>
              </a:rPr>
              <a:t>s</a:t>
            </a:r>
            <a:r>
              <a:rPr lang="en-US" sz="5000" b="0" dirty="0" smtClean="0">
                <a:solidFill>
                  <a:srgbClr val="FFFFFF"/>
                </a:solidFill>
                <a:latin typeface="Helvetica Light"/>
                <a:cs typeface="Helvetica Light"/>
              </a:rPr>
              <a:t>cience </a:t>
            </a:r>
            <a:r>
              <a:rPr lang="en-US" sz="5000" b="0" dirty="0">
                <a:solidFill>
                  <a:srgbClr val="FFFFFF"/>
                </a:solidFill>
                <a:latin typeface="Helvetica Light"/>
                <a:cs typeface="Helvetica Light"/>
              </a:rPr>
              <a:t>c</a:t>
            </a:r>
            <a:r>
              <a:rPr lang="en-US" sz="5000" b="0" dirty="0" smtClean="0">
                <a:solidFill>
                  <a:srgbClr val="FFFFFF"/>
                </a:solidFill>
                <a:latin typeface="Helvetica Light"/>
                <a:cs typeface="Helvetica Light"/>
              </a:rPr>
              <a:t>hallenge #2</a:t>
            </a:r>
          </a:p>
        </p:txBody>
      </p:sp>
    </p:spTree>
    <p:extLst>
      <p:ext uri="{BB962C8B-B14F-4D97-AF65-F5344CB8AC3E}">
        <p14:creationId xmlns:p14="http://schemas.microsoft.com/office/powerpoint/2010/main" val="44799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irth_of_star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203" y="2394638"/>
            <a:ext cx="6580997" cy="4382944"/>
          </a:xfrm>
          <a:prstGeom prst="rect">
            <a:avLst/>
          </a:prstGeom>
        </p:spPr>
      </p:pic>
      <p:sp>
        <p:nvSpPr>
          <p:cNvPr id="77" name="Subtitle 2"/>
          <p:cNvSpPr txBox="1">
            <a:spLocks/>
          </p:cNvSpPr>
          <p:nvPr/>
        </p:nvSpPr>
        <p:spPr>
          <a:xfrm>
            <a:off x="1" y="1333501"/>
            <a:ext cx="9512300" cy="1054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lnSpc>
                <a:spcPct val="80000"/>
              </a:lnSpc>
              <a:spcAft>
                <a:spcPts val="0"/>
              </a:spcAft>
            </a:pPr>
            <a:r>
              <a:rPr lang="en-US" sz="2200" b="0" dirty="0" smtClean="0">
                <a:solidFill>
                  <a:srgbClr val="FFFFFF"/>
                </a:solidFill>
                <a:latin typeface="Helvetica Light"/>
                <a:cs typeface="Helvetica Light"/>
              </a:rPr>
              <a:t>to solve the </a:t>
            </a:r>
            <a:r>
              <a:rPr lang="en-US" sz="2400" b="0" dirty="0" smtClean="0">
                <a:solidFill>
                  <a:srgbClr val="FAC090"/>
                </a:solidFill>
                <a:latin typeface="Helvetica Light"/>
                <a:cs typeface="Helvetica Light"/>
              </a:rPr>
              <a:t>mysteries of </a:t>
            </a:r>
            <a:r>
              <a:rPr lang="en-US" b="0" dirty="0" smtClean="0">
                <a:solidFill>
                  <a:srgbClr val="F79646">
                    <a:lumMod val="60000"/>
                    <a:lumOff val="40000"/>
                  </a:srgbClr>
                </a:solidFill>
                <a:latin typeface="Helvetica Light"/>
                <a:cs typeface="Helvetica Light"/>
              </a:rPr>
              <a:t>star formation</a:t>
            </a:r>
            <a:r>
              <a:rPr lang="en-US" sz="2200" b="0" dirty="0" smtClean="0">
                <a:solidFill>
                  <a:srgbClr val="FFFFFF"/>
                </a:solidFill>
                <a:latin typeface="Helvetica Light"/>
                <a:cs typeface="Helvetica Light"/>
              </a:rPr>
              <a:t> and</a:t>
            </a:r>
            <a:r>
              <a:rPr lang="en-US" sz="2200" b="0" dirty="0" smtClean="0">
                <a:solidFill>
                  <a:prstClr val="white"/>
                </a:solidFill>
                <a:latin typeface="Helvetica Light"/>
                <a:cs typeface="Helvetica Light"/>
              </a:rPr>
              <a:t> reveal </a:t>
            </a:r>
            <a:r>
              <a:rPr lang="en-US" sz="2200" b="0" dirty="0" smtClean="0">
                <a:solidFill>
                  <a:srgbClr val="FFFFFF"/>
                </a:solidFill>
                <a:latin typeface="Helvetica Light"/>
                <a:cs typeface="Helvetica Light"/>
              </a:rPr>
              <a:t>the </a:t>
            </a:r>
            <a:r>
              <a:rPr lang="en-US" sz="2400" b="0" dirty="0" smtClean="0">
                <a:solidFill>
                  <a:srgbClr val="F79646">
                    <a:lumMod val="60000"/>
                    <a:lumOff val="40000"/>
                  </a:srgbClr>
                </a:solidFill>
                <a:latin typeface="Helvetica Light"/>
                <a:cs typeface="Helvetica Light"/>
              </a:rPr>
              <a:t>birth </a:t>
            </a:r>
            <a:r>
              <a:rPr lang="en-US" sz="2400" b="0" dirty="0" smtClean="0">
                <a:solidFill>
                  <a:srgbClr val="FAC090"/>
                </a:solidFill>
                <a:latin typeface="Helvetica Light"/>
                <a:cs typeface="Helvetica Light"/>
              </a:rPr>
              <a:t>of </a:t>
            </a:r>
            <a:r>
              <a:rPr lang="en-US" b="0" dirty="0" smtClean="0">
                <a:solidFill>
                  <a:srgbClr val="FAC090"/>
                </a:solidFill>
                <a:latin typeface="Helvetica Light"/>
                <a:cs typeface="Helvetica Light"/>
              </a:rPr>
              <a:t>planetary systems</a:t>
            </a:r>
          </a:p>
        </p:txBody>
      </p:sp>
      <p:sp>
        <p:nvSpPr>
          <p:cNvPr id="6" name="TextBox 39"/>
          <p:cNvSpPr txBox="1">
            <a:spLocks noChangeArrowheads="1"/>
          </p:cNvSpPr>
          <p:nvPr/>
        </p:nvSpPr>
        <p:spPr bwMode="auto">
          <a:xfrm>
            <a:off x="665787" y="15039"/>
            <a:ext cx="7874000" cy="8639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tIns="0" bIns="936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5000" b="0" dirty="0">
                <a:solidFill>
                  <a:srgbClr val="FFFFFF"/>
                </a:solidFill>
                <a:latin typeface="Helvetica Light"/>
                <a:cs typeface="Helvetica Light"/>
              </a:rPr>
              <a:t>s</a:t>
            </a:r>
            <a:r>
              <a:rPr lang="en-US" sz="5000" b="0" dirty="0" smtClean="0">
                <a:solidFill>
                  <a:srgbClr val="FFFFFF"/>
                </a:solidFill>
                <a:latin typeface="Helvetica Light"/>
                <a:cs typeface="Helvetica Light"/>
              </a:rPr>
              <a:t>cience </a:t>
            </a:r>
            <a:r>
              <a:rPr lang="en-US" sz="5000" b="0" dirty="0">
                <a:solidFill>
                  <a:srgbClr val="FFFFFF"/>
                </a:solidFill>
                <a:latin typeface="Helvetica Light"/>
                <a:cs typeface="Helvetica Light"/>
              </a:rPr>
              <a:t>c</a:t>
            </a:r>
            <a:r>
              <a:rPr lang="en-US" sz="5000" b="0" dirty="0" smtClean="0">
                <a:solidFill>
                  <a:srgbClr val="FFFFFF"/>
                </a:solidFill>
                <a:latin typeface="Helvetica Light"/>
                <a:cs typeface="Helvetica Light"/>
              </a:rPr>
              <a:t>hallenge #3</a:t>
            </a:r>
          </a:p>
        </p:txBody>
      </p:sp>
    </p:spTree>
    <p:extLst>
      <p:ext uri="{BB962C8B-B14F-4D97-AF65-F5344CB8AC3E}">
        <p14:creationId xmlns:p14="http://schemas.microsoft.com/office/powerpoint/2010/main" val="318305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1135601" y="0"/>
            <a:ext cx="6776774" cy="70787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1424" tIns="45713" rIns="91424" bIns="45713">
            <a:spAutoFit/>
          </a:bodyPr>
          <a:lstStyle/>
          <a:p>
            <a:pPr algn="ctr">
              <a:defRPr/>
            </a:pPr>
            <a:r>
              <a:rPr lang="en-US" sz="40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NASA’s great </a:t>
            </a:r>
            <a:r>
              <a:rPr lang="en-US" sz="4000" b="0" dirty="0">
                <a:solidFill>
                  <a:srgbClr val="000000"/>
                </a:solidFill>
                <a:latin typeface="Helvetica Light"/>
                <a:cs typeface="Helvetica Light"/>
              </a:rPr>
              <a:t>o</a:t>
            </a:r>
            <a:r>
              <a:rPr lang="en-US" sz="40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bservatories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116786" y="869109"/>
            <a:ext cx="8802765" cy="13234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1424" tIns="45713" rIns="91424" bIns="45713">
            <a:spAutoFit/>
          </a:bodyPr>
          <a:lstStyle/>
          <a:p>
            <a:pPr algn="ctr">
              <a:defRPr/>
            </a:pPr>
            <a:r>
              <a:rPr lang="en-US" sz="2200" b="0" dirty="0">
                <a:solidFill>
                  <a:srgbClr val="000000"/>
                </a:solidFill>
                <a:latin typeface="Helvetica Light"/>
                <a:cs typeface="Helvetica Light"/>
              </a:rPr>
              <a:t>t</a:t>
            </a:r>
            <a:r>
              <a:rPr lang="en-US" sz="22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hrough</a:t>
            </a:r>
            <a:r>
              <a:rPr lang="en-US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 </a:t>
            </a:r>
            <a:r>
              <a:rPr lang="en-US" sz="3000" b="0" dirty="0" smtClean="0">
                <a:solidFill>
                  <a:srgbClr val="6B6BCF"/>
                </a:solidFill>
                <a:latin typeface="Helvetica Light"/>
                <a:cs typeface="Helvetica Light"/>
              </a:rPr>
              <a:t>broad</a:t>
            </a:r>
            <a:r>
              <a:rPr lang="en-US" b="0" dirty="0" smtClean="0">
                <a:solidFill>
                  <a:srgbClr val="6B6BCF"/>
                </a:solidFill>
                <a:latin typeface="Helvetica Light"/>
                <a:cs typeface="Helvetica Light"/>
              </a:rPr>
              <a:t> </a:t>
            </a:r>
            <a:r>
              <a:rPr lang="en-US" sz="22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engagement, </a:t>
            </a:r>
            <a:r>
              <a:rPr lang="en-US" sz="2200" b="0" dirty="0" smtClean="0">
                <a:latin typeface="Helvetica Light"/>
                <a:cs typeface="Helvetica Light"/>
              </a:rPr>
              <a:t>the </a:t>
            </a:r>
            <a:r>
              <a:rPr lang="en-US" sz="22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US astronomy community outlines the </a:t>
            </a:r>
            <a:r>
              <a:rPr lang="en-US" sz="3000" b="0" dirty="0" smtClean="0">
                <a:solidFill>
                  <a:srgbClr val="008000"/>
                </a:solidFill>
                <a:latin typeface="Helvetica Light"/>
                <a:cs typeface="Helvetica Light"/>
              </a:rPr>
              <a:t>top scientific </a:t>
            </a:r>
            <a:r>
              <a:rPr lang="en-US" sz="22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questions facing the field in “decadal” surveys</a:t>
            </a:r>
          </a:p>
          <a:p>
            <a:pPr algn="ctr">
              <a:defRPr/>
            </a:pPr>
            <a:endParaRPr lang="en-US" b="0" dirty="0" smtClean="0">
              <a:solidFill>
                <a:srgbClr val="000000"/>
              </a:solidFill>
              <a:latin typeface="Helvetica Light"/>
              <a:cs typeface="Helvetica Light"/>
            </a:endParaRPr>
          </a:p>
        </p:txBody>
      </p:sp>
      <p:pic>
        <p:nvPicPr>
          <p:cNvPr id="15" name="Picture 14" descr="0309032490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49" y="2342514"/>
            <a:ext cx="1754514" cy="26493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 descr="decadecov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459" y="2344180"/>
            <a:ext cx="1754703" cy="265176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7" name="Picture 16" descr="412wQa3X9LL._SL500_AA300_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2" r="14840"/>
          <a:stretch/>
        </p:blipFill>
        <p:spPr>
          <a:xfrm>
            <a:off x="4562188" y="2336345"/>
            <a:ext cx="1754703" cy="265176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8" name="Picture 17" descr="0309158028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528" y="2329252"/>
            <a:ext cx="1754703" cy="265176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1287371" y="1895960"/>
            <a:ext cx="1194337" cy="43087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1424" tIns="45713" rIns="91424" bIns="45713">
            <a:spAutoFit/>
          </a:bodyPr>
          <a:lstStyle/>
          <a:p>
            <a:pPr>
              <a:defRPr/>
            </a:pPr>
            <a:r>
              <a:rPr lang="en-US" sz="22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1980s</a:t>
            </a: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3184211" y="1905973"/>
            <a:ext cx="976300" cy="43087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1424" tIns="45713" rIns="91424" bIns="45713">
            <a:spAutoFit/>
          </a:bodyPr>
          <a:lstStyle/>
          <a:p>
            <a:pPr>
              <a:defRPr/>
            </a:pPr>
            <a:r>
              <a:rPr lang="en-US" sz="22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1990s</a:t>
            </a:r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5013937" y="1876775"/>
            <a:ext cx="1044352" cy="43087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1424" tIns="45713" rIns="91424" bIns="45713">
            <a:spAutoFit/>
          </a:bodyPr>
          <a:lstStyle/>
          <a:p>
            <a:pPr>
              <a:defRPr/>
            </a:pPr>
            <a:r>
              <a:rPr lang="en-US" sz="22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2000s</a:t>
            </a:r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6896505" y="1886793"/>
            <a:ext cx="1263933" cy="43087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1424" tIns="45713" rIns="91424" bIns="45713">
            <a:spAutoFit/>
          </a:bodyPr>
          <a:lstStyle/>
          <a:p>
            <a:pPr>
              <a:defRPr/>
            </a:pPr>
            <a:r>
              <a:rPr lang="en-US" sz="22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2010s</a:t>
            </a:r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963499" y="5124339"/>
            <a:ext cx="14603" cy="789147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548789" y="5870284"/>
            <a:ext cx="5719042" cy="92331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1424" tIns="45713" rIns="91424" bIns="45713">
            <a:spAutoFit/>
          </a:bodyPr>
          <a:lstStyle/>
          <a:p>
            <a:pPr>
              <a:defRPr/>
            </a:pPr>
            <a:r>
              <a:rPr lang="en-US" sz="18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Hubble Space Telescope (completion)</a:t>
            </a:r>
          </a:p>
          <a:p>
            <a:pPr>
              <a:defRPr/>
            </a:pPr>
            <a:r>
              <a:rPr lang="en-US" sz="18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Compton Gamma Ray Observatory (completion)</a:t>
            </a:r>
          </a:p>
          <a:p>
            <a:pPr>
              <a:defRPr/>
            </a:pPr>
            <a:r>
              <a:rPr lang="en-US" sz="18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Chandra X-ray Observatory (new)</a:t>
            </a:r>
          </a:p>
        </p:txBody>
      </p:sp>
      <p:cxnSp>
        <p:nvCxnSpPr>
          <p:cNvPr id="23" name="Straight Arrow Connector 22"/>
          <p:cNvCxnSpPr/>
          <p:nvPr/>
        </p:nvCxnSpPr>
        <p:spPr bwMode="auto">
          <a:xfrm flipH="1">
            <a:off x="2813841" y="5109739"/>
            <a:ext cx="3631" cy="421500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2521492" y="5488702"/>
            <a:ext cx="2927015" cy="3693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1424" tIns="45713" rIns="91424" bIns="45713">
            <a:spAutoFit/>
          </a:bodyPr>
          <a:lstStyle/>
          <a:p>
            <a:pPr>
              <a:defRPr/>
            </a:pPr>
            <a:r>
              <a:rPr lang="en-US" sz="1800" b="0" dirty="0" smtClean="0">
                <a:latin typeface="Helvetica Light"/>
                <a:cs typeface="Helvetica Light"/>
              </a:rPr>
              <a:t>Spitzer Space Telescope</a:t>
            </a:r>
          </a:p>
        </p:txBody>
      </p:sp>
      <p:cxnSp>
        <p:nvCxnSpPr>
          <p:cNvPr id="25" name="Straight Arrow Connector 24"/>
          <p:cNvCxnSpPr/>
          <p:nvPr/>
        </p:nvCxnSpPr>
        <p:spPr bwMode="auto">
          <a:xfrm>
            <a:off x="4685274" y="5035369"/>
            <a:ext cx="19492" cy="473111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4557448" y="5217050"/>
            <a:ext cx="3731382" cy="3693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1424" tIns="45713" rIns="91424" bIns="45713">
            <a:spAutoFit/>
          </a:bodyPr>
          <a:lstStyle/>
          <a:p>
            <a:pPr algn="ctr">
              <a:defRPr/>
            </a:pPr>
            <a:r>
              <a:rPr lang="en-US" sz="18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James </a:t>
            </a:r>
            <a:r>
              <a:rPr lang="en-US" sz="1800" b="0" dirty="0" smtClean="0">
                <a:latin typeface="Helvetica Light"/>
                <a:cs typeface="Helvetica Light"/>
              </a:rPr>
              <a:t>Webb Space Telescope</a:t>
            </a:r>
          </a:p>
        </p:txBody>
      </p:sp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7409448" y="4984995"/>
            <a:ext cx="1078839" cy="3693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1424" tIns="45713" rIns="91424" bIns="45713">
            <a:spAutoFit/>
          </a:bodyPr>
          <a:lstStyle/>
          <a:p>
            <a:pPr algn="ctr">
              <a:defRPr/>
            </a:pPr>
            <a:r>
              <a:rPr lang="en-US" sz="18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WFIRST</a:t>
            </a:r>
          </a:p>
        </p:txBody>
      </p:sp>
    </p:spTree>
    <p:extLst>
      <p:ext uri="{BB962C8B-B14F-4D97-AF65-F5344CB8AC3E}">
        <p14:creationId xmlns:p14="http://schemas.microsoft.com/office/powerpoint/2010/main" val="350511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4" grpId="0"/>
      <p:bldP spid="26" grpId="0"/>
      <p:bldP spid="2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ubtitle 2"/>
          <p:cNvSpPr txBox="1">
            <a:spLocks/>
          </p:cNvSpPr>
          <p:nvPr/>
        </p:nvSpPr>
        <p:spPr>
          <a:xfrm>
            <a:off x="1" y="1321172"/>
            <a:ext cx="9512300" cy="1054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lnSpc>
                <a:spcPct val="80000"/>
              </a:lnSpc>
              <a:spcAft>
                <a:spcPts val="0"/>
              </a:spcAft>
            </a:pPr>
            <a:r>
              <a:rPr lang="en-US" sz="2200" b="0" dirty="0" smtClean="0">
                <a:solidFill>
                  <a:srgbClr val="FFFFFF"/>
                </a:solidFill>
                <a:latin typeface="Helvetica Light"/>
                <a:cs typeface="Helvetica Light"/>
              </a:rPr>
              <a:t>to measure</a:t>
            </a:r>
            <a:r>
              <a:rPr lang="en-US" sz="3400" b="0" dirty="0" smtClean="0">
                <a:solidFill>
                  <a:srgbClr val="4BACC6">
                    <a:lumMod val="60000"/>
                    <a:lumOff val="40000"/>
                  </a:srgbClr>
                </a:solidFill>
                <a:latin typeface="Helvetica Light"/>
                <a:cs typeface="Helvetica Light"/>
              </a:rPr>
              <a:t> </a:t>
            </a:r>
            <a:r>
              <a:rPr lang="en-US" sz="2200" b="0" dirty="0" smtClean="0">
                <a:solidFill>
                  <a:srgbClr val="FFFFFF"/>
                </a:solidFill>
                <a:latin typeface="Helvetica Light"/>
                <a:cs typeface="Helvetica Light"/>
              </a:rPr>
              <a:t>the </a:t>
            </a:r>
            <a:r>
              <a:rPr lang="en-US" sz="2400" b="0" dirty="0" smtClean="0">
                <a:solidFill>
                  <a:srgbClr val="F79646">
                    <a:lumMod val="60000"/>
                    <a:lumOff val="40000"/>
                  </a:srgbClr>
                </a:solidFill>
                <a:latin typeface="Helvetica Light"/>
                <a:cs typeface="Helvetica Light"/>
              </a:rPr>
              <a:t>chemistry </a:t>
            </a:r>
            <a:r>
              <a:rPr lang="en-US" sz="2800" b="0" dirty="0" smtClean="0">
                <a:solidFill>
                  <a:srgbClr val="F79646">
                    <a:lumMod val="60000"/>
                    <a:lumOff val="40000"/>
                  </a:srgbClr>
                </a:solidFill>
                <a:latin typeface="Helvetica Light"/>
                <a:cs typeface="Helvetica Light"/>
              </a:rPr>
              <a:t>of </a:t>
            </a:r>
            <a:r>
              <a:rPr lang="en-US" b="0" dirty="0" smtClean="0">
                <a:solidFill>
                  <a:srgbClr val="F79646">
                    <a:lumMod val="60000"/>
                    <a:lumOff val="40000"/>
                  </a:srgbClr>
                </a:solidFill>
                <a:latin typeface="Helvetica Light"/>
                <a:cs typeface="Helvetica Light"/>
              </a:rPr>
              <a:t>Solar Systems </a:t>
            </a:r>
            <a:r>
              <a:rPr lang="en-US" sz="2200" b="0" dirty="0" smtClean="0">
                <a:solidFill>
                  <a:srgbClr val="FFFFFF"/>
                </a:solidFill>
                <a:latin typeface="Helvetica Light"/>
                <a:cs typeface="Helvetica Light"/>
              </a:rPr>
              <a:t>(including our own) and </a:t>
            </a:r>
            <a:r>
              <a:rPr lang="en-US" sz="2200" b="0" dirty="0" smtClean="0">
                <a:solidFill>
                  <a:prstClr val="white"/>
                </a:solidFill>
                <a:latin typeface="Helvetica Light"/>
                <a:cs typeface="Helvetica Light"/>
              </a:rPr>
              <a:t>probe </a:t>
            </a:r>
            <a:r>
              <a:rPr lang="en-US" sz="2200" b="0" dirty="0" smtClean="0">
                <a:solidFill>
                  <a:srgbClr val="FFFFFF"/>
                </a:solidFill>
                <a:latin typeface="Helvetica Light"/>
                <a:cs typeface="Helvetica Light"/>
              </a:rPr>
              <a:t>the </a:t>
            </a:r>
            <a:r>
              <a:rPr lang="en-US" sz="2400" b="0" dirty="0" smtClean="0">
                <a:solidFill>
                  <a:srgbClr val="F79646">
                    <a:lumMod val="60000"/>
                    <a:lumOff val="40000"/>
                  </a:srgbClr>
                </a:solidFill>
                <a:latin typeface="Helvetica Light"/>
                <a:cs typeface="Helvetica Light"/>
              </a:rPr>
              <a:t>building blocks of </a:t>
            </a:r>
            <a:r>
              <a:rPr lang="en-US" b="0" dirty="0" smtClean="0">
                <a:solidFill>
                  <a:srgbClr val="F79646">
                    <a:lumMod val="60000"/>
                    <a:lumOff val="40000"/>
                  </a:srgbClr>
                </a:solidFill>
                <a:latin typeface="Helvetica Light"/>
                <a:cs typeface="Helvetica Light"/>
              </a:rPr>
              <a:t>life</a:t>
            </a:r>
          </a:p>
        </p:txBody>
      </p:sp>
      <p:pic>
        <p:nvPicPr>
          <p:cNvPr id="10" name="Picture 9" descr="planetary_systems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40"/>
          <a:stretch/>
        </p:blipFill>
        <p:spPr>
          <a:xfrm>
            <a:off x="1403556" y="2446383"/>
            <a:ext cx="6418957" cy="4340501"/>
          </a:xfrm>
          <a:prstGeom prst="rect">
            <a:avLst/>
          </a:prstGeom>
        </p:spPr>
      </p:pic>
      <p:sp>
        <p:nvSpPr>
          <p:cNvPr id="6" name="TextBox 39"/>
          <p:cNvSpPr txBox="1">
            <a:spLocks noChangeArrowheads="1"/>
          </p:cNvSpPr>
          <p:nvPr/>
        </p:nvSpPr>
        <p:spPr bwMode="auto">
          <a:xfrm>
            <a:off x="665787" y="15039"/>
            <a:ext cx="7874000" cy="8639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tIns="0" bIns="936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5000" b="0" dirty="0">
                <a:solidFill>
                  <a:srgbClr val="FFFFFF"/>
                </a:solidFill>
                <a:latin typeface="Helvetica Light"/>
                <a:cs typeface="Helvetica Light"/>
              </a:rPr>
              <a:t>s</a:t>
            </a:r>
            <a:r>
              <a:rPr lang="en-US" sz="5000" b="0" dirty="0" smtClean="0">
                <a:solidFill>
                  <a:srgbClr val="FFFFFF"/>
                </a:solidFill>
                <a:latin typeface="Helvetica Light"/>
                <a:cs typeface="Helvetica Light"/>
              </a:rPr>
              <a:t>cience </a:t>
            </a:r>
            <a:r>
              <a:rPr lang="en-US" sz="5000" b="0" dirty="0">
                <a:solidFill>
                  <a:srgbClr val="FFFFFF"/>
                </a:solidFill>
                <a:latin typeface="Helvetica Light"/>
                <a:cs typeface="Helvetica Light"/>
              </a:rPr>
              <a:t>c</a:t>
            </a:r>
            <a:r>
              <a:rPr lang="en-US" sz="5000" b="0" dirty="0" smtClean="0">
                <a:solidFill>
                  <a:srgbClr val="FFFFFF"/>
                </a:solidFill>
                <a:latin typeface="Helvetica Light"/>
                <a:cs typeface="Helvetica Light"/>
              </a:rPr>
              <a:t>hallenge #4</a:t>
            </a:r>
          </a:p>
        </p:txBody>
      </p:sp>
    </p:spTree>
    <p:extLst>
      <p:ext uri="{BB962C8B-B14F-4D97-AF65-F5344CB8AC3E}">
        <p14:creationId xmlns:p14="http://schemas.microsoft.com/office/powerpoint/2010/main" val="246311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JWST_WebSite_Main_LowRes.pd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1"/>
          <a:stretch>
            <a:fillRect/>
          </a:stretch>
        </p:blipFill>
        <p:spPr bwMode="auto">
          <a:xfrm>
            <a:off x="17463" y="26988"/>
            <a:ext cx="9109075" cy="6804025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5" name="TextBox 39"/>
          <p:cNvSpPr txBox="1">
            <a:spLocks noChangeArrowheads="1"/>
          </p:cNvSpPr>
          <p:nvPr/>
        </p:nvSpPr>
        <p:spPr bwMode="auto">
          <a:xfrm>
            <a:off x="-20991" y="5481646"/>
            <a:ext cx="9144001" cy="13761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tIns="0" bIns="936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n-US" altLang="ja-JP" sz="1900" b="0" dirty="0" smtClean="0">
                <a:solidFill>
                  <a:srgbClr val="FFFFFF"/>
                </a:solidFill>
                <a:latin typeface="Helvetica Light"/>
                <a:cs typeface="Helvetica Light"/>
              </a:rPr>
              <a:t>Will be a cosmic time machine and discover the Universe’s first stars and galaxies</a:t>
            </a:r>
          </a:p>
          <a:p>
            <a:pPr>
              <a:lnSpc>
                <a:spcPct val="110000"/>
              </a:lnSpc>
            </a:pPr>
            <a:r>
              <a:rPr lang="en-US" altLang="ja-JP" sz="1900" b="0" dirty="0" smtClean="0">
                <a:solidFill>
                  <a:srgbClr val="FFFFFF"/>
                </a:solidFill>
                <a:latin typeface="Helvetica Light"/>
                <a:cs typeface="Helvetica Light"/>
              </a:rPr>
              <a:t>Will map the evolution of galaxies across cosmic time</a:t>
            </a:r>
          </a:p>
          <a:p>
            <a:pPr>
              <a:lnSpc>
                <a:spcPct val="110000"/>
              </a:lnSpc>
            </a:pPr>
            <a:r>
              <a:rPr lang="en-US" altLang="ja-JP" sz="1900" b="0" dirty="0" smtClean="0">
                <a:solidFill>
                  <a:srgbClr val="FFFFFF"/>
                </a:solidFill>
                <a:latin typeface="Helvetica Light"/>
                <a:cs typeface="Helvetica Light"/>
              </a:rPr>
              <a:t>Will find liquid water on </a:t>
            </a:r>
            <a:r>
              <a:rPr lang="en-US" altLang="ja-JP" sz="1900" b="0" dirty="0" err="1" smtClean="0">
                <a:solidFill>
                  <a:srgbClr val="FFFFFF"/>
                </a:solidFill>
                <a:latin typeface="Helvetica Light"/>
                <a:cs typeface="Helvetica Light"/>
              </a:rPr>
              <a:t>extrasolar</a:t>
            </a:r>
            <a:r>
              <a:rPr lang="en-US" altLang="ja-JP" sz="1900" b="0" dirty="0" smtClean="0">
                <a:solidFill>
                  <a:srgbClr val="FFFFFF"/>
                </a:solidFill>
                <a:latin typeface="Helvetica Light"/>
                <a:cs typeface="Helvetica Light"/>
              </a:rPr>
              <a:t> planets</a:t>
            </a:r>
          </a:p>
          <a:p>
            <a:pPr>
              <a:lnSpc>
                <a:spcPct val="110000"/>
              </a:lnSpc>
            </a:pPr>
            <a:r>
              <a:rPr lang="en-US" altLang="ja-JP" sz="1900" b="0" dirty="0" smtClean="0">
                <a:solidFill>
                  <a:srgbClr val="FFFFFF"/>
                </a:solidFill>
                <a:latin typeface="Helvetica Light"/>
                <a:cs typeface="Helvetica Light"/>
              </a:rPr>
              <a:t>Will study the formation of Solar Systems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67709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1424" tIns="45713" rIns="91424" bIns="45713">
            <a:spAutoFit/>
          </a:bodyPr>
          <a:lstStyle/>
          <a:p>
            <a:pPr algn="r">
              <a:defRPr/>
            </a:pPr>
            <a:r>
              <a:rPr lang="en-US" sz="3800" dirty="0" smtClean="0">
                <a:solidFill>
                  <a:srgbClr val="FFFFFF"/>
                </a:solidFill>
                <a:latin typeface="Helvetica Light"/>
                <a:cs typeface="Helvetica Light"/>
              </a:rPr>
              <a:t>The James Webb Space Telescope</a:t>
            </a:r>
          </a:p>
        </p:txBody>
      </p:sp>
    </p:spTree>
    <p:extLst>
      <p:ext uri="{BB962C8B-B14F-4D97-AF65-F5344CB8AC3E}">
        <p14:creationId xmlns:p14="http://schemas.microsoft.com/office/powerpoint/2010/main" val="154018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339053" y="1350906"/>
            <a:ext cx="8435077" cy="400110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  </a:t>
            </a:r>
            <a:endParaRPr lang="en-US" b="0" dirty="0" smtClean="0">
              <a:solidFill>
                <a:srgbClr val="002060"/>
              </a:solidFill>
            </a:endParaRPr>
          </a:p>
        </p:txBody>
      </p:sp>
      <p:sp>
        <p:nvSpPr>
          <p:cNvPr id="28" name="Subtitle 2"/>
          <p:cNvSpPr txBox="1">
            <a:spLocks/>
          </p:cNvSpPr>
          <p:nvPr/>
        </p:nvSpPr>
        <p:spPr>
          <a:xfrm>
            <a:off x="94543" y="4004595"/>
            <a:ext cx="8923514" cy="27022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1800" b="0" dirty="0">
                <a:solidFill>
                  <a:srgbClr val="FFFFFF"/>
                </a:solidFill>
                <a:latin typeface="Helvetica Light"/>
                <a:cs typeface="Helvetica Light"/>
              </a:rPr>
              <a:t>A</a:t>
            </a:r>
            <a:r>
              <a:rPr lang="en-US" sz="1800" b="0" dirty="0" smtClean="0">
                <a:solidFill>
                  <a:srgbClr val="FFFFFF"/>
                </a:solidFill>
                <a:latin typeface="Helvetica Light"/>
                <a:cs typeface="Helvetica Light"/>
              </a:rPr>
              <a:t> telescope with </a:t>
            </a:r>
            <a:r>
              <a:rPr lang="en-US" sz="1800" b="0" dirty="0" smtClean="0">
                <a:solidFill>
                  <a:srgbClr val="FAC090"/>
                </a:solidFill>
                <a:latin typeface="Helvetica Light"/>
                <a:cs typeface="Helvetica Light"/>
              </a:rPr>
              <a:t>&gt;100x more power </a:t>
            </a:r>
            <a:r>
              <a:rPr lang="en-US" sz="1800" b="0" dirty="0" smtClean="0">
                <a:solidFill>
                  <a:srgbClr val="FFFFFF"/>
                </a:solidFill>
                <a:latin typeface="Helvetica Light"/>
                <a:cs typeface="Helvetica Light"/>
              </a:rPr>
              <a:t>than present great </a:t>
            </a:r>
            <a:r>
              <a:rPr lang="en-US" sz="1800" b="0" dirty="0">
                <a:solidFill>
                  <a:srgbClr val="FFFFFF"/>
                </a:solidFill>
                <a:latin typeface="Helvetica Light"/>
                <a:cs typeface="Helvetica Light"/>
              </a:rPr>
              <a:t>o</a:t>
            </a:r>
            <a:r>
              <a:rPr lang="en-US" sz="1800" b="0" dirty="0" smtClean="0">
                <a:solidFill>
                  <a:srgbClr val="FFFFFF"/>
                </a:solidFill>
                <a:latin typeface="Helvetica Light"/>
                <a:cs typeface="Helvetica Light"/>
              </a:rPr>
              <a:t>bservatories</a:t>
            </a:r>
          </a:p>
          <a:p>
            <a:pPr algn="l">
              <a:lnSpc>
                <a:spcPct val="120000"/>
              </a:lnSpc>
            </a:pPr>
            <a:r>
              <a:rPr lang="en-US" sz="1800" b="0" dirty="0" smtClean="0">
                <a:solidFill>
                  <a:srgbClr val="FFFFFF"/>
                </a:solidFill>
                <a:latin typeface="Helvetica Light"/>
                <a:cs typeface="Helvetica Light"/>
              </a:rPr>
              <a:t>A telescope with </a:t>
            </a:r>
            <a:r>
              <a:rPr lang="en-US" sz="1800" b="0" dirty="0" smtClean="0">
                <a:solidFill>
                  <a:srgbClr val="FAC090"/>
                </a:solidFill>
                <a:latin typeface="Helvetica Light"/>
                <a:cs typeface="Helvetica Light"/>
              </a:rPr>
              <a:t>&gt;50x the resolution </a:t>
            </a:r>
            <a:r>
              <a:rPr lang="en-US" sz="1800" b="0" dirty="0" smtClean="0">
                <a:solidFill>
                  <a:srgbClr val="FFFFFF"/>
                </a:solidFill>
                <a:latin typeface="Helvetica Light"/>
                <a:cs typeface="Helvetica Light"/>
              </a:rPr>
              <a:t>of Spitzer, at near and mid-infrared wavelengths </a:t>
            </a:r>
          </a:p>
          <a:p>
            <a:pPr algn="l">
              <a:lnSpc>
                <a:spcPct val="120000"/>
              </a:lnSpc>
            </a:pPr>
            <a:r>
              <a:rPr lang="en-US" sz="1800" b="0" dirty="0">
                <a:solidFill>
                  <a:srgbClr val="FFFFFF"/>
                </a:solidFill>
                <a:latin typeface="Helvetica Light"/>
                <a:cs typeface="Helvetica Light"/>
              </a:rPr>
              <a:t>C</a:t>
            </a:r>
            <a:r>
              <a:rPr lang="en-US" sz="1800" b="0" dirty="0" smtClean="0">
                <a:solidFill>
                  <a:srgbClr val="FFFFFF"/>
                </a:solidFill>
                <a:latin typeface="Helvetica Light"/>
                <a:cs typeface="Helvetica Light"/>
              </a:rPr>
              <a:t>omparable in size to the largest ground-based telescopes, yet </a:t>
            </a:r>
            <a:r>
              <a:rPr lang="en-US" sz="1800" b="0" dirty="0" smtClean="0">
                <a:solidFill>
                  <a:srgbClr val="FAC090"/>
                </a:solidFill>
                <a:latin typeface="Helvetica Light"/>
                <a:cs typeface="Helvetica Light"/>
              </a:rPr>
              <a:t>light weight </a:t>
            </a:r>
          </a:p>
          <a:p>
            <a:pPr algn="l">
              <a:lnSpc>
                <a:spcPct val="120000"/>
              </a:lnSpc>
            </a:pPr>
            <a:r>
              <a:rPr lang="en-US" sz="1800" b="0" dirty="0" smtClean="0">
                <a:solidFill>
                  <a:srgbClr val="FFFFFF"/>
                </a:solidFill>
                <a:latin typeface="Helvetica Light"/>
                <a:cs typeface="Helvetica Light"/>
              </a:rPr>
              <a:t>Launches </a:t>
            </a:r>
            <a:r>
              <a:rPr lang="en-US" sz="1800" b="0" dirty="0">
                <a:solidFill>
                  <a:srgbClr val="FFFFFF"/>
                </a:solidFill>
                <a:latin typeface="Helvetica Light"/>
                <a:cs typeface="Helvetica Light"/>
              </a:rPr>
              <a:t>out to 1 million </a:t>
            </a:r>
            <a:r>
              <a:rPr lang="en-US" sz="1800" b="0" dirty="0" smtClean="0">
                <a:solidFill>
                  <a:srgbClr val="FFFFFF"/>
                </a:solidFill>
                <a:latin typeface="Helvetica Light"/>
                <a:cs typeface="Helvetica Light"/>
              </a:rPr>
              <a:t>miles, </a:t>
            </a:r>
            <a:r>
              <a:rPr lang="en-US" sz="1800" b="0" dirty="0" smtClean="0">
                <a:solidFill>
                  <a:srgbClr val="FAC090"/>
                </a:solidFill>
                <a:latin typeface="Helvetica Light"/>
                <a:cs typeface="Helvetica Light"/>
              </a:rPr>
              <a:t>deployable</a:t>
            </a:r>
            <a:r>
              <a:rPr lang="en-US" sz="1800" b="0" dirty="0" smtClean="0">
                <a:solidFill>
                  <a:srgbClr val="FFFFFF"/>
                </a:solidFill>
                <a:latin typeface="Helvetica Light"/>
                <a:cs typeface="Helvetica Light"/>
              </a:rPr>
              <a:t> in space</a:t>
            </a:r>
          </a:p>
          <a:p>
            <a:pPr algn="l">
              <a:lnSpc>
                <a:spcPct val="120000"/>
              </a:lnSpc>
            </a:pPr>
            <a:r>
              <a:rPr lang="en-US" sz="1800" b="0" dirty="0">
                <a:solidFill>
                  <a:srgbClr val="FFFFFF"/>
                </a:solidFill>
                <a:latin typeface="Helvetica Light"/>
                <a:cs typeface="Helvetica Light"/>
              </a:rPr>
              <a:t>O</a:t>
            </a:r>
            <a:r>
              <a:rPr lang="en-US" sz="1800" b="0" dirty="0" smtClean="0">
                <a:solidFill>
                  <a:srgbClr val="FFFFFF"/>
                </a:solidFill>
                <a:latin typeface="Helvetica Light"/>
                <a:cs typeface="Helvetica Light"/>
              </a:rPr>
              <a:t>perates at </a:t>
            </a:r>
            <a:r>
              <a:rPr lang="en-US" sz="1800" b="0" dirty="0" smtClean="0">
                <a:solidFill>
                  <a:srgbClr val="FAC090"/>
                </a:solidFill>
                <a:latin typeface="Helvetica Light"/>
                <a:cs typeface="Helvetica Light"/>
              </a:rPr>
              <a:t>cryogenic</a:t>
            </a:r>
            <a:r>
              <a:rPr lang="en-US" sz="1800" b="0" dirty="0" smtClean="0">
                <a:solidFill>
                  <a:srgbClr val="FFFFFF"/>
                </a:solidFill>
                <a:latin typeface="Helvetica Light"/>
                <a:cs typeface="Helvetica Light"/>
              </a:rPr>
              <a:t> temperatures</a:t>
            </a:r>
          </a:p>
          <a:p>
            <a:pPr algn="l">
              <a:lnSpc>
                <a:spcPct val="120000"/>
              </a:lnSpc>
            </a:pPr>
            <a:r>
              <a:rPr lang="en-US" sz="1800" b="0" dirty="0">
                <a:solidFill>
                  <a:srgbClr val="FFFFFF"/>
                </a:solidFill>
                <a:latin typeface="Helvetica Light"/>
                <a:cs typeface="Helvetica Light"/>
              </a:rPr>
              <a:t>C</a:t>
            </a:r>
            <a:r>
              <a:rPr lang="en-US" sz="1800" b="0" dirty="0" smtClean="0">
                <a:solidFill>
                  <a:srgbClr val="FFFFFF"/>
                </a:solidFill>
                <a:latin typeface="Helvetica Light"/>
                <a:cs typeface="Helvetica Light"/>
              </a:rPr>
              <a:t>ontains a </a:t>
            </a:r>
            <a:r>
              <a:rPr lang="en-US" sz="1800" b="0" dirty="0" smtClean="0">
                <a:solidFill>
                  <a:srgbClr val="FAC090"/>
                </a:solidFill>
                <a:latin typeface="Helvetica Light"/>
                <a:cs typeface="Helvetica Light"/>
              </a:rPr>
              <a:t>new</a:t>
            </a:r>
            <a:r>
              <a:rPr lang="en-US" sz="1800" b="0" dirty="0" smtClean="0">
                <a:solidFill>
                  <a:srgbClr val="FFFFFF"/>
                </a:solidFill>
                <a:latin typeface="Helvetica Light"/>
                <a:cs typeface="Helvetica Light"/>
              </a:rPr>
              <a:t> generation of </a:t>
            </a:r>
            <a:r>
              <a:rPr lang="en-US" sz="1800" b="0" dirty="0" smtClean="0">
                <a:solidFill>
                  <a:srgbClr val="FAC090"/>
                </a:solidFill>
                <a:latin typeface="Helvetica Light"/>
                <a:cs typeface="Helvetica Light"/>
              </a:rPr>
              <a:t>complex</a:t>
            </a:r>
            <a:r>
              <a:rPr lang="en-US" sz="1800" b="0" dirty="0" smtClean="0">
                <a:solidFill>
                  <a:srgbClr val="FFFFFF"/>
                </a:solidFill>
                <a:latin typeface="Helvetica Light"/>
                <a:cs typeface="Helvetica Light"/>
              </a:rPr>
              <a:t> instrumentation to ensure diverse modes of operation without servicing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0" y="-128161"/>
            <a:ext cx="9144000" cy="8617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1424" tIns="45713" rIns="91424" bIns="45713">
            <a:spAutoFit/>
          </a:bodyPr>
          <a:lstStyle/>
          <a:p>
            <a:pPr algn="ctr">
              <a:defRPr/>
            </a:pPr>
            <a:r>
              <a:rPr lang="en-US" sz="4000" b="0" dirty="0">
                <a:solidFill>
                  <a:srgbClr val="FFFFFF"/>
                </a:solidFill>
                <a:latin typeface="Helvetica Light"/>
                <a:cs typeface="Helvetica Light"/>
              </a:rPr>
              <a:t>a</a:t>
            </a:r>
            <a:r>
              <a:rPr lang="en-US" sz="4000" b="0" dirty="0" smtClean="0">
                <a:solidFill>
                  <a:srgbClr val="FFFFFF"/>
                </a:solidFill>
                <a:latin typeface="Helvetica Light"/>
                <a:cs typeface="Helvetica Light"/>
              </a:rPr>
              <a:t>stronomy’s </a:t>
            </a:r>
            <a:r>
              <a:rPr lang="en-US" sz="4000" b="0" dirty="0">
                <a:solidFill>
                  <a:srgbClr val="FFFFFF"/>
                </a:solidFill>
                <a:latin typeface="Helvetica Light"/>
                <a:cs typeface="Helvetica Light"/>
              </a:rPr>
              <a:t>n</a:t>
            </a:r>
            <a:r>
              <a:rPr lang="en-US" sz="4000" b="0" dirty="0" smtClean="0">
                <a:solidFill>
                  <a:srgbClr val="FFFFFF"/>
                </a:solidFill>
                <a:latin typeface="Helvetica Light"/>
                <a:cs typeface="Helvetica Light"/>
              </a:rPr>
              <a:t>ext </a:t>
            </a:r>
            <a:r>
              <a:rPr lang="en-US" sz="5000" b="0" dirty="0">
                <a:solidFill>
                  <a:srgbClr val="C3D69B"/>
                </a:solidFill>
                <a:latin typeface="Helvetica Light"/>
                <a:cs typeface="Helvetica Light"/>
              </a:rPr>
              <a:t>g</a:t>
            </a:r>
            <a:r>
              <a:rPr lang="en-US" sz="5000" b="0" dirty="0" smtClean="0">
                <a:solidFill>
                  <a:srgbClr val="C3D69B"/>
                </a:solidFill>
                <a:latin typeface="Helvetica Light"/>
                <a:cs typeface="Helvetica Light"/>
              </a:rPr>
              <a:t>reat</a:t>
            </a:r>
            <a:r>
              <a:rPr lang="en-US" sz="4000" b="0" dirty="0" smtClean="0">
                <a:solidFill>
                  <a:srgbClr val="C3D69B"/>
                </a:solidFill>
                <a:latin typeface="Helvetica Light"/>
                <a:cs typeface="Helvetica Light"/>
              </a:rPr>
              <a:t> </a:t>
            </a:r>
            <a:r>
              <a:rPr lang="en-US" sz="4000" b="0" dirty="0">
                <a:solidFill>
                  <a:srgbClr val="FFFFFF"/>
                </a:solidFill>
                <a:latin typeface="Helvetica Light"/>
                <a:cs typeface="Helvetica Light"/>
              </a:rPr>
              <a:t>o</a:t>
            </a:r>
            <a:r>
              <a:rPr lang="en-US" sz="4000" b="0" dirty="0" smtClean="0">
                <a:solidFill>
                  <a:srgbClr val="FFFFFF"/>
                </a:solidFill>
                <a:latin typeface="Helvetica Light"/>
                <a:cs typeface="Helvetica Light"/>
              </a:rPr>
              <a:t>bservatory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5" b="3900"/>
          <a:stretch/>
        </p:blipFill>
        <p:spPr>
          <a:xfrm>
            <a:off x="689408" y="903523"/>
            <a:ext cx="7769877" cy="3001933"/>
          </a:xfrm>
          <a:prstGeom prst="rect">
            <a:avLst/>
          </a:prstGeom>
          <a:ln w="6350" cmpd="sng"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</p:spTree>
    <p:extLst>
      <p:ext uri="{BB962C8B-B14F-4D97-AF65-F5344CB8AC3E}">
        <p14:creationId xmlns:p14="http://schemas.microsoft.com/office/powerpoint/2010/main" val="378976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38907" y="2382653"/>
            <a:ext cx="6755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need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3" name="Picture 12" descr="JWSTbottom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7" b="8074"/>
          <a:stretch/>
        </p:blipFill>
        <p:spPr>
          <a:xfrm>
            <a:off x="1610743" y="3358806"/>
            <a:ext cx="4286250" cy="2991437"/>
          </a:xfrm>
          <a:prstGeom prst="rect">
            <a:avLst/>
          </a:prstGeom>
        </p:spPr>
      </p:pic>
      <p:pic>
        <p:nvPicPr>
          <p:cNvPr id="8" name="Picture 7" descr="JWSTback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6" t="10101" b="5414"/>
          <a:stretch/>
        </p:blipFill>
        <p:spPr>
          <a:xfrm>
            <a:off x="5153176" y="1637405"/>
            <a:ext cx="3876655" cy="2896970"/>
          </a:xfrm>
          <a:prstGeom prst="rect">
            <a:avLst/>
          </a:prstGeom>
        </p:spPr>
      </p:pic>
      <p:pic>
        <p:nvPicPr>
          <p:cNvPr id="7" name="Picture 6" descr="JWSTfront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4" t="6617" b="6562"/>
          <a:stretch/>
        </p:blipFill>
        <p:spPr>
          <a:xfrm>
            <a:off x="94457" y="83970"/>
            <a:ext cx="3783377" cy="297044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91516" y="652911"/>
            <a:ext cx="9052501" cy="6131617"/>
            <a:chOff x="91516" y="652911"/>
            <a:chExt cx="9052501" cy="6131617"/>
          </a:xfrm>
        </p:grpSpPr>
        <p:sp>
          <p:nvSpPr>
            <p:cNvPr id="20" name="TextBox 19"/>
            <p:cNvSpPr txBox="1"/>
            <p:nvPr/>
          </p:nvSpPr>
          <p:spPr>
            <a:xfrm>
              <a:off x="6025931" y="1425190"/>
              <a:ext cx="3118086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0" dirty="0" smtClean="0">
                  <a:solidFill>
                    <a:srgbClr val="FFFFFF"/>
                  </a:solidFill>
                  <a:latin typeface="Helvetica Light"/>
                  <a:cs typeface="Helvetica Light"/>
                </a:rPr>
                <a:t>cameras and spectrographs</a:t>
              </a:r>
            </a:p>
            <a:p>
              <a:r>
                <a:rPr lang="en-US" sz="1400" b="0" dirty="0" smtClean="0">
                  <a:solidFill>
                    <a:srgbClr val="FFFFFF"/>
                  </a:solidFill>
                  <a:latin typeface="Helvetica Light"/>
                  <a:cs typeface="Helvetica Light"/>
                </a:rPr>
                <a:t>(collect scientific data – i.e., images)</a:t>
              </a:r>
              <a:endParaRPr lang="en-US" sz="1400" b="0" dirty="0">
                <a:solidFill>
                  <a:srgbClr val="FFFFFF"/>
                </a:solidFill>
                <a:latin typeface="Helvetica Light"/>
                <a:cs typeface="Helvetica Light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227512" y="652911"/>
              <a:ext cx="3949698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0" dirty="0" smtClean="0">
                  <a:solidFill>
                    <a:srgbClr val="FFFFFF"/>
                  </a:solidFill>
                  <a:latin typeface="Helvetica Light"/>
                  <a:cs typeface="Helvetica Light"/>
                </a:rPr>
                <a:t>multi-layer sunshield</a:t>
              </a:r>
            </a:p>
            <a:p>
              <a:r>
                <a:rPr lang="en-US" sz="1400" b="0" dirty="0" smtClean="0">
                  <a:solidFill>
                    <a:srgbClr val="FFFFFF"/>
                  </a:solidFill>
                  <a:latin typeface="Helvetica Light"/>
                  <a:cs typeface="Helvetica Light"/>
                </a:rPr>
                <a:t>(protects telescope by blocking heat from Sun)</a:t>
              </a:r>
              <a:endParaRPr lang="en-US" sz="1400" b="0" dirty="0">
                <a:solidFill>
                  <a:srgbClr val="FFFFFF"/>
                </a:solidFill>
                <a:latin typeface="Helvetica Light"/>
                <a:cs typeface="Helvetica Light"/>
              </a:endParaRPr>
            </a:p>
          </p:txBody>
        </p:sp>
        <p:cxnSp>
          <p:nvCxnSpPr>
            <p:cNvPr id="23" name="Straight Arrow Connector 24"/>
            <p:cNvCxnSpPr>
              <a:cxnSpLocks noChangeShapeType="1"/>
            </p:cNvCxnSpPr>
            <p:nvPr/>
          </p:nvCxnSpPr>
          <p:spPr bwMode="auto">
            <a:xfrm flipH="1">
              <a:off x="3117096" y="1239228"/>
              <a:ext cx="1635428" cy="818041"/>
            </a:xfrm>
            <a:prstGeom prst="straightConnector1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" name="Straight Arrow Connector 24"/>
            <p:cNvCxnSpPr>
              <a:cxnSpLocks noChangeShapeType="1"/>
            </p:cNvCxnSpPr>
            <p:nvPr/>
          </p:nvCxnSpPr>
          <p:spPr bwMode="auto">
            <a:xfrm flipH="1">
              <a:off x="3631364" y="1249469"/>
              <a:ext cx="1121160" cy="1206658"/>
            </a:xfrm>
            <a:prstGeom prst="straightConnector1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" name="Straight Arrow Connector 24"/>
            <p:cNvCxnSpPr>
              <a:cxnSpLocks noChangeShapeType="1"/>
            </p:cNvCxnSpPr>
            <p:nvPr/>
          </p:nvCxnSpPr>
          <p:spPr bwMode="auto">
            <a:xfrm flipV="1">
              <a:off x="7352154" y="2057269"/>
              <a:ext cx="351371" cy="666706"/>
            </a:xfrm>
            <a:prstGeom prst="straightConnector1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7" name="Straight Arrow Connector 24"/>
            <p:cNvCxnSpPr>
              <a:cxnSpLocks noChangeShapeType="1"/>
            </p:cNvCxnSpPr>
            <p:nvPr/>
          </p:nvCxnSpPr>
          <p:spPr bwMode="auto">
            <a:xfrm flipV="1">
              <a:off x="4303059" y="5967333"/>
              <a:ext cx="1516784" cy="47029"/>
            </a:xfrm>
            <a:prstGeom prst="straightConnector1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9" name="TextBox 38"/>
            <p:cNvSpPr txBox="1"/>
            <p:nvPr/>
          </p:nvSpPr>
          <p:spPr>
            <a:xfrm>
              <a:off x="5810998" y="5673424"/>
              <a:ext cx="2532806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0" dirty="0" smtClean="0">
                  <a:solidFill>
                    <a:srgbClr val="FFFFFF"/>
                  </a:solidFill>
                  <a:latin typeface="Helvetica Light"/>
                  <a:cs typeface="Helvetica Light"/>
                </a:rPr>
                <a:t>spacecraft</a:t>
              </a:r>
            </a:p>
            <a:p>
              <a:r>
                <a:rPr lang="en-US" sz="1400" b="0" dirty="0" smtClean="0">
                  <a:solidFill>
                    <a:srgbClr val="FFFFFF"/>
                  </a:solidFill>
                  <a:latin typeface="Helvetica Light"/>
                  <a:cs typeface="Helvetica Light"/>
                </a:rPr>
                <a:t>(electronics, control systems)</a:t>
              </a:r>
              <a:endParaRPr lang="en-US" sz="1400" b="0" dirty="0">
                <a:solidFill>
                  <a:srgbClr val="FFFFFF"/>
                </a:solidFill>
                <a:latin typeface="Helvetica Light"/>
                <a:cs typeface="Helvetica Light"/>
              </a:endParaRPr>
            </a:p>
          </p:txBody>
        </p:sp>
        <p:cxnSp>
          <p:nvCxnSpPr>
            <p:cNvPr id="40" name="Straight Arrow Connector 24"/>
            <p:cNvCxnSpPr>
              <a:cxnSpLocks noChangeShapeType="1"/>
            </p:cNvCxnSpPr>
            <p:nvPr/>
          </p:nvCxnSpPr>
          <p:spPr bwMode="auto">
            <a:xfrm flipH="1">
              <a:off x="3285017" y="5631452"/>
              <a:ext cx="5466" cy="613828"/>
            </a:xfrm>
            <a:prstGeom prst="straightConnector1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2" name="TextBox 41"/>
            <p:cNvSpPr txBox="1"/>
            <p:nvPr/>
          </p:nvSpPr>
          <p:spPr>
            <a:xfrm>
              <a:off x="3087695" y="6199752"/>
              <a:ext cx="1441768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0" dirty="0" smtClean="0">
                  <a:solidFill>
                    <a:srgbClr val="FFFFFF"/>
                  </a:solidFill>
                  <a:latin typeface="Helvetica Light"/>
                  <a:cs typeface="Helvetica Light"/>
                </a:rPr>
                <a:t>solar panels</a:t>
              </a:r>
            </a:p>
            <a:p>
              <a:r>
                <a:rPr lang="en-US" sz="1400" b="0" dirty="0" smtClean="0">
                  <a:solidFill>
                    <a:srgbClr val="FFFFFF"/>
                  </a:solidFill>
                  <a:latin typeface="Helvetica Light"/>
                  <a:cs typeface="Helvetica Light"/>
                </a:rPr>
                <a:t>(power)</a:t>
              </a:r>
              <a:endParaRPr lang="en-US" sz="1400" b="0" dirty="0">
                <a:solidFill>
                  <a:srgbClr val="FFFFFF"/>
                </a:solidFill>
                <a:latin typeface="Helvetica Light"/>
                <a:cs typeface="Helvetica Light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91516" y="4956149"/>
              <a:ext cx="2236751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0" dirty="0" smtClean="0">
                  <a:solidFill>
                    <a:srgbClr val="FFFFFF"/>
                  </a:solidFill>
                  <a:latin typeface="Helvetica Light"/>
                  <a:cs typeface="Helvetica Light"/>
                </a:rPr>
                <a:t>momentum trim flap</a:t>
              </a:r>
            </a:p>
            <a:p>
              <a:r>
                <a:rPr lang="en-US" sz="1400" b="0" dirty="0" smtClean="0">
                  <a:solidFill>
                    <a:srgbClr val="FFFFFF"/>
                  </a:solidFill>
                  <a:latin typeface="Helvetica Light"/>
                  <a:cs typeface="Helvetica Light"/>
                </a:rPr>
                <a:t>(stabilize observatory)</a:t>
              </a:r>
              <a:endParaRPr lang="en-US" sz="1400" b="0" dirty="0">
                <a:solidFill>
                  <a:srgbClr val="FFFFFF"/>
                </a:solidFill>
                <a:latin typeface="Helvetica Light"/>
                <a:cs typeface="Helvetica Light"/>
              </a:endParaRPr>
            </a:p>
          </p:txBody>
        </p:sp>
        <p:cxnSp>
          <p:nvCxnSpPr>
            <p:cNvPr id="45" name="Straight Arrow Connector 24"/>
            <p:cNvCxnSpPr>
              <a:cxnSpLocks noChangeShapeType="1"/>
            </p:cNvCxnSpPr>
            <p:nvPr/>
          </p:nvCxnSpPr>
          <p:spPr bwMode="auto">
            <a:xfrm flipH="1">
              <a:off x="1049527" y="4408432"/>
              <a:ext cx="629718" cy="535311"/>
            </a:xfrm>
            <a:prstGeom prst="straightConnector1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9" name="Straight Arrow Connector 24"/>
            <p:cNvCxnSpPr>
              <a:cxnSpLocks noChangeShapeType="1"/>
            </p:cNvCxnSpPr>
            <p:nvPr/>
          </p:nvCxnSpPr>
          <p:spPr bwMode="auto">
            <a:xfrm flipH="1">
              <a:off x="388325" y="1506419"/>
              <a:ext cx="1185965" cy="1338070"/>
            </a:xfrm>
            <a:prstGeom prst="straightConnector1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1" name="TextBox 50"/>
            <p:cNvSpPr txBox="1"/>
            <p:nvPr/>
          </p:nvSpPr>
          <p:spPr>
            <a:xfrm>
              <a:off x="96983" y="2862348"/>
              <a:ext cx="2784514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0" dirty="0" smtClean="0">
                  <a:solidFill>
                    <a:srgbClr val="FFFFFF"/>
                  </a:solidFill>
                  <a:latin typeface="Helvetica Light"/>
                  <a:cs typeface="Helvetica Light"/>
                </a:rPr>
                <a:t>21 foot segmented mirror</a:t>
              </a:r>
            </a:p>
            <a:p>
              <a:r>
                <a:rPr lang="en-US" sz="1400" b="0" dirty="0" smtClean="0">
                  <a:solidFill>
                    <a:srgbClr val="FFFFFF"/>
                  </a:solidFill>
                  <a:latin typeface="Helvetica Light"/>
                  <a:cs typeface="Helvetica Light"/>
                </a:rPr>
                <a:t>(capture infrared light)</a:t>
              </a:r>
              <a:endParaRPr lang="en-US" sz="1400" b="0" dirty="0">
                <a:solidFill>
                  <a:srgbClr val="FFFFFF"/>
                </a:solidFill>
                <a:latin typeface="Helvetica Light"/>
                <a:cs typeface="Helvetica Light"/>
              </a:endParaRPr>
            </a:p>
          </p:txBody>
        </p:sp>
      </p:grp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2816690" y="-112662"/>
            <a:ext cx="6317067" cy="70787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1424" tIns="45713" rIns="91424" bIns="45713">
            <a:spAutoFit/>
          </a:bodyPr>
          <a:lstStyle/>
          <a:p>
            <a:pPr algn="r">
              <a:defRPr/>
            </a:pPr>
            <a:r>
              <a:rPr lang="en-US" sz="2700" b="0" dirty="0">
                <a:solidFill>
                  <a:srgbClr val="FFFFFF"/>
                </a:solidFill>
                <a:latin typeface="Helvetica Light"/>
                <a:cs typeface="Helvetica Light"/>
              </a:rPr>
              <a:t>i</a:t>
            </a:r>
            <a:r>
              <a:rPr lang="en-US" sz="2700" b="0" dirty="0" smtClean="0">
                <a:solidFill>
                  <a:srgbClr val="FFFFFF"/>
                </a:solidFill>
                <a:latin typeface="Helvetica Light"/>
                <a:cs typeface="Helvetica Light"/>
              </a:rPr>
              <a:t>t</a:t>
            </a:r>
            <a:r>
              <a:rPr lang="fr-FR" sz="2700" b="0" dirty="0" smtClean="0">
                <a:solidFill>
                  <a:srgbClr val="FFFFFF"/>
                </a:solidFill>
                <a:latin typeface="Helvetica Light"/>
                <a:cs typeface="Helvetica Light"/>
              </a:rPr>
              <a:t>’</a:t>
            </a:r>
            <a:r>
              <a:rPr lang="en-US" sz="2700" b="0" dirty="0" smtClean="0">
                <a:solidFill>
                  <a:srgbClr val="FFFFFF"/>
                </a:solidFill>
                <a:latin typeface="Helvetica Light"/>
                <a:cs typeface="Helvetica Light"/>
              </a:rPr>
              <a:t>s a bird</a:t>
            </a:r>
            <a:r>
              <a:rPr lang="en-US" sz="3000" b="0" dirty="0" smtClean="0">
                <a:solidFill>
                  <a:srgbClr val="FFFFFF"/>
                </a:solidFill>
                <a:latin typeface="Helvetica Light"/>
                <a:cs typeface="Helvetica Light"/>
              </a:rPr>
              <a:t>, it</a:t>
            </a:r>
            <a:r>
              <a:rPr lang="fr-FR" sz="3000" b="0" dirty="0" smtClean="0">
                <a:solidFill>
                  <a:srgbClr val="FFFFFF"/>
                </a:solidFill>
                <a:latin typeface="Helvetica Light"/>
                <a:cs typeface="Helvetica Light"/>
              </a:rPr>
              <a:t>’</a:t>
            </a:r>
            <a:r>
              <a:rPr lang="en-US" sz="3000" b="0" dirty="0" smtClean="0">
                <a:solidFill>
                  <a:srgbClr val="FFFFFF"/>
                </a:solidFill>
                <a:latin typeface="Helvetica Light"/>
                <a:cs typeface="Helvetica Light"/>
              </a:rPr>
              <a:t>s a plane, </a:t>
            </a:r>
            <a:r>
              <a:rPr lang="en-US" sz="3500" b="0" dirty="0" smtClean="0">
                <a:solidFill>
                  <a:srgbClr val="FFFFFF"/>
                </a:solidFill>
                <a:latin typeface="Helvetica Light"/>
                <a:cs typeface="Helvetica Light"/>
              </a:rPr>
              <a:t>it</a:t>
            </a:r>
            <a:r>
              <a:rPr lang="fr-FR" sz="3500" b="0" dirty="0" smtClean="0">
                <a:solidFill>
                  <a:srgbClr val="FFFFFF"/>
                </a:solidFill>
                <a:latin typeface="Helvetica Light"/>
                <a:cs typeface="Helvetica Light"/>
              </a:rPr>
              <a:t>’</a:t>
            </a:r>
            <a:r>
              <a:rPr lang="en-US" sz="3500" b="0" dirty="0" smtClean="0">
                <a:solidFill>
                  <a:srgbClr val="FFFFFF"/>
                </a:solidFill>
                <a:latin typeface="Helvetica Light"/>
                <a:cs typeface="Helvetica Light"/>
              </a:rPr>
              <a:t>s a </a:t>
            </a:r>
            <a:r>
              <a:rPr lang="en-US" sz="4000" b="0" dirty="0" smtClean="0">
                <a:solidFill>
                  <a:srgbClr val="FAC090"/>
                </a:solidFill>
                <a:latin typeface="Helvetica Light"/>
                <a:cs typeface="Helvetica Light"/>
              </a:rPr>
              <a:t>JWST</a:t>
            </a:r>
          </a:p>
        </p:txBody>
      </p:sp>
    </p:spTree>
    <p:extLst>
      <p:ext uri="{BB962C8B-B14F-4D97-AF65-F5344CB8AC3E}">
        <p14:creationId xmlns:p14="http://schemas.microsoft.com/office/powerpoint/2010/main" val="60192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339053" y="1350906"/>
            <a:ext cx="8435077" cy="400110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  </a:t>
            </a:r>
            <a:endParaRPr lang="en-US" b="0" dirty="0" smtClean="0">
              <a:solidFill>
                <a:srgbClr val="002060"/>
              </a:solidFill>
            </a:endParaRPr>
          </a:p>
        </p:txBody>
      </p:sp>
      <p:sp>
        <p:nvSpPr>
          <p:cNvPr id="28" name="Subtitle 2"/>
          <p:cNvSpPr txBox="1">
            <a:spLocks/>
          </p:cNvSpPr>
          <p:nvPr/>
        </p:nvSpPr>
        <p:spPr>
          <a:xfrm>
            <a:off x="174800" y="938960"/>
            <a:ext cx="8785628" cy="42931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0" dirty="0">
                <a:solidFill>
                  <a:schemeClr val="tx1"/>
                </a:solidFill>
                <a:latin typeface="Helvetica"/>
                <a:cs typeface="Helvetica"/>
              </a:rPr>
              <a:t>t</a:t>
            </a:r>
            <a:r>
              <a:rPr lang="en-US" sz="2000" b="0" dirty="0" smtClean="0">
                <a:solidFill>
                  <a:schemeClr val="tx1"/>
                </a:solidFill>
                <a:latin typeface="Helvetica"/>
                <a:cs typeface="Helvetica"/>
              </a:rPr>
              <a:t>echnological </a:t>
            </a:r>
            <a:r>
              <a:rPr lang="en-US" sz="2000" b="0" dirty="0">
                <a:solidFill>
                  <a:schemeClr val="tx1"/>
                </a:solidFill>
                <a:latin typeface="Helvetica"/>
                <a:cs typeface="Helvetica"/>
              </a:rPr>
              <a:t>f</a:t>
            </a:r>
            <a:r>
              <a:rPr lang="en-US" sz="2000" b="0" dirty="0" smtClean="0">
                <a:solidFill>
                  <a:schemeClr val="tx1"/>
                </a:solidFill>
                <a:latin typeface="Helvetica"/>
                <a:cs typeface="Helvetica"/>
              </a:rPr>
              <a:t>irsts to achieve this mission</a:t>
            </a:r>
          </a:p>
          <a:p>
            <a:pPr algn="l"/>
            <a:r>
              <a:rPr lang="en-US" sz="2000" b="0" dirty="0">
                <a:solidFill>
                  <a:schemeClr val="tx1"/>
                </a:solidFill>
                <a:latin typeface="Helvetica Light"/>
                <a:cs typeface="Helvetica Light"/>
              </a:rPr>
              <a:t>s</a:t>
            </a:r>
            <a:r>
              <a:rPr lang="en-US" sz="20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egmented </a:t>
            </a:r>
            <a:r>
              <a:rPr lang="en-US" sz="2000" b="0" dirty="0">
                <a:solidFill>
                  <a:srgbClr val="000000"/>
                </a:solidFill>
                <a:latin typeface="Helvetica Light"/>
                <a:cs typeface="Helvetica Light"/>
              </a:rPr>
              <a:t>b</a:t>
            </a:r>
            <a:r>
              <a:rPr lang="en-US" sz="20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eryllium </a:t>
            </a:r>
            <a:r>
              <a:rPr lang="en-US" sz="2000" b="0" dirty="0">
                <a:solidFill>
                  <a:srgbClr val="000000"/>
                </a:solidFill>
                <a:latin typeface="Helvetica Light"/>
                <a:cs typeface="Helvetica Light"/>
              </a:rPr>
              <a:t>p</a:t>
            </a:r>
            <a:r>
              <a:rPr lang="en-US" sz="20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rimary </a:t>
            </a:r>
            <a:r>
              <a:rPr lang="en-US" sz="2000" b="0" dirty="0">
                <a:solidFill>
                  <a:srgbClr val="000000"/>
                </a:solidFill>
                <a:latin typeface="Helvetica Light"/>
                <a:cs typeface="Helvetica Light"/>
              </a:rPr>
              <a:t>m</a:t>
            </a:r>
            <a:r>
              <a:rPr lang="en-US" sz="20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irror</a:t>
            </a:r>
            <a:endParaRPr lang="en-US" sz="2000" b="0" dirty="0">
              <a:solidFill>
                <a:srgbClr val="000000"/>
              </a:solidFill>
              <a:latin typeface="Helvetica Light"/>
              <a:cs typeface="Helvetica Light"/>
            </a:endParaRPr>
          </a:p>
          <a:p>
            <a:pPr algn="l"/>
            <a:r>
              <a:rPr lang="en-US" sz="2000" b="0" dirty="0">
                <a:solidFill>
                  <a:srgbClr val="000000"/>
                </a:solidFill>
                <a:latin typeface="Helvetica Light"/>
                <a:cs typeface="Helvetica Light"/>
              </a:rPr>
              <a:t>c</a:t>
            </a:r>
            <a:r>
              <a:rPr lang="en-US" sz="20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omposite </a:t>
            </a:r>
            <a:r>
              <a:rPr lang="en-US" sz="2000" b="0" dirty="0">
                <a:solidFill>
                  <a:srgbClr val="000000"/>
                </a:solidFill>
                <a:latin typeface="Helvetica Light"/>
                <a:cs typeface="Helvetica Light"/>
              </a:rPr>
              <a:t>b</a:t>
            </a:r>
            <a:r>
              <a:rPr lang="en-US" sz="20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ackplane structure</a:t>
            </a:r>
            <a:endParaRPr lang="en-US" sz="2000" b="0" dirty="0">
              <a:solidFill>
                <a:srgbClr val="000000"/>
              </a:solidFill>
              <a:latin typeface="Helvetica Light"/>
              <a:cs typeface="Helvetica Light"/>
            </a:endParaRPr>
          </a:p>
          <a:p>
            <a:pPr algn="l"/>
            <a:r>
              <a:rPr lang="en-US" sz="2000" b="0" dirty="0">
                <a:solidFill>
                  <a:srgbClr val="000000"/>
                </a:solidFill>
                <a:latin typeface="Helvetica Light"/>
                <a:cs typeface="Helvetica Light"/>
              </a:rPr>
              <a:t>m</a:t>
            </a:r>
            <a:r>
              <a:rPr lang="en-US" sz="20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irror </a:t>
            </a:r>
            <a:r>
              <a:rPr lang="en-US" sz="2000" b="0" dirty="0">
                <a:solidFill>
                  <a:srgbClr val="000000"/>
                </a:solidFill>
                <a:latin typeface="Helvetica Light"/>
                <a:cs typeface="Helvetica Light"/>
              </a:rPr>
              <a:t>p</a:t>
            </a:r>
            <a:r>
              <a:rPr lang="en-US" sz="20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hasing </a:t>
            </a:r>
            <a:r>
              <a:rPr lang="en-US" sz="2000" b="0" dirty="0">
                <a:solidFill>
                  <a:srgbClr val="000000"/>
                </a:solidFill>
                <a:latin typeface="Helvetica Light"/>
                <a:cs typeface="Helvetica Light"/>
              </a:rPr>
              <a:t>and </a:t>
            </a:r>
            <a:r>
              <a:rPr lang="en-US" sz="20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control </a:t>
            </a:r>
            <a:r>
              <a:rPr lang="en-US" sz="2000" b="0" dirty="0">
                <a:solidFill>
                  <a:srgbClr val="000000"/>
                </a:solidFill>
                <a:latin typeface="Helvetica Light"/>
                <a:cs typeface="Helvetica Light"/>
              </a:rPr>
              <a:t>s</a:t>
            </a:r>
            <a:r>
              <a:rPr lang="en-US" sz="20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oftware</a:t>
            </a:r>
            <a:endParaRPr lang="en-US" sz="2000" b="0" dirty="0">
              <a:solidFill>
                <a:srgbClr val="000000"/>
              </a:solidFill>
              <a:latin typeface="Helvetica Light"/>
              <a:cs typeface="Helvetica Light"/>
            </a:endParaRPr>
          </a:p>
          <a:p>
            <a:pPr algn="l"/>
            <a:r>
              <a:rPr lang="en-US" sz="2000" b="0" dirty="0">
                <a:solidFill>
                  <a:srgbClr val="000000"/>
                </a:solidFill>
                <a:latin typeface="Helvetica Light"/>
                <a:cs typeface="Helvetica Light"/>
              </a:rPr>
              <a:t>a</a:t>
            </a:r>
            <a:r>
              <a:rPr lang="en-US" sz="20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pplication </a:t>
            </a:r>
            <a:r>
              <a:rPr lang="en-US" sz="2000" b="0" dirty="0">
                <a:solidFill>
                  <a:srgbClr val="000000"/>
                </a:solidFill>
                <a:latin typeface="Helvetica Light"/>
                <a:cs typeface="Helvetica Light"/>
              </a:rPr>
              <a:t>s</a:t>
            </a:r>
            <a:r>
              <a:rPr lang="en-US" sz="20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pecific </a:t>
            </a:r>
            <a:r>
              <a:rPr lang="en-US" sz="2000" b="0" dirty="0">
                <a:solidFill>
                  <a:srgbClr val="000000"/>
                </a:solidFill>
                <a:latin typeface="Helvetica Light"/>
                <a:cs typeface="Helvetica Light"/>
              </a:rPr>
              <a:t>i</a:t>
            </a:r>
            <a:r>
              <a:rPr lang="en-US" sz="20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ntegrated circuit</a:t>
            </a:r>
            <a:endParaRPr lang="en-US" sz="2000" b="0" dirty="0">
              <a:solidFill>
                <a:srgbClr val="000000"/>
              </a:solidFill>
              <a:latin typeface="Helvetica Light"/>
              <a:cs typeface="Helvetica Light"/>
            </a:endParaRPr>
          </a:p>
          <a:p>
            <a:pPr algn="l"/>
            <a:r>
              <a:rPr lang="en-US" sz="2000" b="0" dirty="0" err="1" smtClean="0">
                <a:solidFill>
                  <a:srgbClr val="000000"/>
                </a:solidFill>
                <a:latin typeface="Helvetica Light"/>
                <a:cs typeface="Helvetica Light"/>
              </a:rPr>
              <a:t>microshutters</a:t>
            </a:r>
            <a:endParaRPr lang="en-US" sz="2000" b="0" dirty="0">
              <a:solidFill>
                <a:srgbClr val="000000"/>
              </a:solidFill>
              <a:latin typeface="Helvetica Light"/>
              <a:cs typeface="Helvetica Light"/>
            </a:endParaRPr>
          </a:p>
          <a:p>
            <a:pPr algn="l"/>
            <a:r>
              <a:rPr lang="en-US" sz="2000" b="0" dirty="0">
                <a:solidFill>
                  <a:srgbClr val="000000"/>
                </a:solidFill>
                <a:latin typeface="Helvetica Light"/>
                <a:cs typeface="Helvetica Light"/>
              </a:rPr>
              <a:t>s</a:t>
            </a:r>
            <a:r>
              <a:rPr lang="en-US" sz="20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unshield </a:t>
            </a:r>
            <a:r>
              <a:rPr lang="en-US" sz="2000" b="0" dirty="0">
                <a:solidFill>
                  <a:srgbClr val="000000"/>
                </a:solidFill>
                <a:latin typeface="Helvetica Light"/>
                <a:cs typeface="Helvetica Light"/>
              </a:rPr>
              <a:t>m</a:t>
            </a:r>
            <a:r>
              <a:rPr lang="en-US" sz="20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embranes</a:t>
            </a:r>
            <a:endParaRPr lang="en-US" sz="2000" b="0" dirty="0">
              <a:solidFill>
                <a:srgbClr val="000000"/>
              </a:solidFill>
              <a:latin typeface="Helvetica Light"/>
              <a:cs typeface="Helvetica Light"/>
            </a:endParaRPr>
          </a:p>
          <a:p>
            <a:pPr algn="l"/>
            <a:r>
              <a:rPr lang="en-US" sz="20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mid-</a:t>
            </a:r>
            <a:r>
              <a:rPr lang="en-US" sz="2000" b="0" dirty="0">
                <a:solidFill>
                  <a:srgbClr val="000000"/>
                </a:solidFill>
                <a:latin typeface="Helvetica Light"/>
                <a:cs typeface="Helvetica Light"/>
              </a:rPr>
              <a:t>i</a:t>
            </a:r>
            <a:r>
              <a:rPr lang="en-US" sz="20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nfrared detectors</a:t>
            </a:r>
            <a:endParaRPr lang="en-US" sz="2000" b="0" dirty="0">
              <a:solidFill>
                <a:srgbClr val="000000"/>
              </a:solidFill>
              <a:latin typeface="Helvetica Light"/>
              <a:cs typeface="Helvetica Light"/>
            </a:endParaRPr>
          </a:p>
          <a:p>
            <a:pPr algn="l"/>
            <a:r>
              <a:rPr lang="en-US" sz="2000" b="0" dirty="0" err="1">
                <a:solidFill>
                  <a:srgbClr val="000000"/>
                </a:solidFill>
                <a:latin typeface="Helvetica Light"/>
                <a:cs typeface="Helvetica Light"/>
              </a:rPr>
              <a:t>c</a:t>
            </a:r>
            <a:r>
              <a:rPr lang="en-US" sz="2000" b="0" dirty="0" err="1" smtClean="0">
                <a:solidFill>
                  <a:srgbClr val="000000"/>
                </a:solidFill>
                <a:latin typeface="Helvetica Light"/>
                <a:cs typeface="Helvetica Light"/>
              </a:rPr>
              <a:t>ryo</a:t>
            </a:r>
            <a:r>
              <a:rPr lang="en-US" sz="2000" b="0" dirty="0">
                <a:solidFill>
                  <a:srgbClr val="000000"/>
                </a:solidFill>
                <a:latin typeface="Helvetica Light"/>
                <a:cs typeface="Helvetica Light"/>
              </a:rPr>
              <a:t>-cooler for </a:t>
            </a:r>
            <a:r>
              <a:rPr lang="en-US" sz="20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mid-infrared </a:t>
            </a:r>
            <a:r>
              <a:rPr lang="en-US" sz="2000" b="0" dirty="0">
                <a:solidFill>
                  <a:srgbClr val="000000"/>
                </a:solidFill>
                <a:latin typeface="Helvetica Light"/>
                <a:cs typeface="Helvetica Light"/>
              </a:rPr>
              <a:t>i</a:t>
            </a:r>
            <a:r>
              <a:rPr lang="en-US" sz="20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nstrument</a:t>
            </a:r>
            <a:endParaRPr lang="en-US" sz="2000" b="0" dirty="0">
              <a:solidFill>
                <a:srgbClr val="000000"/>
              </a:solidFill>
              <a:latin typeface="Helvetica Light"/>
              <a:cs typeface="Helvetica Light"/>
            </a:endParaRPr>
          </a:p>
          <a:p>
            <a:pPr algn="l"/>
            <a:r>
              <a:rPr lang="en-US" sz="2000" b="0" dirty="0">
                <a:solidFill>
                  <a:srgbClr val="000000"/>
                </a:solidFill>
                <a:latin typeface="Helvetica Light"/>
                <a:cs typeface="Helvetica Light"/>
              </a:rPr>
              <a:t>o</a:t>
            </a:r>
            <a:r>
              <a:rPr lang="en-US" sz="20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ther </a:t>
            </a:r>
            <a:r>
              <a:rPr lang="en-US" sz="2000" b="0" dirty="0">
                <a:solidFill>
                  <a:srgbClr val="000000"/>
                </a:solidFill>
                <a:latin typeface="Helvetica Light"/>
                <a:cs typeface="Helvetica Light"/>
              </a:rPr>
              <a:t>“inventions” (e.g., </a:t>
            </a:r>
            <a:r>
              <a:rPr lang="en-US" sz="2000" b="0" dirty="0" err="1" smtClean="0">
                <a:solidFill>
                  <a:srgbClr val="000000"/>
                </a:solidFill>
                <a:latin typeface="Helvetica Light"/>
                <a:cs typeface="Helvetica Light"/>
              </a:rPr>
              <a:t>tinsley’s</a:t>
            </a:r>
            <a:r>
              <a:rPr lang="en-US" sz="20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 </a:t>
            </a:r>
            <a:r>
              <a:rPr lang="en-US" sz="2000" b="0" dirty="0">
                <a:solidFill>
                  <a:srgbClr val="000000"/>
                </a:solidFill>
                <a:latin typeface="Helvetica Light"/>
                <a:cs typeface="Helvetica Light"/>
              </a:rPr>
              <a:t>s</a:t>
            </a:r>
            <a:r>
              <a:rPr lang="en-US" sz="20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hack-</a:t>
            </a:r>
            <a:r>
              <a:rPr lang="en-US" sz="2000" b="0" dirty="0" err="1" smtClean="0">
                <a:solidFill>
                  <a:srgbClr val="000000"/>
                </a:solidFill>
                <a:latin typeface="Helvetica Light"/>
                <a:cs typeface="Helvetica Light"/>
              </a:rPr>
              <a:t>hartmann</a:t>
            </a:r>
            <a:r>
              <a:rPr lang="en-US" sz="20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 </a:t>
            </a:r>
            <a:r>
              <a:rPr lang="en-US" sz="2000" b="0" dirty="0">
                <a:solidFill>
                  <a:srgbClr val="000000"/>
                </a:solidFill>
                <a:latin typeface="Helvetica Light"/>
                <a:cs typeface="Helvetica Light"/>
              </a:rPr>
              <a:t>technique for mirror </a:t>
            </a:r>
            <a:endParaRPr lang="en-US" sz="2000" b="0" dirty="0" smtClean="0">
              <a:solidFill>
                <a:srgbClr val="000000"/>
              </a:solidFill>
              <a:latin typeface="Helvetica Light"/>
              <a:cs typeface="Helvetica Light"/>
            </a:endParaRPr>
          </a:p>
          <a:p>
            <a:pPr algn="l"/>
            <a:r>
              <a:rPr lang="en-US" sz="2000" b="0" dirty="0">
                <a:solidFill>
                  <a:srgbClr val="000000"/>
                </a:solidFill>
                <a:latin typeface="Helvetica Light"/>
                <a:cs typeface="Helvetica Light"/>
              </a:rPr>
              <a:t> </a:t>
            </a:r>
            <a:r>
              <a:rPr lang="en-US" sz="20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    surface </a:t>
            </a:r>
            <a:r>
              <a:rPr lang="en-US" sz="2000" b="0" dirty="0">
                <a:solidFill>
                  <a:srgbClr val="000000"/>
                </a:solidFill>
                <a:latin typeface="Helvetica Light"/>
                <a:cs typeface="Helvetica Light"/>
              </a:rPr>
              <a:t>measurement, SSHS)</a:t>
            </a:r>
          </a:p>
          <a:p>
            <a:pPr marL="285750" indent="-285750" algn="l">
              <a:buFont typeface="Arial"/>
              <a:buChar char="•"/>
            </a:pPr>
            <a:endParaRPr lang="en-US" sz="2000" b="0" dirty="0" smtClean="0">
              <a:solidFill>
                <a:srgbClr val="000000"/>
              </a:solidFill>
              <a:latin typeface="Helvetica Light"/>
              <a:cs typeface="Helvetica Light"/>
            </a:endParaRPr>
          </a:p>
        </p:txBody>
      </p:sp>
      <p:pic>
        <p:nvPicPr>
          <p:cNvPr id="6" name="Picture 5" descr="JWSTwithEarthMoon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6" b="6155"/>
          <a:stretch/>
        </p:blipFill>
        <p:spPr>
          <a:xfrm>
            <a:off x="6047030" y="4754291"/>
            <a:ext cx="2976126" cy="1984085"/>
          </a:xfrm>
          <a:prstGeom prst="rect">
            <a:avLst/>
          </a:prstGeom>
        </p:spPr>
      </p:pic>
      <p:sp>
        <p:nvSpPr>
          <p:cNvPr id="7" name="TextBox 39"/>
          <p:cNvSpPr txBox="1">
            <a:spLocks noChangeArrowheads="1"/>
          </p:cNvSpPr>
          <p:nvPr/>
        </p:nvSpPr>
        <p:spPr bwMode="auto">
          <a:xfrm>
            <a:off x="932597" y="154966"/>
            <a:ext cx="7381020" cy="863955"/>
          </a:xfrm>
          <a:prstGeom prst="rect">
            <a:avLst/>
          </a:prstGeom>
          <a:solidFill>
            <a:schemeClr val="bg1">
              <a:alpha val="50195"/>
            </a:schemeClr>
          </a:solidFill>
          <a:ln w="12700">
            <a:noFill/>
            <a:miter lim="800000"/>
            <a:headEnd/>
            <a:tailEnd/>
          </a:ln>
        </p:spPr>
        <p:txBody>
          <a:bodyPr wrap="square" tIns="0" bIns="936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5000" b="0" dirty="0">
                <a:solidFill>
                  <a:srgbClr val="000000"/>
                </a:solidFill>
                <a:latin typeface="Helvetica Light"/>
                <a:cs typeface="Helvetica Light"/>
              </a:rPr>
              <a:t>t</a:t>
            </a:r>
            <a:r>
              <a:rPr lang="en-US" sz="50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he JWST concept</a:t>
            </a:r>
            <a:endParaRPr lang="en-US" sz="5000" b="0" dirty="0">
              <a:solidFill>
                <a:srgbClr val="000000"/>
              </a:solidFill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64076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339053" y="1350906"/>
            <a:ext cx="8435077" cy="400110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  </a:t>
            </a:r>
            <a:endParaRPr lang="en-US" b="0" dirty="0" smtClean="0">
              <a:solidFill>
                <a:srgbClr val="002060"/>
              </a:solidFill>
            </a:endParaRPr>
          </a:p>
        </p:txBody>
      </p:sp>
      <p:sp>
        <p:nvSpPr>
          <p:cNvPr id="28" name="Subtitle 2"/>
          <p:cNvSpPr txBox="1">
            <a:spLocks/>
          </p:cNvSpPr>
          <p:nvPr/>
        </p:nvSpPr>
        <p:spPr>
          <a:xfrm>
            <a:off x="174800" y="938960"/>
            <a:ext cx="8785628" cy="42931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0" dirty="0">
                <a:solidFill>
                  <a:schemeClr val="tx1"/>
                </a:solidFill>
                <a:latin typeface="Helvetica"/>
                <a:cs typeface="Helvetica"/>
              </a:rPr>
              <a:t>t</a:t>
            </a:r>
            <a:r>
              <a:rPr lang="en-US" sz="2000" b="0" dirty="0" smtClean="0">
                <a:solidFill>
                  <a:schemeClr val="tx1"/>
                </a:solidFill>
                <a:latin typeface="Helvetica"/>
                <a:cs typeface="Helvetica"/>
              </a:rPr>
              <a:t>echnological </a:t>
            </a:r>
            <a:r>
              <a:rPr lang="en-US" sz="2000" b="0" dirty="0">
                <a:solidFill>
                  <a:schemeClr val="tx1"/>
                </a:solidFill>
                <a:latin typeface="Helvetica"/>
                <a:cs typeface="Helvetica"/>
              </a:rPr>
              <a:t>f</a:t>
            </a:r>
            <a:r>
              <a:rPr lang="en-US" sz="2000" b="0" dirty="0" smtClean="0">
                <a:solidFill>
                  <a:schemeClr val="tx1"/>
                </a:solidFill>
                <a:latin typeface="Helvetica"/>
                <a:cs typeface="Helvetica"/>
              </a:rPr>
              <a:t>irsts to achieve this mission</a:t>
            </a:r>
          </a:p>
          <a:p>
            <a:pPr algn="l"/>
            <a:r>
              <a:rPr lang="en-US" sz="2000" b="0" dirty="0">
                <a:solidFill>
                  <a:srgbClr val="6B6BCF"/>
                </a:solidFill>
                <a:latin typeface="Helvetica Light"/>
                <a:cs typeface="Helvetica Light"/>
              </a:rPr>
              <a:t>s</a:t>
            </a:r>
            <a:r>
              <a:rPr lang="en-US" sz="2000" b="0" dirty="0" smtClean="0">
                <a:solidFill>
                  <a:srgbClr val="6B6BCF"/>
                </a:solidFill>
                <a:latin typeface="Helvetica Light"/>
                <a:cs typeface="Helvetica Light"/>
              </a:rPr>
              <a:t>egmented </a:t>
            </a:r>
            <a:r>
              <a:rPr lang="en-US" sz="2000" b="0" dirty="0">
                <a:solidFill>
                  <a:srgbClr val="6B6BCF"/>
                </a:solidFill>
                <a:latin typeface="Helvetica Light"/>
                <a:cs typeface="Helvetica Light"/>
              </a:rPr>
              <a:t>b</a:t>
            </a:r>
            <a:r>
              <a:rPr lang="en-US" sz="2000" b="0" dirty="0" smtClean="0">
                <a:solidFill>
                  <a:srgbClr val="6B6BCF"/>
                </a:solidFill>
                <a:latin typeface="Helvetica Light"/>
                <a:cs typeface="Helvetica Light"/>
              </a:rPr>
              <a:t>eryllium </a:t>
            </a:r>
            <a:r>
              <a:rPr lang="en-US" sz="2000" b="0" dirty="0">
                <a:solidFill>
                  <a:srgbClr val="6B6BCF"/>
                </a:solidFill>
                <a:latin typeface="Helvetica Light"/>
                <a:cs typeface="Helvetica Light"/>
              </a:rPr>
              <a:t>p</a:t>
            </a:r>
            <a:r>
              <a:rPr lang="en-US" sz="2000" b="0" dirty="0" smtClean="0">
                <a:solidFill>
                  <a:srgbClr val="6B6BCF"/>
                </a:solidFill>
                <a:latin typeface="Helvetica Light"/>
                <a:cs typeface="Helvetica Light"/>
              </a:rPr>
              <a:t>rimary </a:t>
            </a:r>
            <a:r>
              <a:rPr lang="en-US" sz="2000" b="0" dirty="0">
                <a:solidFill>
                  <a:srgbClr val="6B6BCF"/>
                </a:solidFill>
                <a:latin typeface="Helvetica Light"/>
                <a:cs typeface="Helvetica Light"/>
              </a:rPr>
              <a:t>m</a:t>
            </a:r>
            <a:r>
              <a:rPr lang="en-US" sz="2000" b="0" dirty="0" smtClean="0">
                <a:solidFill>
                  <a:srgbClr val="6B6BCF"/>
                </a:solidFill>
                <a:latin typeface="Helvetica Light"/>
                <a:cs typeface="Helvetica Light"/>
              </a:rPr>
              <a:t>irror</a:t>
            </a:r>
            <a:endParaRPr lang="en-US" sz="2000" b="0" dirty="0">
              <a:solidFill>
                <a:srgbClr val="6B6BCF"/>
              </a:solidFill>
              <a:latin typeface="Helvetica Light"/>
              <a:cs typeface="Helvetica Light"/>
            </a:endParaRPr>
          </a:p>
          <a:p>
            <a:pPr algn="l"/>
            <a:r>
              <a:rPr lang="en-US" sz="20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c</a:t>
            </a:r>
            <a:r>
              <a:rPr lang="en-US" sz="20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omposite </a:t>
            </a:r>
            <a:r>
              <a:rPr lang="en-US" sz="20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b</a:t>
            </a:r>
            <a:r>
              <a:rPr lang="en-US" sz="20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ackplane structure</a:t>
            </a:r>
            <a:endParaRPr lang="en-US" sz="2000" b="0" dirty="0">
              <a:solidFill>
                <a:schemeClr val="tx1">
                  <a:lumMod val="50000"/>
                  <a:lumOff val="50000"/>
                </a:schemeClr>
              </a:solidFill>
              <a:latin typeface="Helvetica Light"/>
              <a:cs typeface="Helvetica Light"/>
            </a:endParaRPr>
          </a:p>
          <a:p>
            <a:pPr algn="l"/>
            <a:r>
              <a:rPr lang="en-US" sz="20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m</a:t>
            </a:r>
            <a:r>
              <a:rPr lang="en-US" sz="20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irror </a:t>
            </a:r>
            <a:r>
              <a:rPr lang="en-US" sz="20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p</a:t>
            </a:r>
            <a:r>
              <a:rPr lang="en-US" sz="20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hasing </a:t>
            </a:r>
            <a:r>
              <a:rPr lang="en-US" sz="20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and </a:t>
            </a:r>
            <a:r>
              <a:rPr lang="en-US" sz="20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control </a:t>
            </a:r>
            <a:r>
              <a:rPr lang="en-US" sz="20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s</a:t>
            </a:r>
            <a:r>
              <a:rPr lang="en-US" sz="20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oftware</a:t>
            </a:r>
            <a:endParaRPr lang="en-US" sz="2000" b="0" dirty="0">
              <a:solidFill>
                <a:schemeClr val="tx1">
                  <a:lumMod val="50000"/>
                  <a:lumOff val="50000"/>
                </a:schemeClr>
              </a:solidFill>
              <a:latin typeface="Helvetica Light"/>
              <a:cs typeface="Helvetica Light"/>
            </a:endParaRPr>
          </a:p>
          <a:p>
            <a:pPr algn="l"/>
            <a:r>
              <a:rPr lang="en-US" sz="20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a</a:t>
            </a:r>
            <a:r>
              <a:rPr lang="en-US" sz="20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pplication </a:t>
            </a:r>
            <a:r>
              <a:rPr lang="en-US" sz="20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s</a:t>
            </a:r>
            <a:r>
              <a:rPr lang="en-US" sz="20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pecific </a:t>
            </a:r>
            <a:r>
              <a:rPr lang="en-US" sz="20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i</a:t>
            </a:r>
            <a:r>
              <a:rPr lang="en-US" sz="20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ntegrated circuit</a:t>
            </a:r>
            <a:endParaRPr lang="en-US" sz="2000" b="0" dirty="0">
              <a:solidFill>
                <a:schemeClr val="tx1">
                  <a:lumMod val="50000"/>
                  <a:lumOff val="50000"/>
                </a:schemeClr>
              </a:solidFill>
              <a:latin typeface="Helvetica Light"/>
              <a:cs typeface="Helvetica Light"/>
            </a:endParaRPr>
          </a:p>
          <a:p>
            <a:pPr algn="l"/>
            <a:r>
              <a:rPr lang="en-US" sz="2000" b="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microshutters</a:t>
            </a:r>
            <a:endParaRPr lang="en-US" sz="2000" b="0" dirty="0">
              <a:solidFill>
                <a:schemeClr val="tx1">
                  <a:lumMod val="50000"/>
                  <a:lumOff val="50000"/>
                </a:schemeClr>
              </a:solidFill>
              <a:latin typeface="Helvetica Light"/>
              <a:cs typeface="Helvetica Light"/>
            </a:endParaRPr>
          </a:p>
          <a:p>
            <a:pPr algn="l"/>
            <a:r>
              <a:rPr lang="en-US" sz="20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s</a:t>
            </a:r>
            <a:r>
              <a:rPr lang="en-US" sz="20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unshield </a:t>
            </a:r>
            <a:r>
              <a:rPr lang="en-US" sz="20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m</a:t>
            </a:r>
            <a:r>
              <a:rPr lang="en-US" sz="20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embranes</a:t>
            </a:r>
            <a:endParaRPr lang="en-US" sz="2000" b="0" dirty="0">
              <a:solidFill>
                <a:schemeClr val="tx1">
                  <a:lumMod val="50000"/>
                  <a:lumOff val="50000"/>
                </a:schemeClr>
              </a:solidFill>
              <a:latin typeface="Helvetica Light"/>
              <a:cs typeface="Helvetica Light"/>
            </a:endParaRPr>
          </a:p>
          <a:p>
            <a:pPr algn="l"/>
            <a:r>
              <a:rPr lang="en-US" sz="20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mid-</a:t>
            </a:r>
            <a:r>
              <a:rPr lang="en-US" sz="20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i</a:t>
            </a:r>
            <a:r>
              <a:rPr lang="en-US" sz="20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nfrared detectors</a:t>
            </a:r>
            <a:endParaRPr lang="en-US" sz="2000" b="0" dirty="0">
              <a:solidFill>
                <a:schemeClr val="tx1">
                  <a:lumMod val="50000"/>
                  <a:lumOff val="50000"/>
                </a:schemeClr>
              </a:solidFill>
              <a:latin typeface="Helvetica Light"/>
              <a:cs typeface="Helvetica Light"/>
            </a:endParaRPr>
          </a:p>
          <a:p>
            <a:pPr algn="l"/>
            <a:r>
              <a:rPr lang="en-US" sz="2000" b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c</a:t>
            </a:r>
            <a:r>
              <a:rPr lang="en-US" sz="2000" b="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ryo</a:t>
            </a:r>
            <a:r>
              <a:rPr lang="en-US" sz="20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-cooler for </a:t>
            </a:r>
            <a:r>
              <a:rPr lang="en-US" sz="20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mid-infrared </a:t>
            </a:r>
            <a:r>
              <a:rPr lang="en-US" sz="20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i</a:t>
            </a:r>
            <a:r>
              <a:rPr lang="en-US" sz="20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nstrument</a:t>
            </a:r>
            <a:endParaRPr lang="en-US" sz="2000" b="0" dirty="0">
              <a:solidFill>
                <a:schemeClr val="tx1">
                  <a:lumMod val="50000"/>
                  <a:lumOff val="50000"/>
                </a:schemeClr>
              </a:solidFill>
              <a:latin typeface="Helvetica Light"/>
              <a:cs typeface="Helvetica Light"/>
            </a:endParaRPr>
          </a:p>
          <a:p>
            <a:pPr algn="l"/>
            <a:r>
              <a:rPr lang="en-US" sz="20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o</a:t>
            </a:r>
            <a:r>
              <a:rPr lang="en-US" sz="20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ther </a:t>
            </a:r>
            <a:r>
              <a:rPr lang="en-US" sz="20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“inventions” (e.g., </a:t>
            </a:r>
            <a:r>
              <a:rPr lang="en-US" sz="2000" b="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tinsley’s</a:t>
            </a:r>
            <a:r>
              <a:rPr lang="en-US" sz="20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 </a:t>
            </a:r>
            <a:r>
              <a:rPr lang="en-US" sz="20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s</a:t>
            </a:r>
            <a:r>
              <a:rPr lang="en-US" sz="20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hack-</a:t>
            </a:r>
            <a:r>
              <a:rPr lang="en-US" sz="2000" b="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hartmann</a:t>
            </a:r>
            <a:r>
              <a:rPr lang="en-US" sz="20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 </a:t>
            </a:r>
            <a:r>
              <a:rPr lang="en-US" sz="20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technique for mirror </a:t>
            </a:r>
            <a:endParaRPr lang="en-US" sz="2000" b="0" dirty="0" smtClean="0">
              <a:solidFill>
                <a:schemeClr val="tx1">
                  <a:lumMod val="50000"/>
                  <a:lumOff val="50000"/>
                </a:schemeClr>
              </a:solidFill>
              <a:latin typeface="Helvetica Light"/>
              <a:cs typeface="Helvetica Light"/>
            </a:endParaRPr>
          </a:p>
          <a:p>
            <a:pPr algn="l"/>
            <a:r>
              <a:rPr lang="en-US" sz="20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 </a:t>
            </a:r>
            <a:r>
              <a:rPr lang="en-US" sz="20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    surface </a:t>
            </a:r>
            <a:r>
              <a:rPr lang="en-US" sz="20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measurement, SSHS)</a:t>
            </a:r>
          </a:p>
          <a:p>
            <a:pPr marL="285750" indent="-285750" algn="l">
              <a:buFont typeface="Arial"/>
              <a:buChar char="•"/>
            </a:pPr>
            <a:endParaRPr lang="en-US" sz="2000" b="0" dirty="0" smtClean="0">
              <a:solidFill>
                <a:schemeClr val="tx1">
                  <a:lumMod val="50000"/>
                  <a:lumOff val="50000"/>
                </a:schemeClr>
              </a:solidFill>
              <a:latin typeface="Helvetica Light"/>
              <a:cs typeface="Helvetica Light"/>
            </a:endParaRPr>
          </a:p>
        </p:txBody>
      </p:sp>
      <p:pic>
        <p:nvPicPr>
          <p:cNvPr id="6" name="Picture 5" descr="JWSTwithEarthMoon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6" b="6155"/>
          <a:stretch/>
        </p:blipFill>
        <p:spPr>
          <a:xfrm>
            <a:off x="6047030" y="4754291"/>
            <a:ext cx="2976126" cy="1984085"/>
          </a:xfrm>
          <a:prstGeom prst="rect">
            <a:avLst/>
          </a:prstGeom>
        </p:spPr>
      </p:pic>
      <p:sp>
        <p:nvSpPr>
          <p:cNvPr id="7" name="TextBox 39"/>
          <p:cNvSpPr txBox="1">
            <a:spLocks noChangeArrowheads="1"/>
          </p:cNvSpPr>
          <p:nvPr/>
        </p:nvSpPr>
        <p:spPr bwMode="auto">
          <a:xfrm>
            <a:off x="932597" y="154966"/>
            <a:ext cx="7381020" cy="863955"/>
          </a:xfrm>
          <a:prstGeom prst="rect">
            <a:avLst/>
          </a:prstGeom>
          <a:solidFill>
            <a:schemeClr val="bg1">
              <a:alpha val="50195"/>
            </a:schemeClr>
          </a:solidFill>
          <a:ln w="12700">
            <a:noFill/>
            <a:miter lim="800000"/>
            <a:headEnd/>
            <a:tailEnd/>
          </a:ln>
        </p:spPr>
        <p:txBody>
          <a:bodyPr wrap="square" tIns="0" bIns="936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5000" b="0" dirty="0">
                <a:solidFill>
                  <a:srgbClr val="000000"/>
                </a:solidFill>
                <a:latin typeface="Helvetica Light"/>
                <a:cs typeface="Helvetica Light"/>
              </a:rPr>
              <a:t>t</a:t>
            </a:r>
            <a:r>
              <a:rPr lang="en-US" sz="50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he JWST concept</a:t>
            </a:r>
            <a:endParaRPr lang="en-US" sz="5000" b="0" dirty="0">
              <a:solidFill>
                <a:srgbClr val="000000"/>
              </a:solidFill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7851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Box 39"/>
          <p:cNvSpPr txBox="1">
            <a:spLocks noChangeArrowheads="1"/>
          </p:cNvSpPr>
          <p:nvPr/>
        </p:nvSpPr>
        <p:spPr bwMode="auto">
          <a:xfrm>
            <a:off x="125664" y="3091315"/>
            <a:ext cx="8763000" cy="3557000"/>
          </a:xfrm>
          <a:prstGeom prst="rect">
            <a:avLst/>
          </a:prstGeom>
          <a:solidFill>
            <a:schemeClr val="bg1">
              <a:alpha val="50195"/>
            </a:schemeClr>
          </a:solidFill>
          <a:ln w="12700">
            <a:noFill/>
            <a:miter lim="800000"/>
            <a:headEnd/>
            <a:tailEnd/>
          </a:ln>
        </p:spPr>
        <p:txBody>
          <a:bodyPr tIns="0" bIns="936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700" b="0" dirty="0">
                <a:latin typeface="Helvetica"/>
                <a:cs typeface="Helvetica"/>
              </a:rPr>
              <a:t>Beryllium Across the Country</a:t>
            </a:r>
          </a:p>
          <a:p>
            <a:r>
              <a:rPr lang="en-US" sz="1500" b="0" dirty="0" smtClean="0">
                <a:latin typeface="Helvetica Light"/>
                <a:cs typeface="Helvetica Light"/>
              </a:rPr>
              <a:t>1.) Brush </a:t>
            </a:r>
            <a:r>
              <a:rPr lang="en-US" sz="1500" b="0" dirty="0">
                <a:latin typeface="Helvetica Light"/>
                <a:cs typeface="Helvetica Light"/>
              </a:rPr>
              <a:t>Wellman </a:t>
            </a:r>
            <a:r>
              <a:rPr lang="en-US" sz="1500" b="0" dirty="0" err="1" smtClean="0">
                <a:latin typeface="Helvetica Light"/>
                <a:cs typeface="Helvetica Light"/>
              </a:rPr>
              <a:t>Inc’</a:t>
            </a:r>
            <a:r>
              <a:rPr lang="en-US" altLang="ja-JP" sz="1500" b="0" dirty="0" err="1" smtClean="0">
                <a:latin typeface="Helvetica Light"/>
                <a:cs typeface="Helvetica Light"/>
              </a:rPr>
              <a:t>s</a:t>
            </a:r>
            <a:r>
              <a:rPr lang="en-US" altLang="ja-JP" sz="1500" b="0" dirty="0" smtClean="0">
                <a:latin typeface="Helvetica Light"/>
                <a:cs typeface="Helvetica Light"/>
              </a:rPr>
              <a:t> </a:t>
            </a:r>
            <a:r>
              <a:rPr lang="en-US" altLang="ja-JP" sz="1500" b="0" dirty="0">
                <a:latin typeface="Helvetica Light"/>
                <a:cs typeface="Helvetica Light"/>
              </a:rPr>
              <a:t>Mine (Powder – Utah)</a:t>
            </a:r>
          </a:p>
          <a:p>
            <a:r>
              <a:rPr lang="en-US" sz="1500" b="0" dirty="0" smtClean="0">
                <a:latin typeface="Helvetica Light"/>
                <a:cs typeface="Helvetica Light"/>
              </a:rPr>
              <a:t>2.) Brush </a:t>
            </a:r>
            <a:r>
              <a:rPr lang="en-US" sz="1500" b="0" dirty="0">
                <a:latin typeface="Helvetica Light"/>
                <a:cs typeface="Helvetica Light"/>
              </a:rPr>
              <a:t>Wellman Fac. (purification – Ohio)</a:t>
            </a:r>
          </a:p>
          <a:p>
            <a:r>
              <a:rPr lang="en-US" sz="1500" b="0" dirty="0" smtClean="0">
                <a:latin typeface="Helvetica Light"/>
                <a:cs typeface="Helvetica Light"/>
              </a:rPr>
              <a:t>3.) </a:t>
            </a:r>
            <a:r>
              <a:rPr lang="en-US" sz="1500" b="0" dirty="0" err="1" smtClean="0">
                <a:latin typeface="Helvetica Light"/>
                <a:cs typeface="Helvetica Light"/>
              </a:rPr>
              <a:t>Axsys</a:t>
            </a:r>
            <a:r>
              <a:rPr lang="en-US" sz="1500" b="0" dirty="0" smtClean="0">
                <a:latin typeface="Helvetica Light"/>
                <a:cs typeface="Helvetica Light"/>
              </a:rPr>
              <a:t> </a:t>
            </a:r>
            <a:r>
              <a:rPr lang="en-US" sz="1500" b="0" dirty="0">
                <a:latin typeface="Helvetica Light"/>
                <a:cs typeface="Helvetica Light"/>
              </a:rPr>
              <a:t>Tech (Honeycomb/shaping – Alabama) </a:t>
            </a:r>
            <a:endParaRPr lang="en-US" sz="1500" b="0" dirty="0" smtClean="0">
              <a:latin typeface="Helvetica Light"/>
              <a:cs typeface="Helvetica Light"/>
            </a:endParaRPr>
          </a:p>
          <a:p>
            <a:r>
              <a:rPr lang="en-US" sz="1500" b="0" dirty="0" smtClean="0">
                <a:latin typeface="Helvetica Light"/>
                <a:cs typeface="Helvetica Light"/>
              </a:rPr>
              <a:t>4.) Tinsley Lab (Grind/Polish/testing at room temp – California)</a:t>
            </a:r>
          </a:p>
          <a:p>
            <a:r>
              <a:rPr lang="en-US" sz="1500" b="0" dirty="0" smtClean="0">
                <a:latin typeface="Helvetica Light"/>
                <a:cs typeface="Helvetica Light"/>
              </a:rPr>
              <a:t>5</a:t>
            </a:r>
            <a:r>
              <a:rPr lang="en-US" sz="1500" b="0" dirty="0">
                <a:latin typeface="Helvetica Light"/>
                <a:cs typeface="Helvetica Light"/>
              </a:rPr>
              <a:t>.) Ball (Mounts/Actuators/testing – Colorado)</a:t>
            </a:r>
          </a:p>
          <a:p>
            <a:r>
              <a:rPr lang="en-US" sz="1500" b="0" dirty="0">
                <a:latin typeface="Helvetica Light"/>
                <a:cs typeface="Helvetica Light"/>
              </a:rPr>
              <a:t>6.) X-ray and Cryogenic Facility (Cold vacuum testing – Alabama)</a:t>
            </a:r>
          </a:p>
          <a:p>
            <a:r>
              <a:rPr lang="en-US" sz="1500" b="0" dirty="0">
                <a:latin typeface="Helvetica Light"/>
                <a:cs typeface="Helvetica Light"/>
              </a:rPr>
              <a:t>7.) Ball (Remove mounts/actuators – Colorado)</a:t>
            </a:r>
          </a:p>
          <a:p>
            <a:r>
              <a:rPr lang="en-US" sz="1500" b="0" dirty="0">
                <a:latin typeface="Helvetica Light"/>
                <a:cs typeface="Helvetica Light"/>
              </a:rPr>
              <a:t>8.) Tinsley Lab (Fine tune polish based on cryogenic testing – California)</a:t>
            </a:r>
          </a:p>
          <a:p>
            <a:r>
              <a:rPr lang="en-US" sz="1500" b="0" dirty="0">
                <a:latin typeface="Helvetica Light"/>
                <a:cs typeface="Helvetica Light"/>
              </a:rPr>
              <a:t>9.) Ball (Cleaning and preparation for coating – Colorado)</a:t>
            </a:r>
          </a:p>
          <a:p>
            <a:r>
              <a:rPr lang="en-US" sz="1500" b="0" dirty="0">
                <a:latin typeface="Helvetica Light"/>
                <a:cs typeface="Helvetica Light"/>
              </a:rPr>
              <a:t>10.) Quantum Coating Inc. (Gold coating – New Jersey)</a:t>
            </a:r>
          </a:p>
          <a:p>
            <a:r>
              <a:rPr lang="en-US" sz="1500" b="0" dirty="0">
                <a:latin typeface="Helvetica Light"/>
                <a:cs typeface="Helvetica Light"/>
              </a:rPr>
              <a:t>11.) Ball (Reassemble segments with mounts and actuators / Vibration testing – Colorado)</a:t>
            </a:r>
          </a:p>
          <a:p>
            <a:r>
              <a:rPr lang="en-US" sz="1500" b="0" dirty="0">
                <a:latin typeface="Helvetica Light"/>
                <a:cs typeface="Helvetica Light"/>
              </a:rPr>
              <a:t>12.) X-Ray and Cryogenic facility (Final cryogenic acceptance testing on segments – Alabama)</a:t>
            </a:r>
          </a:p>
          <a:p>
            <a:r>
              <a:rPr lang="en-US" sz="1500" b="0" dirty="0">
                <a:latin typeface="Helvetica Light"/>
                <a:cs typeface="Helvetica Light"/>
              </a:rPr>
              <a:t>13.) NASA GSFC (Assembly and ISIM integration / Acoustic and vibration testing – Maryland)</a:t>
            </a:r>
          </a:p>
          <a:p>
            <a:r>
              <a:rPr lang="en-US" sz="1500" b="0" dirty="0">
                <a:latin typeface="Helvetica Light"/>
                <a:cs typeface="Helvetica Light"/>
              </a:rPr>
              <a:t>14.) NASA JSC (Final cryogenic testing of JWST – Texas)</a:t>
            </a:r>
            <a:endParaRPr lang="en-US" sz="1500" b="0" u="sng" dirty="0">
              <a:solidFill>
                <a:srgbClr val="0000FF"/>
              </a:solidFill>
              <a:latin typeface="Helvetica Light"/>
              <a:cs typeface="Helvetica Light"/>
            </a:endParaRPr>
          </a:p>
        </p:txBody>
      </p:sp>
      <p:pic>
        <p:nvPicPr>
          <p:cNvPr id="36866" name="Picture 8" descr="4977143360_024e48f84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18" r="28346"/>
          <a:stretch>
            <a:fillRect/>
          </a:stretch>
        </p:blipFill>
        <p:spPr bwMode="auto">
          <a:xfrm>
            <a:off x="195683" y="882316"/>
            <a:ext cx="3530109" cy="2108126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7" name="Picture 4" descr="Picture 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579" y="872547"/>
            <a:ext cx="4584029" cy="309570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39"/>
          <p:cNvSpPr txBox="1">
            <a:spLocks noChangeArrowheads="1"/>
          </p:cNvSpPr>
          <p:nvPr/>
        </p:nvSpPr>
        <p:spPr bwMode="auto">
          <a:xfrm>
            <a:off x="932597" y="154966"/>
            <a:ext cx="7381020" cy="710067"/>
          </a:xfrm>
          <a:prstGeom prst="rect">
            <a:avLst/>
          </a:prstGeom>
          <a:solidFill>
            <a:schemeClr val="bg1">
              <a:alpha val="50195"/>
            </a:schemeClr>
          </a:solidFill>
          <a:ln w="12700">
            <a:noFill/>
            <a:miter lim="800000"/>
            <a:headEnd/>
            <a:tailEnd/>
          </a:ln>
        </p:spPr>
        <p:txBody>
          <a:bodyPr wrap="square" tIns="0" bIns="936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4000" b="0" dirty="0">
                <a:latin typeface="Helvetica Light"/>
                <a:cs typeface="Helvetica Light"/>
              </a:rPr>
              <a:t>t</a:t>
            </a:r>
            <a:r>
              <a:rPr lang="en-US" sz="4000" b="0" dirty="0" smtClean="0">
                <a:latin typeface="Helvetica Light"/>
                <a:cs typeface="Helvetica Light"/>
              </a:rPr>
              <a:t>he JWST mirrors </a:t>
            </a:r>
            <a:r>
              <a:rPr lang="en-US" sz="4000" b="0" dirty="0">
                <a:latin typeface="Helvetica Light"/>
                <a:cs typeface="Helvetica Light"/>
              </a:rPr>
              <a:t>j</a:t>
            </a:r>
            <a:r>
              <a:rPr lang="en-US" sz="4000" b="0" dirty="0" smtClean="0">
                <a:latin typeface="Helvetica Light"/>
                <a:cs typeface="Helvetica Light"/>
              </a:rPr>
              <a:t>ourney</a:t>
            </a:r>
            <a:endParaRPr lang="en-US" sz="4000" b="0" dirty="0"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9513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4911784" y="0"/>
            <a:ext cx="4232216" cy="47704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1424" tIns="45713" rIns="91424" bIns="45713">
            <a:spAutoFit/>
          </a:bodyPr>
          <a:lstStyle/>
          <a:p>
            <a:pPr algn="r">
              <a:defRPr/>
            </a:pPr>
            <a:r>
              <a:rPr lang="en-US" sz="2500" b="0" dirty="0" smtClean="0">
                <a:solidFill>
                  <a:srgbClr val="FFFFFF"/>
                </a:solidFill>
                <a:latin typeface="Helvetica Light"/>
                <a:cs typeface="Helvetica Light"/>
              </a:rPr>
              <a:t>We’re Talking Smooth</a:t>
            </a:r>
          </a:p>
        </p:txBody>
      </p:sp>
      <p:pic>
        <p:nvPicPr>
          <p:cNvPr id="21" name="Picture 20" descr="Screen shot 2012-05-23 at 8.23.13 AM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18" t="16707" r="18508" b="23716"/>
          <a:stretch/>
        </p:blipFill>
        <p:spPr>
          <a:xfrm>
            <a:off x="4114148" y="2907464"/>
            <a:ext cx="4439498" cy="3936102"/>
          </a:xfrm>
          <a:prstGeom prst="ellipse">
            <a:avLst/>
          </a:prstGeom>
        </p:spPr>
      </p:pic>
      <p:pic>
        <p:nvPicPr>
          <p:cNvPr id="4" name="Picture 3" descr="8047310260_2e2622ed51_b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9" t="12909" r="6783" b="17763"/>
          <a:stretch/>
        </p:blipFill>
        <p:spPr>
          <a:xfrm>
            <a:off x="0" y="0"/>
            <a:ext cx="5593977" cy="2949453"/>
          </a:xfrm>
          <a:prstGeom prst="rect">
            <a:avLst/>
          </a:prstGeom>
        </p:spPr>
      </p:pic>
      <p:sp>
        <p:nvSpPr>
          <p:cNvPr id="25" name="Text Box 7"/>
          <p:cNvSpPr txBox="1">
            <a:spLocks noChangeArrowheads="1"/>
          </p:cNvSpPr>
          <p:nvPr/>
        </p:nvSpPr>
        <p:spPr bwMode="auto">
          <a:xfrm rot="1702812">
            <a:off x="5032707" y="4845589"/>
            <a:ext cx="2597360" cy="3693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1424" tIns="45713" rIns="91424" bIns="45713">
            <a:spAutoFit/>
          </a:bodyPr>
          <a:lstStyle/>
          <a:p>
            <a:pPr algn="ctr">
              <a:defRPr/>
            </a:pPr>
            <a:r>
              <a:rPr lang="en-US" sz="18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1.3 meters</a:t>
            </a: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4890794" y="4062056"/>
            <a:ext cx="2865214" cy="1668881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arrow" w="lg" len="lg"/>
            <a:tailEnd type="arrow" w="lg" len="lg"/>
          </a:ln>
          <a:effectLst/>
        </p:spPr>
      </p:cxnSp>
      <p:pic>
        <p:nvPicPr>
          <p:cNvPr id="24" name="Picture 23" descr="Screen shot 2012-05-23 at 8.23.13 AM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50" t="22268" r="14912" b="15106"/>
          <a:stretch/>
        </p:blipFill>
        <p:spPr>
          <a:xfrm>
            <a:off x="8406709" y="2969768"/>
            <a:ext cx="608727" cy="37960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207296" y="2896951"/>
            <a:ext cx="82912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 smtClean="0">
                <a:solidFill>
                  <a:srgbClr val="FFFFFF"/>
                </a:solidFill>
                <a:latin typeface="Helvetica Light"/>
                <a:cs typeface="Helvetica Light"/>
              </a:rPr>
              <a:t>37 nm</a:t>
            </a:r>
            <a:endParaRPr lang="en-US" sz="1400" b="0" dirty="0">
              <a:solidFill>
                <a:srgbClr val="FFFFFF"/>
              </a:solidFill>
              <a:latin typeface="Helvetica Light"/>
              <a:cs typeface="Helvetica Ligh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246820" y="6498546"/>
            <a:ext cx="779106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 smtClean="0">
                <a:solidFill>
                  <a:srgbClr val="FFFFFF"/>
                </a:solidFill>
                <a:latin typeface="Helvetica Light"/>
                <a:cs typeface="Helvetica Light"/>
              </a:rPr>
              <a:t>-24 nm</a:t>
            </a:r>
            <a:endParaRPr lang="en-US" sz="1400" b="0" dirty="0">
              <a:solidFill>
                <a:srgbClr val="FFFFFF"/>
              </a:solidFill>
              <a:latin typeface="Helvetica Light"/>
              <a:cs typeface="Helvetica Ligh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810252" y="4564915"/>
            <a:ext cx="323254" cy="34895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sz="1400" b="0" dirty="0">
              <a:solidFill>
                <a:srgbClr val="FFFFFF"/>
              </a:solidFill>
              <a:latin typeface="Helvetica Light"/>
              <a:cs typeface="Helvetica Light"/>
            </a:endParaRPr>
          </a:p>
        </p:txBody>
      </p:sp>
      <p:sp>
        <p:nvSpPr>
          <p:cNvPr id="33" name="Text Box 7"/>
          <p:cNvSpPr txBox="1">
            <a:spLocks noChangeArrowheads="1"/>
          </p:cNvSpPr>
          <p:nvPr/>
        </p:nvSpPr>
        <p:spPr bwMode="auto">
          <a:xfrm>
            <a:off x="0" y="2975902"/>
            <a:ext cx="4785840" cy="58476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1424" tIns="45713" rIns="91424" bIns="45713">
            <a:spAutoFit/>
          </a:bodyPr>
          <a:lstStyle/>
          <a:p>
            <a:pPr algn="just">
              <a:defRPr/>
            </a:pPr>
            <a:r>
              <a:rPr lang="en-US" sz="1600" b="0" dirty="0">
                <a:solidFill>
                  <a:srgbClr val="FFFFFF"/>
                </a:solidFill>
                <a:latin typeface="Helvetica Light"/>
                <a:cs typeface="Helvetica Light"/>
              </a:rPr>
              <a:t>e</a:t>
            </a:r>
            <a:r>
              <a:rPr lang="en-US" sz="1600" b="0" dirty="0" smtClean="0">
                <a:solidFill>
                  <a:srgbClr val="FFFFFF"/>
                </a:solidFill>
                <a:latin typeface="Helvetica Light"/>
                <a:cs typeface="Helvetica Light"/>
              </a:rPr>
              <a:t>ach 1.3 meter JWST mirror segment has surface aberrations measuring ~20 nanometers.</a:t>
            </a:r>
          </a:p>
        </p:txBody>
      </p:sp>
      <p:sp>
        <p:nvSpPr>
          <p:cNvPr id="34" name="Text Box 7"/>
          <p:cNvSpPr txBox="1">
            <a:spLocks noChangeArrowheads="1"/>
          </p:cNvSpPr>
          <p:nvPr/>
        </p:nvSpPr>
        <p:spPr bwMode="auto">
          <a:xfrm>
            <a:off x="713675" y="5689179"/>
            <a:ext cx="4219097" cy="95409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1424" tIns="45713" rIns="91424" bIns="45713">
            <a:spAutoFit/>
          </a:bodyPr>
          <a:lstStyle/>
          <a:p>
            <a:pPr algn="just">
              <a:defRPr/>
            </a:pPr>
            <a:r>
              <a:rPr lang="en-US" sz="1600" b="0" dirty="0" smtClean="0">
                <a:solidFill>
                  <a:srgbClr val="FFFFFF"/>
                </a:solidFill>
                <a:latin typeface="Helvetica Light"/>
                <a:cs typeface="Helvetica Light"/>
              </a:rPr>
              <a:t>Ii this mirror was stretched in proportion to the size of the </a:t>
            </a:r>
            <a:r>
              <a:rPr lang="en-US" b="0" dirty="0" smtClean="0">
                <a:solidFill>
                  <a:srgbClr val="FAC090"/>
                </a:solidFill>
                <a:latin typeface="Helvetica Light"/>
                <a:cs typeface="Helvetica Light"/>
              </a:rPr>
              <a:t>US</a:t>
            </a:r>
            <a:r>
              <a:rPr lang="en-US" sz="1600" b="0" dirty="0" smtClean="0">
                <a:solidFill>
                  <a:srgbClr val="FFFFFF"/>
                </a:solidFill>
                <a:latin typeface="Helvetica Light"/>
                <a:cs typeface="Helvetica Light"/>
              </a:rPr>
              <a:t>, the aberrations would only be </a:t>
            </a:r>
            <a:r>
              <a:rPr lang="en-US" b="0" dirty="0" smtClean="0">
                <a:solidFill>
                  <a:srgbClr val="FAC090"/>
                </a:solidFill>
                <a:latin typeface="Helvetica Light"/>
                <a:cs typeface="Helvetica Light"/>
              </a:rPr>
              <a:t>1 inch </a:t>
            </a:r>
            <a:r>
              <a:rPr lang="en-US" sz="1600" b="0" dirty="0" smtClean="0">
                <a:solidFill>
                  <a:srgbClr val="FFFFFF"/>
                </a:solidFill>
                <a:latin typeface="Helvetica Light"/>
                <a:cs typeface="Helvetica Light"/>
              </a:rPr>
              <a:t>high. </a:t>
            </a:r>
          </a:p>
        </p:txBody>
      </p:sp>
    </p:spTree>
    <p:extLst>
      <p:ext uri="{BB962C8B-B14F-4D97-AF65-F5344CB8AC3E}">
        <p14:creationId xmlns:p14="http://schemas.microsoft.com/office/powerpoint/2010/main" val="178804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goldcoated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28" y="910828"/>
            <a:ext cx="8449717" cy="578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53792" y="85144"/>
            <a:ext cx="9322541" cy="642938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Helvetica Light"/>
                <a:ea typeface="ヒラギノ角ゴ ProN W3" charset="0"/>
                <a:cs typeface="Helvetica Light"/>
              </a:rPr>
              <a:t>6.5m segmented </a:t>
            </a:r>
            <a:r>
              <a:rPr lang="en-US" sz="4000" dirty="0">
                <a:solidFill>
                  <a:schemeClr val="tx1"/>
                </a:solidFill>
                <a:latin typeface="Helvetica Light"/>
                <a:ea typeface="ヒラギノ角ゴ ProN W3" charset="0"/>
                <a:cs typeface="Helvetica Light"/>
              </a:rPr>
              <a:t>m</a:t>
            </a:r>
            <a:r>
              <a:rPr lang="en-US" sz="4000" dirty="0" smtClean="0">
                <a:solidFill>
                  <a:schemeClr val="tx1"/>
                </a:solidFill>
                <a:latin typeface="Helvetica Light"/>
                <a:ea typeface="ヒラギノ角ゴ ProN W3" charset="0"/>
                <a:cs typeface="Helvetica Light"/>
              </a:rPr>
              <a:t>irror in space</a:t>
            </a:r>
            <a:endParaRPr lang="en-US" sz="4000" dirty="0">
              <a:solidFill>
                <a:schemeClr val="tx1"/>
              </a:solidFill>
              <a:latin typeface="Helvetica Light"/>
              <a:ea typeface="ヒラギノ角ゴ ProN W3" charset="0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78043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339053" y="1350906"/>
            <a:ext cx="8435077" cy="400110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  </a:t>
            </a:r>
            <a:endParaRPr lang="en-US" b="0" dirty="0" smtClean="0">
              <a:solidFill>
                <a:srgbClr val="002060"/>
              </a:solidFill>
            </a:endParaRPr>
          </a:p>
        </p:txBody>
      </p:sp>
      <p:sp>
        <p:nvSpPr>
          <p:cNvPr id="28" name="Subtitle 2"/>
          <p:cNvSpPr txBox="1">
            <a:spLocks/>
          </p:cNvSpPr>
          <p:nvPr/>
        </p:nvSpPr>
        <p:spPr>
          <a:xfrm>
            <a:off x="174800" y="938960"/>
            <a:ext cx="8785628" cy="42931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0" dirty="0">
                <a:solidFill>
                  <a:schemeClr val="tx1"/>
                </a:solidFill>
                <a:latin typeface="Helvetica"/>
                <a:cs typeface="Helvetica"/>
              </a:rPr>
              <a:t>t</a:t>
            </a:r>
            <a:r>
              <a:rPr lang="en-US" sz="2000" b="0" dirty="0" smtClean="0">
                <a:solidFill>
                  <a:schemeClr val="tx1"/>
                </a:solidFill>
                <a:latin typeface="Helvetica"/>
                <a:cs typeface="Helvetica"/>
              </a:rPr>
              <a:t>echnological </a:t>
            </a:r>
            <a:r>
              <a:rPr lang="en-US" sz="2000" b="0" dirty="0">
                <a:solidFill>
                  <a:schemeClr val="tx1"/>
                </a:solidFill>
                <a:latin typeface="Helvetica"/>
                <a:cs typeface="Helvetica"/>
              </a:rPr>
              <a:t>f</a:t>
            </a:r>
            <a:r>
              <a:rPr lang="en-US" sz="2000" b="0" dirty="0" smtClean="0">
                <a:solidFill>
                  <a:schemeClr val="tx1"/>
                </a:solidFill>
                <a:latin typeface="Helvetica"/>
                <a:cs typeface="Helvetica"/>
              </a:rPr>
              <a:t>irsts to achieve this mission</a:t>
            </a:r>
          </a:p>
          <a:p>
            <a:pPr algn="l"/>
            <a:r>
              <a:rPr lang="en-US" sz="20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s</a:t>
            </a:r>
            <a:r>
              <a:rPr lang="en-US" sz="20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egmented </a:t>
            </a:r>
            <a:r>
              <a:rPr lang="en-US" sz="20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b</a:t>
            </a:r>
            <a:r>
              <a:rPr lang="en-US" sz="20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eryllium </a:t>
            </a:r>
            <a:r>
              <a:rPr lang="en-US" sz="20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p</a:t>
            </a:r>
            <a:r>
              <a:rPr lang="en-US" sz="20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rimary </a:t>
            </a:r>
            <a:r>
              <a:rPr lang="en-US" sz="20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m</a:t>
            </a:r>
            <a:r>
              <a:rPr lang="en-US" sz="20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irror</a:t>
            </a:r>
            <a:endParaRPr lang="en-US" sz="2000" b="0" dirty="0">
              <a:solidFill>
                <a:schemeClr val="tx1">
                  <a:lumMod val="50000"/>
                  <a:lumOff val="50000"/>
                </a:schemeClr>
              </a:solidFill>
              <a:latin typeface="Helvetica Light"/>
              <a:cs typeface="Helvetica Light"/>
            </a:endParaRPr>
          </a:p>
          <a:p>
            <a:pPr algn="l"/>
            <a:r>
              <a:rPr lang="en-US" sz="20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c</a:t>
            </a:r>
            <a:r>
              <a:rPr lang="en-US" sz="20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omposite </a:t>
            </a:r>
            <a:r>
              <a:rPr lang="en-US" sz="20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b</a:t>
            </a:r>
            <a:r>
              <a:rPr lang="en-US" sz="20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ackplane structure</a:t>
            </a:r>
            <a:endParaRPr lang="en-US" sz="2000" b="0" dirty="0">
              <a:solidFill>
                <a:schemeClr val="tx1">
                  <a:lumMod val="50000"/>
                  <a:lumOff val="50000"/>
                </a:schemeClr>
              </a:solidFill>
              <a:latin typeface="Helvetica Light"/>
              <a:cs typeface="Helvetica Light"/>
            </a:endParaRPr>
          </a:p>
          <a:p>
            <a:pPr algn="l"/>
            <a:r>
              <a:rPr lang="en-US" sz="20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m</a:t>
            </a:r>
            <a:r>
              <a:rPr lang="en-US" sz="20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irror </a:t>
            </a:r>
            <a:r>
              <a:rPr lang="en-US" sz="20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p</a:t>
            </a:r>
            <a:r>
              <a:rPr lang="en-US" sz="20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hasing </a:t>
            </a:r>
            <a:r>
              <a:rPr lang="en-US" sz="20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and </a:t>
            </a:r>
            <a:r>
              <a:rPr lang="en-US" sz="20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control </a:t>
            </a:r>
            <a:r>
              <a:rPr lang="en-US" sz="20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s</a:t>
            </a:r>
            <a:r>
              <a:rPr lang="en-US" sz="20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oftware</a:t>
            </a:r>
            <a:endParaRPr lang="en-US" sz="2000" b="0" dirty="0">
              <a:solidFill>
                <a:schemeClr val="tx1">
                  <a:lumMod val="50000"/>
                  <a:lumOff val="50000"/>
                </a:schemeClr>
              </a:solidFill>
              <a:latin typeface="Helvetica Light"/>
              <a:cs typeface="Helvetica Light"/>
            </a:endParaRPr>
          </a:p>
          <a:p>
            <a:pPr algn="l"/>
            <a:r>
              <a:rPr lang="en-US" sz="20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a</a:t>
            </a:r>
            <a:r>
              <a:rPr lang="en-US" sz="20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pplication </a:t>
            </a:r>
            <a:r>
              <a:rPr lang="en-US" sz="20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s</a:t>
            </a:r>
            <a:r>
              <a:rPr lang="en-US" sz="20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pecific </a:t>
            </a:r>
            <a:r>
              <a:rPr lang="en-US" sz="20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i</a:t>
            </a:r>
            <a:r>
              <a:rPr lang="en-US" sz="20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ntegrated circuit</a:t>
            </a:r>
            <a:endParaRPr lang="en-US" sz="2000" b="0" dirty="0">
              <a:solidFill>
                <a:schemeClr val="tx1">
                  <a:lumMod val="50000"/>
                  <a:lumOff val="50000"/>
                </a:schemeClr>
              </a:solidFill>
              <a:latin typeface="Helvetica Light"/>
              <a:cs typeface="Helvetica Light"/>
            </a:endParaRPr>
          </a:p>
          <a:p>
            <a:pPr algn="l"/>
            <a:r>
              <a:rPr lang="en-US" sz="2000" b="0" dirty="0" err="1" smtClean="0">
                <a:solidFill>
                  <a:srgbClr val="6B6BCF"/>
                </a:solidFill>
                <a:latin typeface="Helvetica Light"/>
                <a:cs typeface="Helvetica Light"/>
              </a:rPr>
              <a:t>microshutters</a:t>
            </a:r>
            <a:endParaRPr lang="en-US" sz="2000" b="0" dirty="0">
              <a:solidFill>
                <a:srgbClr val="6B6BCF"/>
              </a:solidFill>
              <a:latin typeface="Helvetica Light"/>
              <a:cs typeface="Helvetica Light"/>
            </a:endParaRPr>
          </a:p>
          <a:p>
            <a:pPr algn="l"/>
            <a:r>
              <a:rPr lang="en-US" sz="20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s</a:t>
            </a:r>
            <a:r>
              <a:rPr lang="en-US" sz="20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unshield </a:t>
            </a:r>
            <a:r>
              <a:rPr lang="en-US" sz="20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m</a:t>
            </a:r>
            <a:r>
              <a:rPr lang="en-US" sz="20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embranes</a:t>
            </a:r>
            <a:endParaRPr lang="en-US" sz="2000" b="0" dirty="0">
              <a:solidFill>
                <a:schemeClr val="tx1">
                  <a:lumMod val="50000"/>
                  <a:lumOff val="50000"/>
                </a:schemeClr>
              </a:solidFill>
              <a:latin typeface="Helvetica Light"/>
              <a:cs typeface="Helvetica Light"/>
            </a:endParaRPr>
          </a:p>
          <a:p>
            <a:pPr algn="l"/>
            <a:r>
              <a:rPr lang="en-US" sz="20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mid-</a:t>
            </a:r>
            <a:r>
              <a:rPr lang="en-US" sz="20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i</a:t>
            </a:r>
            <a:r>
              <a:rPr lang="en-US" sz="20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nfrared detectors</a:t>
            </a:r>
            <a:endParaRPr lang="en-US" sz="2000" b="0" dirty="0">
              <a:solidFill>
                <a:schemeClr val="tx1">
                  <a:lumMod val="50000"/>
                  <a:lumOff val="50000"/>
                </a:schemeClr>
              </a:solidFill>
              <a:latin typeface="Helvetica Light"/>
              <a:cs typeface="Helvetica Light"/>
            </a:endParaRPr>
          </a:p>
          <a:p>
            <a:pPr algn="l"/>
            <a:r>
              <a:rPr lang="en-US" sz="2000" b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c</a:t>
            </a:r>
            <a:r>
              <a:rPr lang="en-US" sz="2000" b="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ryo</a:t>
            </a:r>
            <a:r>
              <a:rPr lang="en-US" sz="20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-cooler for </a:t>
            </a:r>
            <a:r>
              <a:rPr lang="en-US" sz="20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mid-infrared </a:t>
            </a:r>
            <a:r>
              <a:rPr lang="en-US" sz="20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i</a:t>
            </a:r>
            <a:r>
              <a:rPr lang="en-US" sz="20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nstrument</a:t>
            </a:r>
            <a:endParaRPr lang="en-US" sz="2000" b="0" dirty="0">
              <a:solidFill>
                <a:schemeClr val="tx1">
                  <a:lumMod val="50000"/>
                  <a:lumOff val="50000"/>
                </a:schemeClr>
              </a:solidFill>
              <a:latin typeface="Helvetica Light"/>
              <a:cs typeface="Helvetica Light"/>
            </a:endParaRPr>
          </a:p>
          <a:p>
            <a:pPr algn="l"/>
            <a:r>
              <a:rPr lang="en-US" sz="20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o</a:t>
            </a:r>
            <a:r>
              <a:rPr lang="en-US" sz="20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ther </a:t>
            </a:r>
            <a:r>
              <a:rPr lang="en-US" sz="20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“inventions” (e.g., </a:t>
            </a:r>
            <a:r>
              <a:rPr lang="en-US" sz="2000" b="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tinsley’s</a:t>
            </a:r>
            <a:r>
              <a:rPr lang="en-US" sz="20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 </a:t>
            </a:r>
            <a:r>
              <a:rPr lang="en-US" sz="20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s</a:t>
            </a:r>
            <a:r>
              <a:rPr lang="en-US" sz="20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hack-</a:t>
            </a:r>
            <a:r>
              <a:rPr lang="en-US" sz="2000" b="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hartmann</a:t>
            </a:r>
            <a:r>
              <a:rPr lang="en-US" sz="20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 </a:t>
            </a:r>
            <a:r>
              <a:rPr lang="en-US" sz="20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technique for mirror </a:t>
            </a:r>
            <a:endParaRPr lang="en-US" sz="2000" b="0" dirty="0" smtClean="0">
              <a:solidFill>
                <a:schemeClr val="tx1">
                  <a:lumMod val="50000"/>
                  <a:lumOff val="50000"/>
                </a:schemeClr>
              </a:solidFill>
              <a:latin typeface="Helvetica Light"/>
              <a:cs typeface="Helvetica Light"/>
            </a:endParaRPr>
          </a:p>
          <a:p>
            <a:pPr algn="l"/>
            <a:r>
              <a:rPr lang="en-US" sz="20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 </a:t>
            </a:r>
            <a:r>
              <a:rPr lang="en-US" sz="20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    surface </a:t>
            </a:r>
            <a:r>
              <a:rPr lang="en-US" sz="20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measurement, SSHS)</a:t>
            </a:r>
          </a:p>
          <a:p>
            <a:pPr marL="285750" indent="-285750" algn="l">
              <a:buFont typeface="Arial"/>
              <a:buChar char="•"/>
            </a:pPr>
            <a:endParaRPr lang="en-US" sz="2000" b="0" dirty="0" smtClean="0">
              <a:solidFill>
                <a:schemeClr val="tx1">
                  <a:lumMod val="50000"/>
                  <a:lumOff val="50000"/>
                </a:schemeClr>
              </a:solidFill>
              <a:latin typeface="Helvetica Light"/>
              <a:cs typeface="Helvetica Light"/>
            </a:endParaRPr>
          </a:p>
        </p:txBody>
      </p:sp>
      <p:pic>
        <p:nvPicPr>
          <p:cNvPr id="6" name="Picture 5" descr="JWSTwithEarthMoon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6" b="6155"/>
          <a:stretch/>
        </p:blipFill>
        <p:spPr>
          <a:xfrm>
            <a:off x="6047030" y="4754291"/>
            <a:ext cx="2976126" cy="1984085"/>
          </a:xfrm>
          <a:prstGeom prst="rect">
            <a:avLst/>
          </a:prstGeom>
        </p:spPr>
      </p:pic>
      <p:sp>
        <p:nvSpPr>
          <p:cNvPr id="7" name="TextBox 39"/>
          <p:cNvSpPr txBox="1">
            <a:spLocks noChangeArrowheads="1"/>
          </p:cNvSpPr>
          <p:nvPr/>
        </p:nvSpPr>
        <p:spPr bwMode="auto">
          <a:xfrm>
            <a:off x="932597" y="154966"/>
            <a:ext cx="7381020" cy="863955"/>
          </a:xfrm>
          <a:prstGeom prst="rect">
            <a:avLst/>
          </a:prstGeom>
          <a:solidFill>
            <a:schemeClr val="bg1">
              <a:alpha val="50195"/>
            </a:schemeClr>
          </a:solidFill>
          <a:ln w="12700">
            <a:noFill/>
            <a:miter lim="800000"/>
            <a:headEnd/>
            <a:tailEnd/>
          </a:ln>
        </p:spPr>
        <p:txBody>
          <a:bodyPr wrap="square" tIns="0" bIns="936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5000" b="0" dirty="0">
                <a:solidFill>
                  <a:srgbClr val="000000"/>
                </a:solidFill>
                <a:latin typeface="Helvetica Light"/>
                <a:cs typeface="Helvetica Light"/>
              </a:rPr>
              <a:t>t</a:t>
            </a:r>
            <a:r>
              <a:rPr lang="en-US" sz="50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he JWST concept</a:t>
            </a:r>
            <a:endParaRPr lang="en-US" sz="5000" b="0" dirty="0">
              <a:solidFill>
                <a:srgbClr val="000000"/>
              </a:solidFill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47941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15744" r="259" b="21281"/>
          <a:stretch/>
        </p:blipFill>
        <p:spPr bwMode="auto">
          <a:xfrm>
            <a:off x="1320801" y="3549630"/>
            <a:ext cx="7835900" cy="3308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0" descr="nebulae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8" t="1843" r="7208"/>
          <a:stretch/>
        </p:blipFill>
        <p:spPr bwMode="auto">
          <a:xfrm rot="16200000">
            <a:off x="455160" y="-350205"/>
            <a:ext cx="2592580" cy="3397950"/>
          </a:xfrm>
          <a:prstGeom prst="rect">
            <a:avLst/>
          </a:prstGeom>
          <a:noFill/>
          <a:ln w="6350" cmpd="sng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stephquintet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8" r="6319" b="1635"/>
          <a:stretch/>
        </p:blipFill>
        <p:spPr bwMode="auto">
          <a:xfrm rot="16200000">
            <a:off x="789468" y="2012999"/>
            <a:ext cx="2661156" cy="3631362"/>
          </a:xfrm>
          <a:prstGeom prst="rect">
            <a:avLst/>
          </a:prstGeom>
          <a:noFill/>
          <a:ln w="6350" cmpd="sng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n3603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2" t="21982" r="18056" b="32640"/>
          <a:stretch/>
        </p:blipFill>
        <p:spPr bwMode="auto">
          <a:xfrm>
            <a:off x="3631362" y="209925"/>
            <a:ext cx="3640263" cy="2750023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udf_hst_big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" t="11636" r="3598" b="19434"/>
          <a:stretch>
            <a:fillRect/>
          </a:stretch>
        </p:blipFill>
        <p:spPr bwMode="auto">
          <a:xfrm>
            <a:off x="5293376" y="2123985"/>
            <a:ext cx="3686260" cy="2539791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636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4" descr="DSC01232"/>
          <p:cNvPicPr>
            <a:picLocks noChangeAspect="1" noChangeArrowheads="1"/>
          </p:cNvPicPr>
          <p:nvPr/>
        </p:nvPicPr>
        <p:blipFill>
          <a:blip r:embed="rId3" cstate="print">
            <a:lum bright="12000"/>
          </a:blip>
          <a:srcRect/>
          <a:stretch>
            <a:fillRect/>
          </a:stretch>
        </p:blipFill>
        <p:spPr bwMode="auto">
          <a:xfrm>
            <a:off x="419101" y="880176"/>
            <a:ext cx="1752599" cy="1796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7" name="Oval 68"/>
          <p:cNvSpPr>
            <a:spLocks noChangeArrowheads="1"/>
          </p:cNvSpPr>
          <p:nvPr/>
        </p:nvSpPr>
        <p:spPr bwMode="auto">
          <a:xfrm>
            <a:off x="1641476" y="2171022"/>
            <a:ext cx="246063" cy="244475"/>
          </a:xfrm>
          <a:prstGeom prst="ellipse">
            <a:avLst/>
          </a:prstGeom>
          <a:noFill/>
          <a:ln w="25400" algn="ctr">
            <a:solidFill>
              <a:srgbClr val="C00000"/>
            </a:solidFill>
            <a:round/>
            <a:headEnd/>
            <a:tailEnd/>
          </a:ln>
        </p:spPr>
        <p:txBody>
          <a:bodyPr wrap="none" lIns="91429" tIns="45714" rIns="91429" bIns="45714" anchor="ctr"/>
          <a:lstStyle/>
          <a:p>
            <a:endParaRPr lang="en-US" dirty="0"/>
          </a:p>
        </p:txBody>
      </p:sp>
      <p:pic>
        <p:nvPicPr>
          <p:cNvPr id="49159" name="Picture 16" descr="Picture1.bmp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46429" y="893096"/>
            <a:ext cx="2691256" cy="2133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4" name="Group 23"/>
          <p:cNvGrpSpPr/>
          <p:nvPr/>
        </p:nvGrpSpPr>
        <p:grpSpPr>
          <a:xfrm>
            <a:off x="3447592" y="3069769"/>
            <a:ext cx="5195661" cy="3540563"/>
            <a:chOff x="3079292" y="3069769"/>
            <a:chExt cx="5195661" cy="3540563"/>
          </a:xfrm>
        </p:grpSpPr>
        <p:grpSp>
          <p:nvGrpSpPr>
            <p:cNvPr id="2" name="Group 7"/>
            <p:cNvGrpSpPr>
              <a:grpSpLocks/>
            </p:cNvGrpSpPr>
            <p:nvPr/>
          </p:nvGrpSpPr>
          <p:grpSpPr bwMode="auto">
            <a:xfrm>
              <a:off x="3079292" y="3069769"/>
              <a:ext cx="5195661" cy="3540563"/>
              <a:chOff x="838200" y="781050"/>
              <a:chExt cx="7391400" cy="5543550"/>
            </a:xfrm>
          </p:grpSpPr>
          <p:sp>
            <p:nvSpPr>
              <p:cNvPr id="49166" name="Text Box 2"/>
              <p:cNvSpPr txBox="1">
                <a:spLocks noChangeArrowheads="1"/>
              </p:cNvSpPr>
              <p:nvPr/>
            </p:nvSpPr>
            <p:spPr bwMode="auto">
              <a:xfrm>
                <a:off x="990600" y="3124199"/>
                <a:ext cx="262800" cy="38551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endParaRPr lang="en-US" sz="1000" dirty="0">
                  <a:latin typeface="Chicago"/>
                </a:endParaRPr>
              </a:p>
            </p:txBody>
          </p:sp>
          <p:pic>
            <p:nvPicPr>
              <p:cNvPr id="49167" name="Picture 4" descr="2959a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838200" y="781050"/>
                <a:ext cx="7391400" cy="55435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9168" name="Picture 5" descr="2959b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828800" y="1447800"/>
                <a:ext cx="6400800" cy="4800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9169" name="Picture 6" descr="2959c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3429000" y="2667000"/>
                <a:ext cx="4800600" cy="3600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6" name="Flowchart: Connector 15"/>
            <p:cNvSpPr>
              <a:spLocks noChangeAspect="1"/>
            </p:cNvSpPr>
            <p:nvPr/>
          </p:nvSpPr>
          <p:spPr bwMode="auto">
            <a:xfrm>
              <a:off x="6813550" y="4514798"/>
              <a:ext cx="1182987" cy="1119165"/>
            </a:xfrm>
            <a:prstGeom prst="flowChartConnector">
              <a:avLst/>
            </a:prstGeom>
            <a:solidFill>
              <a:schemeClr val="tx2">
                <a:lumMod val="20000"/>
                <a:lumOff val="80000"/>
                <a:alpha val="72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none" lIns="0" tIns="0" rIns="0" bIns="0" anchor="ctr"/>
            <a:lstStyle/>
            <a:p>
              <a:pPr algn="ctr">
                <a:defRPr/>
              </a:pPr>
              <a:r>
                <a:rPr lang="en-US" sz="900" dirty="0"/>
                <a:t>Human Hair 90 um Dia.</a:t>
              </a:r>
            </a:p>
          </p:txBody>
        </p:sp>
        <p:sp>
          <p:nvSpPr>
            <p:cNvPr id="49160" name="TextBox 17"/>
            <p:cNvSpPr txBox="1">
              <a:spLocks noChangeArrowheads="1"/>
            </p:cNvSpPr>
            <p:nvPr/>
          </p:nvSpPr>
          <p:spPr bwMode="auto">
            <a:xfrm>
              <a:off x="3096092" y="3096033"/>
              <a:ext cx="5150747" cy="27698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lIns="91429" tIns="45714" rIns="91429" bIns="45714">
              <a:spAutoFit/>
            </a:bodyPr>
            <a:lstStyle/>
            <a:p>
              <a:r>
                <a:rPr lang="en-US" sz="1200" dirty="0"/>
                <a:t>203 x 463 mas shutter pixel clear aperture, 267 x 528 mas pitch, 4 x 171 x 365 array</a:t>
              </a:r>
            </a:p>
          </p:txBody>
        </p:sp>
      </p:grpSp>
      <p:pic>
        <p:nvPicPr>
          <p:cNvPr id="18" name="Picture 17" descr="msa crop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06401" y="2705100"/>
            <a:ext cx="1955396" cy="1999791"/>
          </a:xfrm>
          <a:prstGeom prst="rect">
            <a:avLst/>
          </a:prstGeom>
        </p:spPr>
      </p:pic>
      <p:sp>
        <p:nvSpPr>
          <p:cNvPr id="20" name="Rectangle 24"/>
          <p:cNvSpPr>
            <a:spLocks noChangeArrowheads="1"/>
          </p:cNvSpPr>
          <p:nvPr/>
        </p:nvSpPr>
        <p:spPr bwMode="auto">
          <a:xfrm>
            <a:off x="1530350" y="4398790"/>
            <a:ext cx="765262" cy="24606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91429" tIns="45714" rIns="91429" bIns="45714">
            <a:spAutoFit/>
          </a:bodyPr>
          <a:lstStyle/>
          <a:p>
            <a:pPr algn="ctr">
              <a:defRPr/>
            </a:pPr>
            <a:r>
              <a:rPr lang="en-US" sz="1000" dirty="0" smtClean="0">
                <a:latin typeface="+mn-lt"/>
              </a:rPr>
              <a:t>Flight MSA</a:t>
            </a:r>
            <a:endParaRPr lang="en-US" sz="1000" dirty="0">
              <a:latin typeface="+mn-lt"/>
            </a:endParaRPr>
          </a:p>
        </p:txBody>
      </p:sp>
      <p:sp>
        <p:nvSpPr>
          <p:cNvPr id="22" name="Line 69"/>
          <p:cNvSpPr>
            <a:spLocks noChangeShapeType="1"/>
          </p:cNvSpPr>
          <p:nvPr/>
        </p:nvSpPr>
        <p:spPr bwMode="auto">
          <a:xfrm flipH="1">
            <a:off x="1346200" y="2387600"/>
            <a:ext cx="368300" cy="1257300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 type="triangle" w="med" len="lg"/>
          </a:ln>
        </p:spPr>
        <p:txBody>
          <a:bodyPr wrap="none" lIns="91429" tIns="45714" rIns="91429" bIns="45714" anchor="ctr"/>
          <a:lstStyle/>
          <a:p>
            <a:endParaRPr lang="en-US" dirty="0"/>
          </a:p>
        </p:txBody>
      </p:sp>
      <p:pic>
        <p:nvPicPr>
          <p:cNvPr id="21" name="Picture 20" descr="JWST logo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032499" y="1009650"/>
            <a:ext cx="2582333" cy="1936750"/>
          </a:xfrm>
          <a:prstGeom prst="rect">
            <a:avLst/>
          </a:prstGeom>
        </p:spPr>
      </p:pic>
      <p:pic>
        <p:nvPicPr>
          <p:cNvPr id="23" name="Picture 22" descr="msa.bmp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81000" y="4711700"/>
            <a:ext cx="2590801" cy="1943100"/>
          </a:xfrm>
          <a:prstGeom prst="rect">
            <a:avLst/>
          </a:prstGeom>
        </p:spPr>
      </p:pic>
      <p:sp>
        <p:nvSpPr>
          <p:cNvPr id="49158" name="Line 69"/>
          <p:cNvSpPr>
            <a:spLocks noChangeShapeType="1"/>
          </p:cNvSpPr>
          <p:nvPr/>
        </p:nvSpPr>
        <p:spPr bwMode="auto">
          <a:xfrm>
            <a:off x="1905001" y="2324100"/>
            <a:ext cx="3327400" cy="1689099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 type="triangle" w="med" len="lg"/>
          </a:ln>
        </p:spPr>
        <p:txBody>
          <a:bodyPr wrap="none" lIns="91429" tIns="45714" rIns="91429" bIns="45714" anchor="ctr"/>
          <a:lstStyle/>
          <a:p>
            <a:endParaRPr lang="en-US" dirty="0"/>
          </a:p>
        </p:txBody>
      </p: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142768" y="39790"/>
            <a:ext cx="9125977" cy="642938"/>
          </a:xfrm>
        </p:spPr>
        <p:txBody>
          <a:bodyPr>
            <a:noAutofit/>
          </a:bodyPr>
          <a:lstStyle/>
          <a:p>
            <a:pPr algn="ctr"/>
            <a:r>
              <a:rPr lang="en-US" sz="4000" dirty="0" err="1" smtClean="0">
                <a:solidFill>
                  <a:schemeClr val="tx1"/>
                </a:solidFill>
                <a:latin typeface="Helvetica Light"/>
                <a:ea typeface="ヒラギノ角ゴ ProN W3" charset="0"/>
                <a:cs typeface="Helvetica Light"/>
              </a:rPr>
              <a:t>nirspec</a:t>
            </a:r>
            <a:r>
              <a:rPr lang="en-US" sz="4000" dirty="0" smtClean="0">
                <a:solidFill>
                  <a:schemeClr val="tx1"/>
                </a:solidFill>
                <a:latin typeface="Helvetica Light"/>
                <a:ea typeface="ヒラギノ角ゴ ProN W3" charset="0"/>
                <a:cs typeface="Helvetica Light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Helvetica Light"/>
                <a:ea typeface="ヒラギノ角ゴ ProN W3" charset="0"/>
                <a:cs typeface="Helvetica Light"/>
              </a:rPr>
              <a:t>m</a:t>
            </a:r>
            <a:r>
              <a:rPr lang="en-US" sz="4000" dirty="0" err="1" smtClean="0">
                <a:solidFill>
                  <a:schemeClr val="tx1"/>
                </a:solidFill>
                <a:latin typeface="Helvetica Light"/>
                <a:ea typeface="ヒラギノ角ゴ ProN W3" charset="0"/>
                <a:cs typeface="Helvetica Light"/>
              </a:rPr>
              <a:t>icroshutter</a:t>
            </a:r>
            <a:r>
              <a:rPr lang="en-US" sz="4000" dirty="0" smtClean="0">
                <a:solidFill>
                  <a:schemeClr val="tx1"/>
                </a:solidFill>
                <a:latin typeface="Helvetica Light"/>
                <a:ea typeface="ヒラギノ角ゴ ProN W3" charset="0"/>
                <a:cs typeface="Helvetica Light"/>
              </a:rPr>
              <a:t> </a:t>
            </a:r>
            <a:r>
              <a:rPr lang="en-US" sz="4000" dirty="0">
                <a:solidFill>
                  <a:schemeClr val="tx1"/>
                </a:solidFill>
                <a:latin typeface="Helvetica Light"/>
                <a:ea typeface="ヒラギノ角ゴ ProN W3" charset="0"/>
                <a:cs typeface="Helvetica Light"/>
              </a:rPr>
              <a:t>a</a:t>
            </a:r>
            <a:r>
              <a:rPr lang="en-US" sz="4000" dirty="0" smtClean="0">
                <a:solidFill>
                  <a:schemeClr val="tx1"/>
                </a:solidFill>
                <a:latin typeface="Helvetica Light"/>
                <a:ea typeface="ヒラギノ角ゴ ProN W3" charset="0"/>
                <a:cs typeface="Helvetica Light"/>
              </a:rPr>
              <a:t>rray</a:t>
            </a:r>
            <a:endParaRPr lang="en-US" sz="4000" dirty="0">
              <a:solidFill>
                <a:schemeClr val="tx1"/>
              </a:solidFill>
              <a:latin typeface="Helvetica Light"/>
              <a:ea typeface="ヒラギノ角ゴ ProN W3" charset="0"/>
              <a:cs typeface="Helvetica Ligh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1" descr="1089px-Omega_Centauri_by_ES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6" b="13470"/>
          <a:stretch>
            <a:fillRect/>
          </a:stretch>
        </p:blipFill>
        <p:spPr bwMode="auto">
          <a:xfrm>
            <a:off x="-17463" y="-26988"/>
            <a:ext cx="9161463" cy="691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356100" y="3500438"/>
            <a:ext cx="144463" cy="144462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29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84" y="1176136"/>
            <a:ext cx="8637025" cy="5149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0" name="TextBox 39"/>
          <p:cNvSpPr txBox="1">
            <a:spLocks noChangeArrowheads="1"/>
          </p:cNvSpPr>
          <p:nvPr/>
        </p:nvSpPr>
        <p:spPr bwMode="auto">
          <a:xfrm>
            <a:off x="175038" y="6308108"/>
            <a:ext cx="3227954" cy="586957"/>
          </a:xfrm>
          <a:prstGeom prst="rect">
            <a:avLst/>
          </a:prstGeom>
          <a:solidFill>
            <a:schemeClr val="bg1">
              <a:alpha val="50195"/>
            </a:schemeClr>
          </a:solidFill>
          <a:ln w="12700">
            <a:noFill/>
            <a:miter lim="800000"/>
            <a:headEnd/>
            <a:tailEnd/>
          </a:ln>
        </p:spPr>
        <p:txBody>
          <a:bodyPr wrap="square" tIns="0" bIns="936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b="0" dirty="0">
                <a:solidFill>
                  <a:srgbClr val="008000"/>
                </a:solidFill>
                <a:latin typeface="Helvetica Light"/>
                <a:cs typeface="Helvetica Light"/>
              </a:rPr>
              <a:t>+ Targets in operable shutter       </a:t>
            </a:r>
          </a:p>
          <a:p>
            <a:r>
              <a:rPr lang="en-US" sz="1600" b="0" dirty="0">
                <a:solidFill>
                  <a:srgbClr val="D90B00"/>
                </a:solidFill>
                <a:latin typeface="Helvetica Light"/>
                <a:cs typeface="Helvetica Light"/>
              </a:rPr>
              <a:t>x</a:t>
            </a:r>
            <a:r>
              <a:rPr lang="en-US" sz="1600" b="0" dirty="0">
                <a:latin typeface="Helvetica Light"/>
                <a:cs typeface="Helvetica Light"/>
              </a:rPr>
              <a:t> </a:t>
            </a:r>
            <a:r>
              <a:rPr lang="en-US" sz="1600" b="0" dirty="0">
                <a:solidFill>
                  <a:srgbClr val="D90B00"/>
                </a:solidFill>
                <a:latin typeface="Helvetica Light"/>
                <a:cs typeface="Helvetica Light"/>
              </a:rPr>
              <a:t>Targets outside shutters</a:t>
            </a:r>
          </a:p>
        </p:txBody>
      </p:sp>
      <p:sp>
        <p:nvSpPr>
          <p:cNvPr id="89091" name="TextBox 39"/>
          <p:cNvSpPr txBox="1">
            <a:spLocks noChangeArrowheads="1"/>
          </p:cNvSpPr>
          <p:nvPr/>
        </p:nvSpPr>
        <p:spPr bwMode="auto">
          <a:xfrm>
            <a:off x="179389" y="887381"/>
            <a:ext cx="7181432" cy="34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bIns="936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b="0" dirty="0" smtClean="0">
                <a:latin typeface="Helvetica Light"/>
                <a:cs typeface="Helvetica Light"/>
              </a:rPr>
              <a:t>The </a:t>
            </a:r>
            <a:r>
              <a:rPr lang="en-US" sz="1600" b="0" dirty="0" err="1" smtClean="0">
                <a:latin typeface="Helvetica Light"/>
                <a:cs typeface="Helvetica Light"/>
              </a:rPr>
              <a:t>NIRSpec</a:t>
            </a:r>
            <a:r>
              <a:rPr lang="en-US" sz="1600" b="0" dirty="0" smtClean="0">
                <a:latin typeface="Helvetica Light"/>
                <a:cs typeface="Helvetica Light"/>
              </a:rPr>
              <a:t> </a:t>
            </a:r>
            <a:r>
              <a:rPr lang="en-US" sz="1600" b="0" dirty="0" err="1" smtClean="0">
                <a:latin typeface="Helvetica Light"/>
                <a:cs typeface="Helvetica Light"/>
              </a:rPr>
              <a:t>Microshutter</a:t>
            </a:r>
            <a:r>
              <a:rPr lang="en-US" sz="1600" b="0" dirty="0" smtClean="0">
                <a:latin typeface="Helvetica Light"/>
                <a:cs typeface="Helvetica Light"/>
              </a:rPr>
              <a:t> Array </a:t>
            </a:r>
            <a:r>
              <a:rPr lang="en-US" sz="1600" b="0" dirty="0">
                <a:latin typeface="Helvetica Light"/>
                <a:cs typeface="Helvetica Light"/>
              </a:rPr>
              <a:t>s</a:t>
            </a:r>
            <a:r>
              <a:rPr lang="en-US" sz="1600" b="0" dirty="0" smtClean="0">
                <a:latin typeface="Helvetica Light"/>
                <a:cs typeface="Helvetica Light"/>
              </a:rPr>
              <a:t>uperimposed on the center of Omega Cen</a:t>
            </a:r>
            <a:endParaRPr lang="en-US" sz="1600" b="0" dirty="0">
              <a:latin typeface="Helvetica Light"/>
              <a:cs typeface="Helvetica Light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42768" y="39790"/>
            <a:ext cx="9125977" cy="642938"/>
          </a:xfrm>
        </p:spPr>
        <p:txBody>
          <a:bodyPr>
            <a:noAutofit/>
          </a:bodyPr>
          <a:lstStyle/>
          <a:p>
            <a:pPr algn="ctr"/>
            <a:r>
              <a:rPr lang="en-US" sz="4400" dirty="0" err="1" smtClean="0">
                <a:solidFill>
                  <a:schemeClr val="tx1"/>
                </a:solidFill>
                <a:latin typeface="Helvetica Light"/>
                <a:ea typeface="ヒラギノ角ゴ ProN W3" charset="0"/>
                <a:cs typeface="Helvetica Light"/>
              </a:rPr>
              <a:t>nirspec</a:t>
            </a:r>
            <a:r>
              <a:rPr lang="en-US" sz="4400" dirty="0" smtClean="0">
                <a:solidFill>
                  <a:schemeClr val="tx1"/>
                </a:solidFill>
                <a:latin typeface="Helvetica Light"/>
                <a:ea typeface="ヒラギノ角ゴ ProN W3" charset="0"/>
                <a:cs typeface="Helvetica Light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Helvetica Light"/>
                <a:ea typeface="ヒラギノ角ゴ ProN W3" charset="0"/>
                <a:cs typeface="Helvetica Light"/>
              </a:rPr>
              <a:t>m</a:t>
            </a:r>
            <a:r>
              <a:rPr lang="en-US" sz="4400" dirty="0" err="1" smtClean="0">
                <a:solidFill>
                  <a:schemeClr val="tx1"/>
                </a:solidFill>
                <a:latin typeface="Helvetica Light"/>
                <a:ea typeface="ヒラギノ角ゴ ProN W3" charset="0"/>
                <a:cs typeface="Helvetica Light"/>
              </a:rPr>
              <a:t>icroshutter</a:t>
            </a:r>
            <a:r>
              <a:rPr lang="en-US" sz="4400" dirty="0" smtClean="0">
                <a:solidFill>
                  <a:schemeClr val="tx1"/>
                </a:solidFill>
                <a:latin typeface="Helvetica Light"/>
                <a:ea typeface="ヒラギノ角ゴ ProN W3" charset="0"/>
                <a:cs typeface="Helvetica Light"/>
              </a:rPr>
              <a:t> </a:t>
            </a:r>
            <a:r>
              <a:rPr lang="en-US" sz="4400" dirty="0">
                <a:solidFill>
                  <a:schemeClr val="tx1"/>
                </a:solidFill>
                <a:latin typeface="Helvetica Light"/>
                <a:ea typeface="ヒラギノ角ゴ ProN W3" charset="0"/>
                <a:cs typeface="Helvetica Light"/>
              </a:rPr>
              <a:t>a</a:t>
            </a:r>
            <a:r>
              <a:rPr lang="en-US" sz="4400" dirty="0" smtClean="0">
                <a:solidFill>
                  <a:schemeClr val="tx1"/>
                </a:solidFill>
                <a:latin typeface="Helvetica Light"/>
                <a:ea typeface="ヒラギノ角ゴ ProN W3" charset="0"/>
                <a:cs typeface="Helvetica Light"/>
              </a:rPr>
              <a:t>rray</a:t>
            </a:r>
            <a:endParaRPr lang="en-US" sz="4400" dirty="0">
              <a:solidFill>
                <a:schemeClr val="tx1"/>
              </a:solidFill>
              <a:latin typeface="Helvetica Light"/>
              <a:ea typeface="ヒラギノ角ゴ ProN W3" charset="0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76414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339053" y="1350906"/>
            <a:ext cx="8435077" cy="400110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  </a:t>
            </a:r>
            <a:endParaRPr lang="en-US" b="0" dirty="0" smtClean="0">
              <a:solidFill>
                <a:srgbClr val="002060"/>
              </a:solidFill>
            </a:endParaRPr>
          </a:p>
        </p:txBody>
      </p:sp>
      <p:sp>
        <p:nvSpPr>
          <p:cNvPr id="28" name="Subtitle 2"/>
          <p:cNvSpPr txBox="1">
            <a:spLocks/>
          </p:cNvSpPr>
          <p:nvPr/>
        </p:nvSpPr>
        <p:spPr>
          <a:xfrm>
            <a:off x="174800" y="938960"/>
            <a:ext cx="8785628" cy="42931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0" dirty="0">
                <a:solidFill>
                  <a:schemeClr val="tx1"/>
                </a:solidFill>
                <a:latin typeface="Helvetica"/>
                <a:cs typeface="Helvetica"/>
              </a:rPr>
              <a:t>t</a:t>
            </a:r>
            <a:r>
              <a:rPr lang="en-US" sz="2000" b="0" dirty="0" smtClean="0">
                <a:solidFill>
                  <a:schemeClr val="tx1"/>
                </a:solidFill>
                <a:latin typeface="Helvetica"/>
                <a:cs typeface="Helvetica"/>
              </a:rPr>
              <a:t>echnological </a:t>
            </a:r>
            <a:r>
              <a:rPr lang="en-US" sz="2000" b="0" dirty="0">
                <a:solidFill>
                  <a:schemeClr val="tx1"/>
                </a:solidFill>
                <a:latin typeface="Helvetica"/>
                <a:cs typeface="Helvetica"/>
              </a:rPr>
              <a:t>f</a:t>
            </a:r>
            <a:r>
              <a:rPr lang="en-US" sz="2000" b="0" dirty="0" smtClean="0">
                <a:solidFill>
                  <a:schemeClr val="tx1"/>
                </a:solidFill>
                <a:latin typeface="Helvetica"/>
                <a:cs typeface="Helvetica"/>
              </a:rPr>
              <a:t>irsts to achieve this mission</a:t>
            </a:r>
          </a:p>
          <a:p>
            <a:pPr algn="l"/>
            <a:r>
              <a:rPr lang="en-US" sz="20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s</a:t>
            </a:r>
            <a:r>
              <a:rPr lang="en-US" sz="20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egmented </a:t>
            </a:r>
            <a:r>
              <a:rPr lang="en-US" sz="20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b</a:t>
            </a:r>
            <a:r>
              <a:rPr lang="en-US" sz="20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eryllium </a:t>
            </a:r>
            <a:r>
              <a:rPr lang="en-US" sz="20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p</a:t>
            </a:r>
            <a:r>
              <a:rPr lang="en-US" sz="20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rimary </a:t>
            </a:r>
            <a:r>
              <a:rPr lang="en-US" sz="20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m</a:t>
            </a:r>
            <a:r>
              <a:rPr lang="en-US" sz="20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irror</a:t>
            </a:r>
            <a:endParaRPr lang="en-US" sz="2000" b="0" dirty="0">
              <a:solidFill>
                <a:schemeClr val="tx1">
                  <a:lumMod val="50000"/>
                  <a:lumOff val="50000"/>
                </a:schemeClr>
              </a:solidFill>
              <a:latin typeface="Helvetica Light"/>
              <a:cs typeface="Helvetica Light"/>
            </a:endParaRPr>
          </a:p>
          <a:p>
            <a:pPr algn="l"/>
            <a:r>
              <a:rPr lang="en-US" sz="20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c</a:t>
            </a:r>
            <a:r>
              <a:rPr lang="en-US" sz="20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omposite </a:t>
            </a:r>
            <a:r>
              <a:rPr lang="en-US" sz="20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b</a:t>
            </a:r>
            <a:r>
              <a:rPr lang="en-US" sz="20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ackplane structure</a:t>
            </a:r>
            <a:endParaRPr lang="en-US" sz="2000" b="0" dirty="0">
              <a:solidFill>
                <a:schemeClr val="tx1">
                  <a:lumMod val="50000"/>
                  <a:lumOff val="50000"/>
                </a:schemeClr>
              </a:solidFill>
              <a:latin typeface="Helvetica Light"/>
              <a:cs typeface="Helvetica Light"/>
            </a:endParaRPr>
          </a:p>
          <a:p>
            <a:pPr algn="l"/>
            <a:r>
              <a:rPr lang="en-US" sz="20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m</a:t>
            </a:r>
            <a:r>
              <a:rPr lang="en-US" sz="20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irror </a:t>
            </a:r>
            <a:r>
              <a:rPr lang="en-US" sz="20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p</a:t>
            </a:r>
            <a:r>
              <a:rPr lang="en-US" sz="20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hasing </a:t>
            </a:r>
            <a:r>
              <a:rPr lang="en-US" sz="20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and </a:t>
            </a:r>
            <a:r>
              <a:rPr lang="en-US" sz="20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control </a:t>
            </a:r>
            <a:r>
              <a:rPr lang="en-US" sz="20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s</a:t>
            </a:r>
            <a:r>
              <a:rPr lang="en-US" sz="20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oftware</a:t>
            </a:r>
            <a:endParaRPr lang="en-US" sz="2000" b="0" dirty="0">
              <a:solidFill>
                <a:schemeClr val="tx1">
                  <a:lumMod val="50000"/>
                  <a:lumOff val="50000"/>
                </a:schemeClr>
              </a:solidFill>
              <a:latin typeface="Helvetica Light"/>
              <a:cs typeface="Helvetica Light"/>
            </a:endParaRPr>
          </a:p>
          <a:p>
            <a:pPr algn="l"/>
            <a:r>
              <a:rPr lang="en-US" sz="20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a</a:t>
            </a:r>
            <a:r>
              <a:rPr lang="en-US" sz="20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pplication </a:t>
            </a:r>
            <a:r>
              <a:rPr lang="en-US" sz="20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s</a:t>
            </a:r>
            <a:r>
              <a:rPr lang="en-US" sz="20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pecific </a:t>
            </a:r>
            <a:r>
              <a:rPr lang="en-US" sz="20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i</a:t>
            </a:r>
            <a:r>
              <a:rPr lang="en-US" sz="20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ntegrated circuit</a:t>
            </a:r>
            <a:endParaRPr lang="en-US" sz="2000" b="0" dirty="0">
              <a:solidFill>
                <a:schemeClr val="tx1">
                  <a:lumMod val="50000"/>
                  <a:lumOff val="50000"/>
                </a:schemeClr>
              </a:solidFill>
              <a:latin typeface="Helvetica Light"/>
              <a:cs typeface="Helvetica Light"/>
            </a:endParaRPr>
          </a:p>
          <a:p>
            <a:pPr algn="l"/>
            <a:r>
              <a:rPr lang="en-US" sz="2000" b="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microshutters</a:t>
            </a:r>
            <a:endParaRPr lang="en-US" sz="2000" b="0" dirty="0">
              <a:solidFill>
                <a:schemeClr val="tx1">
                  <a:lumMod val="50000"/>
                  <a:lumOff val="50000"/>
                </a:schemeClr>
              </a:solidFill>
              <a:latin typeface="Helvetica Light"/>
              <a:cs typeface="Helvetica Light"/>
            </a:endParaRPr>
          </a:p>
          <a:p>
            <a:pPr algn="l"/>
            <a:r>
              <a:rPr lang="en-US" sz="2000" b="0" dirty="0">
                <a:solidFill>
                  <a:srgbClr val="6B6BCF"/>
                </a:solidFill>
                <a:latin typeface="Helvetica Light"/>
                <a:cs typeface="Helvetica Light"/>
              </a:rPr>
              <a:t>s</a:t>
            </a:r>
            <a:r>
              <a:rPr lang="en-US" sz="2000" b="0" dirty="0" smtClean="0">
                <a:solidFill>
                  <a:srgbClr val="6B6BCF"/>
                </a:solidFill>
                <a:latin typeface="Helvetica Light"/>
                <a:cs typeface="Helvetica Light"/>
              </a:rPr>
              <a:t>unshield </a:t>
            </a:r>
            <a:r>
              <a:rPr lang="en-US" sz="2000" b="0" dirty="0">
                <a:solidFill>
                  <a:srgbClr val="6B6BCF"/>
                </a:solidFill>
                <a:latin typeface="Helvetica Light"/>
                <a:cs typeface="Helvetica Light"/>
              </a:rPr>
              <a:t>m</a:t>
            </a:r>
            <a:r>
              <a:rPr lang="en-US" sz="2000" b="0" dirty="0" smtClean="0">
                <a:solidFill>
                  <a:srgbClr val="6B6BCF"/>
                </a:solidFill>
                <a:latin typeface="Helvetica Light"/>
                <a:cs typeface="Helvetica Light"/>
              </a:rPr>
              <a:t>embranes</a:t>
            </a:r>
            <a:endParaRPr lang="en-US" sz="2000" b="0" dirty="0">
              <a:solidFill>
                <a:srgbClr val="6B6BCF"/>
              </a:solidFill>
              <a:latin typeface="Helvetica Light"/>
              <a:cs typeface="Helvetica Light"/>
            </a:endParaRPr>
          </a:p>
          <a:p>
            <a:pPr algn="l"/>
            <a:r>
              <a:rPr lang="en-US" sz="20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mid-</a:t>
            </a:r>
            <a:r>
              <a:rPr lang="en-US" sz="20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i</a:t>
            </a:r>
            <a:r>
              <a:rPr lang="en-US" sz="20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nfrared detectors</a:t>
            </a:r>
            <a:endParaRPr lang="en-US" sz="2000" b="0" dirty="0">
              <a:solidFill>
                <a:schemeClr val="tx1">
                  <a:lumMod val="50000"/>
                  <a:lumOff val="50000"/>
                </a:schemeClr>
              </a:solidFill>
              <a:latin typeface="Helvetica Light"/>
              <a:cs typeface="Helvetica Light"/>
            </a:endParaRPr>
          </a:p>
          <a:p>
            <a:pPr algn="l"/>
            <a:r>
              <a:rPr lang="en-US" sz="2000" b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c</a:t>
            </a:r>
            <a:r>
              <a:rPr lang="en-US" sz="2000" b="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ryo</a:t>
            </a:r>
            <a:r>
              <a:rPr lang="en-US" sz="20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-cooler for </a:t>
            </a:r>
            <a:r>
              <a:rPr lang="en-US" sz="20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mid-infrared </a:t>
            </a:r>
            <a:r>
              <a:rPr lang="en-US" sz="20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i</a:t>
            </a:r>
            <a:r>
              <a:rPr lang="en-US" sz="20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nstrument</a:t>
            </a:r>
            <a:endParaRPr lang="en-US" sz="2000" b="0" dirty="0">
              <a:solidFill>
                <a:schemeClr val="tx1">
                  <a:lumMod val="50000"/>
                  <a:lumOff val="50000"/>
                </a:schemeClr>
              </a:solidFill>
              <a:latin typeface="Helvetica Light"/>
              <a:cs typeface="Helvetica Light"/>
            </a:endParaRPr>
          </a:p>
          <a:p>
            <a:pPr algn="l"/>
            <a:r>
              <a:rPr lang="en-US" sz="20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o</a:t>
            </a:r>
            <a:r>
              <a:rPr lang="en-US" sz="20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ther </a:t>
            </a:r>
            <a:r>
              <a:rPr lang="en-US" sz="20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“inventions” (e.g., </a:t>
            </a:r>
            <a:r>
              <a:rPr lang="en-US" sz="2000" b="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tinsley’s</a:t>
            </a:r>
            <a:r>
              <a:rPr lang="en-US" sz="20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 </a:t>
            </a:r>
            <a:r>
              <a:rPr lang="en-US" sz="20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s</a:t>
            </a:r>
            <a:r>
              <a:rPr lang="en-US" sz="20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hack-</a:t>
            </a:r>
            <a:r>
              <a:rPr lang="en-US" sz="2000" b="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hartmann</a:t>
            </a:r>
            <a:r>
              <a:rPr lang="en-US" sz="20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 </a:t>
            </a:r>
            <a:r>
              <a:rPr lang="en-US" sz="20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technique for mirror </a:t>
            </a:r>
            <a:endParaRPr lang="en-US" sz="2000" b="0" dirty="0" smtClean="0">
              <a:solidFill>
                <a:schemeClr val="tx1">
                  <a:lumMod val="50000"/>
                  <a:lumOff val="50000"/>
                </a:schemeClr>
              </a:solidFill>
              <a:latin typeface="Helvetica Light"/>
              <a:cs typeface="Helvetica Light"/>
            </a:endParaRPr>
          </a:p>
          <a:p>
            <a:pPr algn="l"/>
            <a:r>
              <a:rPr lang="en-US" sz="20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 </a:t>
            </a:r>
            <a:r>
              <a:rPr lang="en-US" sz="20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    surface </a:t>
            </a:r>
            <a:r>
              <a:rPr lang="en-US" sz="20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measurement, SSHS)</a:t>
            </a:r>
          </a:p>
          <a:p>
            <a:pPr marL="285750" indent="-285750" algn="l">
              <a:buFont typeface="Arial"/>
              <a:buChar char="•"/>
            </a:pPr>
            <a:endParaRPr lang="en-US" sz="2000" b="0" dirty="0" smtClean="0">
              <a:solidFill>
                <a:schemeClr val="tx1">
                  <a:lumMod val="50000"/>
                  <a:lumOff val="50000"/>
                </a:schemeClr>
              </a:solidFill>
              <a:latin typeface="Helvetica Light"/>
              <a:cs typeface="Helvetica Light"/>
            </a:endParaRPr>
          </a:p>
        </p:txBody>
      </p:sp>
      <p:pic>
        <p:nvPicPr>
          <p:cNvPr id="6" name="Picture 5" descr="JWSTwithEarthMoon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6" b="6155"/>
          <a:stretch/>
        </p:blipFill>
        <p:spPr>
          <a:xfrm>
            <a:off x="6047030" y="4754291"/>
            <a:ext cx="2976126" cy="1984085"/>
          </a:xfrm>
          <a:prstGeom prst="rect">
            <a:avLst/>
          </a:prstGeom>
        </p:spPr>
      </p:pic>
      <p:sp>
        <p:nvSpPr>
          <p:cNvPr id="7" name="TextBox 39"/>
          <p:cNvSpPr txBox="1">
            <a:spLocks noChangeArrowheads="1"/>
          </p:cNvSpPr>
          <p:nvPr/>
        </p:nvSpPr>
        <p:spPr bwMode="auto">
          <a:xfrm>
            <a:off x="932597" y="154966"/>
            <a:ext cx="7381020" cy="863955"/>
          </a:xfrm>
          <a:prstGeom prst="rect">
            <a:avLst/>
          </a:prstGeom>
          <a:solidFill>
            <a:schemeClr val="bg1">
              <a:alpha val="50195"/>
            </a:schemeClr>
          </a:solidFill>
          <a:ln w="12700">
            <a:noFill/>
            <a:miter lim="800000"/>
            <a:headEnd/>
            <a:tailEnd/>
          </a:ln>
        </p:spPr>
        <p:txBody>
          <a:bodyPr wrap="square" tIns="0" bIns="936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5000" b="0" dirty="0">
                <a:solidFill>
                  <a:srgbClr val="000000"/>
                </a:solidFill>
                <a:latin typeface="Helvetica Light"/>
                <a:cs typeface="Helvetica Light"/>
              </a:rPr>
              <a:t>t</a:t>
            </a:r>
            <a:r>
              <a:rPr lang="en-US" sz="50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he JWST concept</a:t>
            </a:r>
            <a:endParaRPr lang="en-US" sz="5000" b="0" dirty="0">
              <a:solidFill>
                <a:srgbClr val="000000"/>
              </a:solidFill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89645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72571" y="160734"/>
            <a:ext cx="9013372" cy="642938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Helvetica Light"/>
                <a:ea typeface="ヒラギノ角ゴ ProN W3" charset="0"/>
                <a:cs typeface="Helvetica Light"/>
              </a:rPr>
              <a:t>tennis-court </a:t>
            </a:r>
            <a:r>
              <a:rPr lang="en-US" sz="4000" dirty="0">
                <a:solidFill>
                  <a:schemeClr val="tx1"/>
                </a:solidFill>
                <a:latin typeface="Helvetica Light"/>
                <a:ea typeface="ヒラギノ角ゴ ProN W3" charset="0"/>
                <a:cs typeface="Helvetica Light"/>
              </a:rPr>
              <a:t>s</a:t>
            </a:r>
            <a:r>
              <a:rPr lang="en-US" sz="4000" dirty="0" smtClean="0">
                <a:solidFill>
                  <a:schemeClr val="tx1"/>
                </a:solidFill>
                <a:latin typeface="Helvetica Light"/>
                <a:ea typeface="ヒラギノ角ゴ ProN W3" charset="0"/>
                <a:cs typeface="Helvetica Light"/>
              </a:rPr>
              <a:t>ized 5-layer </a:t>
            </a:r>
            <a:r>
              <a:rPr lang="en-US" sz="4000" dirty="0">
                <a:solidFill>
                  <a:schemeClr val="tx1"/>
                </a:solidFill>
                <a:latin typeface="Helvetica Light"/>
                <a:ea typeface="ヒラギノ角ゴ ProN W3" charset="0"/>
                <a:cs typeface="Helvetica Light"/>
              </a:rPr>
              <a:t>s</a:t>
            </a:r>
            <a:r>
              <a:rPr lang="en-US" sz="4000" dirty="0" smtClean="0">
                <a:solidFill>
                  <a:schemeClr val="tx1"/>
                </a:solidFill>
                <a:latin typeface="Helvetica Light"/>
                <a:ea typeface="ヒラギノ角ゴ ProN W3" charset="0"/>
                <a:cs typeface="Helvetica Light"/>
              </a:rPr>
              <a:t>unshield</a:t>
            </a:r>
            <a:endParaRPr lang="en-US" sz="4000" dirty="0">
              <a:solidFill>
                <a:schemeClr val="tx1"/>
              </a:solidFill>
              <a:latin typeface="Helvetica Light"/>
              <a:ea typeface="ヒラギノ角ゴ ProN W3" charset="0"/>
              <a:cs typeface="Helvetica Light"/>
            </a:endParaRPr>
          </a:p>
        </p:txBody>
      </p:sp>
      <p:pic>
        <p:nvPicPr>
          <p:cNvPr id="3" name="1205 JWST Sunshield Clips H264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965139"/>
            <a:ext cx="91440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06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xolveMembrane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77" y="672752"/>
            <a:ext cx="8395963" cy="559730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2571" y="-60636"/>
            <a:ext cx="9013372" cy="642938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Helvetica Light"/>
                <a:ea typeface="ヒラギノ角ゴ ProN W3" charset="0"/>
                <a:cs typeface="Helvetica Light"/>
              </a:rPr>
              <a:t>tennis-court </a:t>
            </a:r>
            <a:r>
              <a:rPr lang="en-US" sz="4000" dirty="0">
                <a:solidFill>
                  <a:schemeClr val="tx1"/>
                </a:solidFill>
                <a:latin typeface="Helvetica Light"/>
                <a:ea typeface="ヒラギノ角ゴ ProN W3" charset="0"/>
                <a:cs typeface="Helvetica Light"/>
              </a:rPr>
              <a:t>s</a:t>
            </a:r>
            <a:r>
              <a:rPr lang="en-US" sz="4000" dirty="0" smtClean="0">
                <a:solidFill>
                  <a:schemeClr val="tx1"/>
                </a:solidFill>
                <a:latin typeface="Helvetica Light"/>
                <a:ea typeface="ヒラギノ角ゴ ProN W3" charset="0"/>
                <a:cs typeface="Helvetica Light"/>
              </a:rPr>
              <a:t>ized 5-layer </a:t>
            </a:r>
            <a:r>
              <a:rPr lang="en-US" sz="4000" dirty="0">
                <a:solidFill>
                  <a:schemeClr val="tx1"/>
                </a:solidFill>
                <a:latin typeface="Helvetica Light"/>
                <a:ea typeface="ヒラギノ角ゴ ProN W3" charset="0"/>
                <a:cs typeface="Helvetica Light"/>
              </a:rPr>
              <a:t>s</a:t>
            </a:r>
            <a:r>
              <a:rPr lang="en-US" sz="4000" dirty="0" smtClean="0">
                <a:solidFill>
                  <a:schemeClr val="tx1"/>
                </a:solidFill>
                <a:latin typeface="Helvetica Light"/>
                <a:ea typeface="ヒラギノ角ゴ ProN W3" charset="0"/>
                <a:cs typeface="Helvetica Light"/>
              </a:rPr>
              <a:t>unshield</a:t>
            </a:r>
            <a:endParaRPr lang="en-US" sz="4000" dirty="0">
              <a:solidFill>
                <a:schemeClr val="tx1"/>
              </a:solidFill>
              <a:latin typeface="Helvetica Light"/>
              <a:ea typeface="ヒラギノ角ゴ ProN W3" charset="0"/>
              <a:cs typeface="Helvetica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45320" y="6310154"/>
            <a:ext cx="32406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JWST sunshield cold side, </a:t>
            </a:r>
            <a:r>
              <a:rPr lang="en-US" sz="1600" b="0" dirty="0" smtClean="0">
                <a:solidFill>
                  <a:srgbClr val="0000FF"/>
                </a:solidFill>
                <a:latin typeface="Helvetica Light"/>
                <a:cs typeface="Helvetica Light"/>
              </a:rPr>
              <a:t>-388 F</a:t>
            </a:r>
            <a:endParaRPr lang="en-US" sz="1600" b="0" dirty="0">
              <a:solidFill>
                <a:srgbClr val="0000FF"/>
              </a:solidFill>
              <a:latin typeface="Helvetica Light"/>
              <a:cs typeface="Helvetica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25912" y="6536027"/>
            <a:ext cx="30584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latin typeface="Helvetica Light"/>
                <a:cs typeface="Helvetica Light"/>
              </a:rPr>
              <a:t>JWST sunshield hot side, </a:t>
            </a:r>
            <a:r>
              <a:rPr lang="en-US" sz="1600" b="0" dirty="0" smtClean="0">
                <a:solidFill>
                  <a:srgbClr val="FF1051"/>
                </a:solidFill>
                <a:latin typeface="Helvetica Light"/>
                <a:cs typeface="Helvetica Light"/>
              </a:rPr>
              <a:t>185 F</a:t>
            </a:r>
            <a:endParaRPr lang="en-US" sz="1600" b="0" dirty="0">
              <a:solidFill>
                <a:srgbClr val="FF1051"/>
              </a:solidFill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00603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sim distribution cro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2010" y="2193414"/>
            <a:ext cx="4421990" cy="3104326"/>
          </a:xfrm>
          <a:prstGeom prst="rect">
            <a:avLst/>
          </a:prstGeom>
        </p:spPr>
      </p:pic>
      <p:cxnSp>
        <p:nvCxnSpPr>
          <p:cNvPr id="15" name="Straight Arrow Connector 14"/>
          <p:cNvCxnSpPr>
            <a:endCxn id="20" idx="2"/>
          </p:cNvCxnSpPr>
          <p:nvPr/>
        </p:nvCxnSpPr>
        <p:spPr bwMode="auto">
          <a:xfrm flipH="1" flipV="1">
            <a:off x="4551346" y="2827106"/>
            <a:ext cx="1767946" cy="55688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2">
                <a:lumMod val="50000"/>
              </a:schemeClr>
            </a:solidFill>
            <a:prstDash val="solid"/>
            <a:round/>
            <a:headEnd type="stealth" w="lg" len="lg"/>
            <a:tailEnd type="oval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339053" y="1350906"/>
            <a:ext cx="8435077" cy="400110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  </a:t>
            </a:r>
            <a:endParaRPr lang="en-US" b="0" dirty="0" smtClean="0">
              <a:solidFill>
                <a:srgbClr val="002060"/>
              </a:solidFill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-8431" y="160734"/>
            <a:ext cx="9277180" cy="642938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Helvetica Light"/>
                <a:ea typeface="ヒラギノ角ゴ ProN W3" charset="0"/>
                <a:cs typeface="Helvetica Light"/>
              </a:rPr>
              <a:t>complex </a:t>
            </a:r>
            <a:r>
              <a:rPr lang="en-US" sz="4000" dirty="0">
                <a:solidFill>
                  <a:schemeClr val="tx1"/>
                </a:solidFill>
                <a:latin typeface="Helvetica Light"/>
                <a:ea typeface="ヒラギノ角ゴ ProN W3" charset="0"/>
                <a:cs typeface="Helvetica Light"/>
              </a:rPr>
              <a:t>s</a:t>
            </a:r>
            <a:r>
              <a:rPr lang="en-US" sz="4000" dirty="0" smtClean="0">
                <a:solidFill>
                  <a:schemeClr val="tx1"/>
                </a:solidFill>
                <a:latin typeface="Helvetica Light"/>
                <a:ea typeface="ヒラギノ角ゴ ProN W3" charset="0"/>
                <a:cs typeface="Helvetica Light"/>
              </a:rPr>
              <a:t>uite of instruments</a:t>
            </a:r>
            <a:endParaRPr lang="en-US" sz="4000" dirty="0">
              <a:solidFill>
                <a:schemeClr val="tx1"/>
              </a:solidFill>
              <a:latin typeface="Helvetica Light"/>
              <a:ea typeface="ヒラギノ角ゴ ProN W3" charset="0"/>
              <a:cs typeface="Helvetica Light"/>
            </a:endParaRPr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158532" y="885634"/>
            <a:ext cx="8785628" cy="19414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0" dirty="0">
                <a:solidFill>
                  <a:srgbClr val="000000"/>
                </a:solidFill>
                <a:latin typeface="Helvetica"/>
                <a:cs typeface="Helvetica"/>
              </a:rPr>
              <a:t>t</a:t>
            </a:r>
            <a:r>
              <a:rPr lang="en-US" sz="2000" b="0" dirty="0" smtClean="0">
                <a:solidFill>
                  <a:srgbClr val="000000"/>
                </a:solidFill>
                <a:latin typeface="Helvetica"/>
                <a:cs typeface="Helvetica"/>
              </a:rPr>
              <a:t>he </a:t>
            </a:r>
            <a:r>
              <a:rPr lang="en-US" sz="2000" b="0" dirty="0">
                <a:solidFill>
                  <a:srgbClr val="000000"/>
                </a:solidFill>
                <a:latin typeface="Helvetica"/>
                <a:cs typeface="Helvetica"/>
              </a:rPr>
              <a:t>i</a:t>
            </a:r>
            <a:r>
              <a:rPr lang="en-US" sz="2000" b="0" dirty="0" smtClean="0">
                <a:solidFill>
                  <a:srgbClr val="000000"/>
                </a:solidFill>
                <a:latin typeface="Helvetica"/>
                <a:cs typeface="Helvetica"/>
              </a:rPr>
              <a:t>ntegrated </a:t>
            </a:r>
            <a:r>
              <a:rPr lang="en-US" sz="2000" b="0" dirty="0">
                <a:solidFill>
                  <a:srgbClr val="000000"/>
                </a:solidFill>
                <a:latin typeface="Helvetica"/>
                <a:cs typeface="Helvetica"/>
              </a:rPr>
              <a:t>s</a:t>
            </a:r>
            <a:r>
              <a:rPr lang="en-US" sz="2000" b="0" dirty="0" smtClean="0">
                <a:solidFill>
                  <a:srgbClr val="000000"/>
                </a:solidFill>
                <a:latin typeface="Helvetica"/>
                <a:cs typeface="Helvetica"/>
              </a:rPr>
              <a:t>cience </a:t>
            </a:r>
            <a:r>
              <a:rPr lang="en-US" sz="2000" b="0" dirty="0">
                <a:solidFill>
                  <a:srgbClr val="000000"/>
                </a:solidFill>
                <a:latin typeface="Helvetica"/>
                <a:cs typeface="Helvetica"/>
              </a:rPr>
              <a:t>i</a:t>
            </a:r>
            <a:r>
              <a:rPr lang="en-US" sz="2000" b="0" dirty="0" smtClean="0">
                <a:solidFill>
                  <a:srgbClr val="000000"/>
                </a:solidFill>
                <a:latin typeface="Helvetica"/>
                <a:cs typeface="Helvetica"/>
              </a:rPr>
              <a:t>nstrument </a:t>
            </a:r>
            <a:r>
              <a:rPr lang="en-US" sz="2000" b="0" dirty="0">
                <a:solidFill>
                  <a:srgbClr val="000000"/>
                </a:solidFill>
                <a:latin typeface="Helvetica"/>
                <a:cs typeface="Helvetica"/>
              </a:rPr>
              <a:t>m</a:t>
            </a:r>
            <a:r>
              <a:rPr lang="en-US" sz="2000" b="0" dirty="0" smtClean="0">
                <a:solidFill>
                  <a:srgbClr val="000000"/>
                </a:solidFill>
                <a:latin typeface="Helvetica"/>
                <a:cs typeface="Helvetica"/>
              </a:rPr>
              <a:t>odule </a:t>
            </a:r>
            <a:r>
              <a:rPr lang="en-US" sz="2000" b="0" dirty="0">
                <a:solidFill>
                  <a:srgbClr val="000000"/>
                </a:solidFill>
                <a:latin typeface="Helvetica"/>
                <a:cs typeface="Helvetica"/>
              </a:rPr>
              <a:t>h</a:t>
            </a:r>
            <a:r>
              <a:rPr lang="en-US" sz="2000" b="0" dirty="0" smtClean="0">
                <a:solidFill>
                  <a:srgbClr val="000000"/>
                </a:solidFill>
                <a:latin typeface="Helvetica"/>
                <a:cs typeface="Helvetica"/>
              </a:rPr>
              <a:t>osts 4 JWST science </a:t>
            </a:r>
            <a:r>
              <a:rPr lang="en-US" sz="2000" b="0" dirty="0">
                <a:solidFill>
                  <a:srgbClr val="000000"/>
                </a:solidFill>
                <a:latin typeface="Helvetica"/>
                <a:cs typeface="Helvetica"/>
              </a:rPr>
              <a:t>i</a:t>
            </a:r>
            <a:r>
              <a:rPr lang="en-US" sz="2000" b="0" dirty="0" smtClean="0">
                <a:solidFill>
                  <a:srgbClr val="000000"/>
                </a:solidFill>
                <a:latin typeface="Helvetica"/>
                <a:cs typeface="Helvetica"/>
              </a:rPr>
              <a:t>nstruments</a:t>
            </a:r>
          </a:p>
          <a:p>
            <a:pPr algn="l"/>
            <a:r>
              <a:rPr lang="en-US" sz="2000" b="0" dirty="0">
                <a:solidFill>
                  <a:srgbClr val="000000"/>
                </a:solidFill>
                <a:latin typeface="Helvetica Light"/>
                <a:cs typeface="Helvetica Light"/>
              </a:rPr>
              <a:t>n</a:t>
            </a:r>
            <a:r>
              <a:rPr lang="en-US" sz="20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ear </a:t>
            </a:r>
            <a:r>
              <a:rPr lang="en-US" sz="2000" b="0" dirty="0">
                <a:solidFill>
                  <a:srgbClr val="000000"/>
                </a:solidFill>
                <a:latin typeface="Helvetica Light"/>
                <a:cs typeface="Helvetica Light"/>
              </a:rPr>
              <a:t>i</a:t>
            </a:r>
            <a:r>
              <a:rPr lang="en-US" sz="20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nfrared </a:t>
            </a:r>
            <a:r>
              <a:rPr lang="en-US" sz="2000" b="0" dirty="0">
                <a:solidFill>
                  <a:srgbClr val="000000"/>
                </a:solidFill>
                <a:latin typeface="Helvetica Light"/>
                <a:cs typeface="Helvetica Light"/>
              </a:rPr>
              <a:t>c</a:t>
            </a:r>
            <a:r>
              <a:rPr lang="en-US" sz="20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amera – </a:t>
            </a:r>
            <a:r>
              <a:rPr lang="en-US" sz="2000" b="0" dirty="0" err="1" smtClean="0">
                <a:solidFill>
                  <a:srgbClr val="000000"/>
                </a:solidFill>
                <a:latin typeface="Helvetica Light"/>
                <a:cs typeface="Helvetica Light"/>
              </a:rPr>
              <a:t>nircam</a:t>
            </a:r>
            <a:endParaRPr lang="en-US" sz="2000" b="0" dirty="0" smtClean="0">
              <a:solidFill>
                <a:srgbClr val="000000"/>
              </a:solidFill>
              <a:latin typeface="Helvetica Light"/>
              <a:cs typeface="Helvetica Light"/>
            </a:endParaRPr>
          </a:p>
          <a:p>
            <a:pPr algn="l"/>
            <a:r>
              <a:rPr lang="en-US" sz="20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near </a:t>
            </a:r>
            <a:r>
              <a:rPr lang="en-US" sz="2000" b="0" dirty="0">
                <a:solidFill>
                  <a:srgbClr val="000000"/>
                </a:solidFill>
                <a:latin typeface="Helvetica Light"/>
                <a:cs typeface="Helvetica Light"/>
              </a:rPr>
              <a:t>i</a:t>
            </a:r>
            <a:r>
              <a:rPr lang="en-US" sz="20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nfrared spectrograph – </a:t>
            </a:r>
            <a:r>
              <a:rPr lang="en-US" sz="2000" b="0" dirty="0" err="1" smtClean="0">
                <a:solidFill>
                  <a:srgbClr val="000000"/>
                </a:solidFill>
                <a:latin typeface="Helvetica Light"/>
                <a:cs typeface="Helvetica Light"/>
              </a:rPr>
              <a:t>nirspec</a:t>
            </a:r>
            <a:endParaRPr lang="en-US" sz="2000" b="0" dirty="0" smtClean="0">
              <a:solidFill>
                <a:srgbClr val="000000"/>
              </a:solidFill>
              <a:latin typeface="Helvetica Light"/>
              <a:cs typeface="Helvetica Light"/>
            </a:endParaRPr>
          </a:p>
          <a:p>
            <a:pPr algn="l"/>
            <a:r>
              <a:rPr lang="en-US" sz="2000" b="0" dirty="0">
                <a:solidFill>
                  <a:srgbClr val="000000"/>
                </a:solidFill>
                <a:latin typeface="Helvetica Light"/>
                <a:cs typeface="Helvetica Light"/>
              </a:rPr>
              <a:t>m</a:t>
            </a:r>
            <a:r>
              <a:rPr lang="en-US" sz="20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id </a:t>
            </a:r>
            <a:r>
              <a:rPr lang="en-US" sz="2000" b="0" dirty="0">
                <a:solidFill>
                  <a:srgbClr val="000000"/>
                </a:solidFill>
                <a:latin typeface="Helvetica Light"/>
                <a:cs typeface="Helvetica Light"/>
              </a:rPr>
              <a:t>i</a:t>
            </a:r>
            <a:r>
              <a:rPr lang="en-US" sz="20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nfrared </a:t>
            </a:r>
            <a:r>
              <a:rPr lang="en-US" sz="2000" b="0" dirty="0">
                <a:solidFill>
                  <a:srgbClr val="000000"/>
                </a:solidFill>
                <a:latin typeface="Helvetica Light"/>
                <a:cs typeface="Helvetica Light"/>
              </a:rPr>
              <a:t>i</a:t>
            </a:r>
            <a:r>
              <a:rPr lang="en-US" sz="20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nstrument – </a:t>
            </a:r>
            <a:r>
              <a:rPr lang="en-US" sz="2000" b="0" dirty="0" err="1" smtClean="0">
                <a:solidFill>
                  <a:srgbClr val="000000"/>
                </a:solidFill>
                <a:latin typeface="Helvetica Light"/>
                <a:cs typeface="Helvetica Light"/>
              </a:rPr>
              <a:t>miri</a:t>
            </a:r>
            <a:endParaRPr lang="en-US" sz="2000" b="0" dirty="0" smtClean="0">
              <a:solidFill>
                <a:srgbClr val="000000"/>
              </a:solidFill>
              <a:latin typeface="Helvetica Light"/>
              <a:cs typeface="Helvetica Light"/>
            </a:endParaRPr>
          </a:p>
          <a:p>
            <a:pPr algn="l"/>
            <a:r>
              <a:rPr lang="en-US" sz="2000" b="0" dirty="0">
                <a:solidFill>
                  <a:srgbClr val="000000"/>
                </a:solidFill>
                <a:latin typeface="Helvetica Light"/>
                <a:cs typeface="Helvetica Light"/>
              </a:rPr>
              <a:t>n</a:t>
            </a:r>
            <a:r>
              <a:rPr lang="en-US" sz="20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ear </a:t>
            </a:r>
            <a:r>
              <a:rPr lang="en-US" sz="2000" b="0" dirty="0">
                <a:solidFill>
                  <a:srgbClr val="000000"/>
                </a:solidFill>
                <a:latin typeface="Helvetica Light"/>
                <a:cs typeface="Helvetica Light"/>
              </a:rPr>
              <a:t>i</a:t>
            </a:r>
            <a:r>
              <a:rPr lang="en-US" sz="20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nfrared </a:t>
            </a:r>
            <a:r>
              <a:rPr lang="en-US" sz="2000" b="0" dirty="0">
                <a:solidFill>
                  <a:srgbClr val="000000"/>
                </a:solidFill>
                <a:latin typeface="Helvetica Light"/>
                <a:cs typeface="Helvetica Light"/>
              </a:rPr>
              <a:t>i</a:t>
            </a:r>
            <a:r>
              <a:rPr lang="en-US" sz="20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mager and </a:t>
            </a:r>
            <a:r>
              <a:rPr lang="en-US" sz="2000" b="0" dirty="0" err="1">
                <a:solidFill>
                  <a:srgbClr val="000000"/>
                </a:solidFill>
                <a:latin typeface="Helvetica Light"/>
                <a:cs typeface="Helvetica Light"/>
              </a:rPr>
              <a:t>s</a:t>
            </a:r>
            <a:r>
              <a:rPr lang="en-US" sz="2000" b="0" dirty="0" err="1" smtClean="0">
                <a:solidFill>
                  <a:srgbClr val="000000"/>
                </a:solidFill>
                <a:latin typeface="Helvetica Light"/>
                <a:cs typeface="Helvetica Light"/>
              </a:rPr>
              <a:t>litless</a:t>
            </a:r>
            <a:r>
              <a:rPr lang="en-US" sz="20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 </a:t>
            </a:r>
            <a:r>
              <a:rPr lang="en-US" sz="2000" b="0" dirty="0">
                <a:solidFill>
                  <a:srgbClr val="000000"/>
                </a:solidFill>
                <a:latin typeface="Helvetica Light"/>
                <a:cs typeface="Helvetica Light"/>
              </a:rPr>
              <a:t>s</a:t>
            </a:r>
            <a:r>
              <a:rPr lang="en-US" sz="20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pectrograph – </a:t>
            </a:r>
            <a:r>
              <a:rPr lang="en-US" sz="2000" b="0" dirty="0" err="1" smtClean="0">
                <a:solidFill>
                  <a:srgbClr val="000000"/>
                </a:solidFill>
                <a:latin typeface="Helvetica Light"/>
                <a:cs typeface="Helvetica Light"/>
              </a:rPr>
              <a:t>niriss</a:t>
            </a:r>
            <a:endParaRPr lang="en-US" sz="2000" b="0" dirty="0" smtClean="0">
              <a:solidFill>
                <a:srgbClr val="000000"/>
              </a:solidFill>
              <a:latin typeface="Helvetica Light"/>
              <a:cs typeface="Helvetica Light"/>
            </a:endParaRPr>
          </a:p>
        </p:txBody>
      </p:sp>
      <p:sp>
        <p:nvSpPr>
          <p:cNvPr id="23" name="Subtitle 2"/>
          <p:cNvSpPr txBox="1">
            <a:spLocks/>
          </p:cNvSpPr>
          <p:nvPr/>
        </p:nvSpPr>
        <p:spPr>
          <a:xfrm>
            <a:off x="86240" y="5266092"/>
            <a:ext cx="9057760" cy="13832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0" dirty="0">
                <a:solidFill>
                  <a:srgbClr val="000000"/>
                </a:solidFill>
                <a:latin typeface="Helvetica"/>
                <a:cs typeface="Helvetica"/>
              </a:rPr>
              <a:t>n</a:t>
            </a:r>
            <a:r>
              <a:rPr lang="en-US" sz="2000" b="0" dirty="0" smtClean="0">
                <a:solidFill>
                  <a:srgbClr val="000000"/>
                </a:solidFill>
                <a:latin typeface="Helvetica"/>
                <a:cs typeface="Helvetica"/>
              </a:rPr>
              <a:t>ot your </a:t>
            </a:r>
            <a:r>
              <a:rPr lang="en-US" sz="2000" b="0" dirty="0">
                <a:solidFill>
                  <a:srgbClr val="000000"/>
                </a:solidFill>
                <a:latin typeface="Helvetica"/>
                <a:cs typeface="Helvetica"/>
              </a:rPr>
              <a:t>t</a:t>
            </a:r>
            <a:r>
              <a:rPr lang="en-US" sz="2000" b="0" dirty="0" smtClean="0">
                <a:solidFill>
                  <a:srgbClr val="000000"/>
                </a:solidFill>
                <a:latin typeface="Helvetica"/>
                <a:cs typeface="Helvetica"/>
              </a:rPr>
              <a:t>ypical telescope</a:t>
            </a:r>
          </a:p>
          <a:p>
            <a:pPr algn="l"/>
            <a:r>
              <a:rPr lang="en-US" sz="17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&gt;40 imaging filters with fields of view larger than Hubble</a:t>
            </a:r>
          </a:p>
          <a:p>
            <a:pPr algn="l"/>
            <a:r>
              <a:rPr lang="en-US" sz="17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8 different types of spectroscopic modes (wide field </a:t>
            </a:r>
            <a:r>
              <a:rPr lang="en-US" sz="1700" b="0" dirty="0" err="1" smtClean="0">
                <a:solidFill>
                  <a:srgbClr val="000000"/>
                </a:solidFill>
                <a:latin typeface="Helvetica Light"/>
                <a:cs typeface="Helvetica Light"/>
              </a:rPr>
              <a:t>grism</a:t>
            </a:r>
            <a:r>
              <a:rPr lang="en-US" sz="17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, single object, </a:t>
            </a:r>
            <a:r>
              <a:rPr lang="en-US" sz="1700" b="0" dirty="0" err="1" smtClean="0">
                <a:solidFill>
                  <a:srgbClr val="000000"/>
                </a:solidFill>
                <a:latin typeface="Helvetica Light"/>
                <a:cs typeface="Helvetica Light"/>
              </a:rPr>
              <a:t>ifu</a:t>
            </a:r>
            <a:r>
              <a:rPr lang="en-US" sz="17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, </a:t>
            </a:r>
            <a:r>
              <a:rPr lang="en-US" sz="1700" b="0" dirty="0" err="1" smtClean="0">
                <a:solidFill>
                  <a:srgbClr val="000000"/>
                </a:solidFill>
                <a:latin typeface="Helvetica Light"/>
                <a:cs typeface="Helvetica Light"/>
              </a:rPr>
              <a:t>multiobject</a:t>
            </a:r>
            <a:r>
              <a:rPr lang="en-US" sz="17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)</a:t>
            </a:r>
          </a:p>
          <a:p>
            <a:pPr algn="l"/>
            <a:r>
              <a:rPr lang="en-US" sz="17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7 </a:t>
            </a:r>
            <a:r>
              <a:rPr lang="en-US" sz="1700" b="0" dirty="0" err="1" smtClean="0">
                <a:solidFill>
                  <a:srgbClr val="000000"/>
                </a:solidFill>
                <a:latin typeface="Helvetica Light"/>
                <a:cs typeface="Helvetica Light"/>
              </a:rPr>
              <a:t>coronographs</a:t>
            </a:r>
            <a:r>
              <a:rPr lang="en-US" sz="17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 including non-redundant aperture masks for high-resolution imaging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339053" y="1350906"/>
            <a:ext cx="8435077" cy="400110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  </a:t>
            </a:r>
            <a:endParaRPr lang="en-US" b="0" dirty="0" smtClean="0">
              <a:solidFill>
                <a:srgbClr val="002060"/>
              </a:solidFill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339329" y="52334"/>
            <a:ext cx="8681300" cy="642938"/>
          </a:xfrm>
        </p:spPr>
        <p:txBody>
          <a:bodyPr>
            <a:noAutofit/>
          </a:bodyPr>
          <a:lstStyle/>
          <a:p>
            <a:pPr algn="ctr"/>
            <a:r>
              <a:rPr lang="en-US" sz="5000" dirty="0" smtClean="0">
                <a:solidFill>
                  <a:schemeClr val="tx1"/>
                </a:solidFill>
                <a:latin typeface="Helvetica Light"/>
                <a:ea typeface="ヒラギノ角ゴ ProN W3" charset="0"/>
                <a:cs typeface="Helvetica Light"/>
              </a:rPr>
              <a:t>Near Infrared Camera</a:t>
            </a:r>
            <a:endParaRPr lang="en-US" sz="5000" dirty="0">
              <a:solidFill>
                <a:schemeClr val="tx1"/>
              </a:solidFill>
              <a:latin typeface="Helvetica Light"/>
              <a:ea typeface="ヒラギノ角ゴ ProN W3" charset="0"/>
              <a:cs typeface="Helvetica Light"/>
            </a:endParaRPr>
          </a:p>
        </p:txBody>
      </p:sp>
      <p:pic>
        <p:nvPicPr>
          <p:cNvPr id="8" name="Picture 7" descr="Picture2.jpg"/>
          <p:cNvPicPr>
            <a:picLocks noChangeAspect="1"/>
          </p:cNvPicPr>
          <p:nvPr/>
        </p:nvPicPr>
        <p:blipFill rotWithShape="1">
          <a:blip r:embed="rId3" cstate="print"/>
          <a:srcRect l="3186" r="5395"/>
          <a:stretch/>
        </p:blipFill>
        <p:spPr>
          <a:xfrm>
            <a:off x="0" y="1129339"/>
            <a:ext cx="9144000" cy="572866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49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339053" y="1350906"/>
            <a:ext cx="8435077" cy="400110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  </a:t>
            </a:r>
            <a:endParaRPr lang="en-US" b="0" dirty="0" smtClean="0">
              <a:solidFill>
                <a:srgbClr val="002060"/>
              </a:solidFill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339329" y="-4914"/>
            <a:ext cx="8681300" cy="642938"/>
          </a:xfrm>
        </p:spPr>
        <p:txBody>
          <a:bodyPr>
            <a:noAutofit/>
          </a:bodyPr>
          <a:lstStyle/>
          <a:p>
            <a:pPr algn="ctr"/>
            <a:r>
              <a:rPr lang="en-US" sz="5000" dirty="0" smtClean="0">
                <a:solidFill>
                  <a:schemeClr val="tx1"/>
                </a:solidFill>
                <a:latin typeface="Helvetica Light"/>
                <a:ea typeface="ヒラギノ角ゴ ProN W3" charset="0"/>
                <a:cs typeface="Helvetica Light"/>
              </a:rPr>
              <a:t>Near Infrared Spectrograph</a:t>
            </a:r>
            <a:endParaRPr lang="en-US" sz="5000" dirty="0">
              <a:solidFill>
                <a:schemeClr val="tx1"/>
              </a:solidFill>
              <a:latin typeface="Helvetica Light"/>
              <a:ea typeface="ヒラギノ角ゴ ProN W3" charset="0"/>
              <a:cs typeface="Helvetica Light"/>
            </a:endParaRPr>
          </a:p>
        </p:txBody>
      </p:sp>
      <p:pic>
        <p:nvPicPr>
          <p:cNvPr id="9" name="Picture 8" descr="Picture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053605"/>
            <a:ext cx="9144000" cy="580439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789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339053" y="1350906"/>
            <a:ext cx="8435077" cy="400110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  </a:t>
            </a:r>
            <a:endParaRPr lang="en-US" b="0" dirty="0" smtClean="0">
              <a:solidFill>
                <a:srgbClr val="002060"/>
              </a:solidFill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339329" y="12288"/>
            <a:ext cx="8681300" cy="812354"/>
          </a:xfrm>
        </p:spPr>
        <p:txBody>
          <a:bodyPr>
            <a:noAutofit/>
          </a:bodyPr>
          <a:lstStyle/>
          <a:p>
            <a:pPr algn="ctr"/>
            <a:r>
              <a:rPr lang="en-US" sz="5000" dirty="0" smtClean="0">
                <a:solidFill>
                  <a:schemeClr val="tx1"/>
                </a:solidFill>
                <a:latin typeface="Helvetica Light"/>
                <a:ea typeface="ヒラギノ角ゴ ProN W3" charset="0"/>
                <a:cs typeface="Helvetica Light"/>
              </a:rPr>
              <a:t>Mid Infrared Instrument</a:t>
            </a:r>
            <a:endParaRPr lang="en-US" sz="5000" dirty="0">
              <a:solidFill>
                <a:schemeClr val="tx1"/>
              </a:solidFill>
              <a:latin typeface="Helvetica Light"/>
              <a:ea typeface="ヒラギノ角ゴ ProN W3" charset="0"/>
              <a:cs typeface="Helvetica Light"/>
            </a:endParaRPr>
          </a:p>
        </p:txBody>
      </p:sp>
      <p:pic>
        <p:nvPicPr>
          <p:cNvPr id="11" name="Picture 10" descr="7348946248_63c2b707fe_b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05"/>
          <a:stretch/>
        </p:blipFill>
        <p:spPr>
          <a:xfrm>
            <a:off x="0" y="1149616"/>
            <a:ext cx="9144000" cy="570838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630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15744" r="259" b="21281"/>
          <a:stretch/>
        </p:blipFill>
        <p:spPr bwMode="auto">
          <a:xfrm>
            <a:off x="1320801" y="3549630"/>
            <a:ext cx="7835900" cy="3308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39"/>
          <p:cNvSpPr txBox="1">
            <a:spLocks noChangeArrowheads="1"/>
          </p:cNvSpPr>
          <p:nvPr/>
        </p:nvSpPr>
        <p:spPr bwMode="auto">
          <a:xfrm>
            <a:off x="137392" y="1110069"/>
            <a:ext cx="8689107" cy="35416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tIns="0" bIns="936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0" dirty="0">
                <a:solidFill>
                  <a:srgbClr val="F79646">
                    <a:lumMod val="60000"/>
                    <a:lumOff val="40000"/>
                  </a:srgbClr>
                </a:solidFill>
                <a:latin typeface="Helvetica Light"/>
                <a:cs typeface="Helvetica Light"/>
              </a:rPr>
              <a:t>d</a:t>
            </a:r>
            <a:r>
              <a:rPr lang="en-US" sz="3200" b="0" dirty="0" smtClean="0">
                <a:solidFill>
                  <a:srgbClr val="F79646">
                    <a:lumMod val="60000"/>
                    <a:lumOff val="40000"/>
                  </a:srgbClr>
                </a:solidFill>
                <a:latin typeface="Helvetica Light"/>
                <a:cs typeface="Helvetica Light"/>
              </a:rPr>
              <a:t>ark energy</a:t>
            </a:r>
            <a:r>
              <a:rPr lang="en-US" sz="3200" b="0" dirty="0" smtClean="0">
                <a:solidFill>
                  <a:srgbClr val="FFFFFF"/>
                </a:solidFill>
                <a:latin typeface="Helvetica Light"/>
                <a:cs typeface="Helvetica Light"/>
              </a:rPr>
              <a:t> </a:t>
            </a:r>
            <a:r>
              <a:rPr lang="en-US" sz="2600" b="0" dirty="0" smtClean="0">
                <a:solidFill>
                  <a:srgbClr val="FFFFFF"/>
                </a:solidFill>
                <a:latin typeface="Helvetica Light"/>
                <a:cs typeface="Helvetica Light"/>
              </a:rPr>
              <a:t>and the expansion of the Universe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600" b="0" dirty="0">
                <a:solidFill>
                  <a:srgbClr val="FFFFFF"/>
                </a:solidFill>
                <a:latin typeface="Helvetica Light"/>
                <a:cs typeface="Helvetica Light"/>
              </a:rPr>
              <a:t>s</a:t>
            </a:r>
            <a:r>
              <a:rPr lang="en-US" sz="2600" b="0" dirty="0" smtClean="0">
                <a:solidFill>
                  <a:srgbClr val="FFFFFF"/>
                </a:solidFill>
                <a:latin typeface="Helvetica Light"/>
                <a:cs typeface="Helvetica Light"/>
              </a:rPr>
              <a:t>upermassive </a:t>
            </a:r>
            <a:r>
              <a:rPr lang="en-US" sz="3200" b="0" dirty="0" smtClean="0">
                <a:solidFill>
                  <a:srgbClr val="FAC090"/>
                </a:solidFill>
                <a:latin typeface="Helvetica Light"/>
                <a:cs typeface="Helvetica Light"/>
              </a:rPr>
              <a:t>black holes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600" b="0" dirty="0">
                <a:solidFill>
                  <a:srgbClr val="FFFFFF"/>
                </a:solidFill>
                <a:latin typeface="Helvetica Light"/>
                <a:cs typeface="Helvetica Light"/>
              </a:rPr>
              <a:t>t</a:t>
            </a:r>
            <a:r>
              <a:rPr lang="en-US" sz="2600" b="0" dirty="0" smtClean="0">
                <a:solidFill>
                  <a:srgbClr val="FFFFFF"/>
                </a:solidFill>
                <a:latin typeface="Helvetica Light"/>
                <a:cs typeface="Helvetica Light"/>
              </a:rPr>
              <a:t>he </a:t>
            </a:r>
            <a:r>
              <a:rPr lang="en-US" sz="2600" b="0" dirty="0" smtClean="0">
                <a:solidFill>
                  <a:prstClr val="white"/>
                </a:solidFill>
                <a:latin typeface="Helvetica Light"/>
                <a:cs typeface="Helvetica Light"/>
              </a:rPr>
              <a:t>age </a:t>
            </a:r>
            <a:r>
              <a:rPr lang="en-US" sz="2600" b="0" dirty="0" smtClean="0">
                <a:solidFill>
                  <a:srgbClr val="FFFFFF"/>
                </a:solidFill>
                <a:latin typeface="Helvetica Light"/>
                <a:cs typeface="Helvetica Light"/>
              </a:rPr>
              <a:t>of the </a:t>
            </a:r>
            <a:r>
              <a:rPr lang="en-US" sz="3200" b="0" dirty="0" smtClean="0">
                <a:solidFill>
                  <a:srgbClr val="F79646">
                    <a:lumMod val="60000"/>
                    <a:lumOff val="40000"/>
                  </a:srgbClr>
                </a:solidFill>
                <a:latin typeface="Helvetica Light"/>
                <a:cs typeface="Helvetica Light"/>
              </a:rPr>
              <a:t>Universe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600" b="0" dirty="0">
                <a:solidFill>
                  <a:srgbClr val="FFFFFF"/>
                </a:solidFill>
                <a:latin typeface="Helvetica Light"/>
                <a:cs typeface="Helvetica Light"/>
              </a:rPr>
              <a:t>g</a:t>
            </a:r>
            <a:r>
              <a:rPr lang="en-US" sz="2600" b="0" dirty="0" smtClean="0">
                <a:solidFill>
                  <a:srgbClr val="FFFFFF"/>
                </a:solidFill>
                <a:latin typeface="Helvetica Light"/>
                <a:cs typeface="Helvetica Light"/>
              </a:rPr>
              <a:t>ravitational lensing </a:t>
            </a:r>
            <a:r>
              <a:rPr lang="en-US" sz="2600" b="0" dirty="0" smtClean="0">
                <a:solidFill>
                  <a:prstClr val="white"/>
                </a:solidFill>
                <a:latin typeface="Helvetica Light"/>
                <a:cs typeface="Helvetica Light"/>
              </a:rPr>
              <a:t>of </a:t>
            </a:r>
            <a:r>
              <a:rPr lang="en-US" sz="3200" b="0" dirty="0" smtClean="0">
                <a:solidFill>
                  <a:srgbClr val="F79646">
                    <a:lumMod val="60000"/>
                    <a:lumOff val="40000"/>
                  </a:srgbClr>
                </a:solidFill>
                <a:latin typeface="Helvetica Light"/>
                <a:cs typeface="Helvetica Light"/>
              </a:rPr>
              <a:t>galaxies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600" b="0" dirty="0">
                <a:solidFill>
                  <a:prstClr val="white"/>
                </a:solidFill>
                <a:latin typeface="Helvetica Light"/>
                <a:cs typeface="Helvetica Light"/>
              </a:rPr>
              <a:t>i</a:t>
            </a:r>
            <a:r>
              <a:rPr lang="en-US" sz="2600" b="0" dirty="0" smtClean="0">
                <a:solidFill>
                  <a:prstClr val="white"/>
                </a:solidFill>
                <a:latin typeface="Helvetica Light"/>
                <a:cs typeface="Helvetica Light"/>
              </a:rPr>
              <a:t>nfluence of </a:t>
            </a:r>
            <a:r>
              <a:rPr lang="en-US" sz="3200" b="0" dirty="0">
                <a:solidFill>
                  <a:srgbClr val="FAC090"/>
                </a:solidFill>
                <a:latin typeface="Helvetica Light"/>
                <a:cs typeface="Helvetica Light"/>
              </a:rPr>
              <a:t>d</a:t>
            </a:r>
            <a:r>
              <a:rPr lang="en-US" sz="3200" b="0" dirty="0" smtClean="0">
                <a:solidFill>
                  <a:srgbClr val="FAC090"/>
                </a:solidFill>
                <a:latin typeface="Helvetica Light"/>
                <a:cs typeface="Helvetica Light"/>
              </a:rPr>
              <a:t>ark matter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600" b="0" dirty="0">
                <a:solidFill>
                  <a:srgbClr val="FFFFFF"/>
                </a:solidFill>
                <a:latin typeface="Helvetica Light"/>
                <a:cs typeface="Helvetica Light"/>
              </a:rPr>
              <a:t>i</a:t>
            </a:r>
            <a:r>
              <a:rPr lang="en-US" sz="2600" b="0" dirty="0" smtClean="0">
                <a:solidFill>
                  <a:srgbClr val="FFFFFF"/>
                </a:solidFill>
                <a:latin typeface="Helvetica Light"/>
                <a:cs typeface="Helvetica Light"/>
              </a:rPr>
              <a:t>maging and spectroscopy of giant </a:t>
            </a:r>
            <a:r>
              <a:rPr lang="en-US" sz="3200" b="0" dirty="0" err="1" smtClean="0">
                <a:solidFill>
                  <a:srgbClr val="F79646">
                    <a:lumMod val="60000"/>
                    <a:lumOff val="40000"/>
                  </a:srgbClr>
                </a:solidFill>
                <a:latin typeface="Helvetica Light"/>
                <a:cs typeface="Helvetica Light"/>
              </a:rPr>
              <a:t>exoplanets</a:t>
            </a:r>
            <a:endParaRPr lang="en-US" sz="3200" b="0" dirty="0" smtClean="0">
              <a:solidFill>
                <a:srgbClr val="F79646">
                  <a:lumMod val="60000"/>
                  <a:lumOff val="40000"/>
                </a:srgbClr>
              </a:solidFill>
              <a:latin typeface="Helvetica Light"/>
              <a:cs typeface="Helvetica Light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600" b="0" dirty="0">
                <a:solidFill>
                  <a:prstClr val="white"/>
                </a:solidFill>
                <a:latin typeface="Helvetica Light"/>
                <a:cs typeface="Helvetica Light"/>
              </a:rPr>
              <a:t>i</a:t>
            </a:r>
            <a:r>
              <a:rPr lang="en-US" sz="2600" b="0" dirty="0" smtClean="0">
                <a:solidFill>
                  <a:prstClr val="white"/>
                </a:solidFill>
                <a:latin typeface="Helvetica Light"/>
                <a:cs typeface="Helvetica Light"/>
              </a:rPr>
              <a:t>ntensities </a:t>
            </a:r>
            <a:r>
              <a:rPr lang="en-US" sz="2600" b="0" dirty="0" smtClean="0">
                <a:solidFill>
                  <a:srgbClr val="FFFFFF"/>
                </a:solidFill>
                <a:latin typeface="Helvetica Light"/>
                <a:cs typeface="Helvetica Light"/>
              </a:rPr>
              <a:t>of </a:t>
            </a:r>
            <a:r>
              <a:rPr lang="en-US" sz="3200" b="0" dirty="0">
                <a:solidFill>
                  <a:srgbClr val="FAC090"/>
                </a:solidFill>
                <a:latin typeface="Helvetica Light"/>
                <a:cs typeface="Helvetica Light"/>
              </a:rPr>
              <a:t>s</a:t>
            </a:r>
            <a:r>
              <a:rPr lang="en-US" sz="3200" b="0" dirty="0" smtClean="0">
                <a:solidFill>
                  <a:srgbClr val="FAC090"/>
                </a:solidFill>
                <a:latin typeface="Helvetica Light"/>
                <a:cs typeface="Helvetica Light"/>
              </a:rPr>
              <a:t>upernovae</a:t>
            </a:r>
          </a:p>
        </p:txBody>
      </p:sp>
      <p:sp>
        <p:nvSpPr>
          <p:cNvPr id="7" name="TextBox 39"/>
          <p:cNvSpPr txBox="1">
            <a:spLocks noChangeArrowheads="1"/>
          </p:cNvSpPr>
          <p:nvPr/>
        </p:nvSpPr>
        <p:spPr bwMode="auto">
          <a:xfrm>
            <a:off x="665787" y="15039"/>
            <a:ext cx="7874000" cy="8639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tIns="0" bIns="936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5000" b="0" dirty="0" smtClean="0">
                <a:solidFill>
                  <a:prstClr val="white"/>
                </a:solidFill>
                <a:latin typeface="Helvetica Light"/>
                <a:cs typeface="Helvetica Light"/>
              </a:rPr>
              <a:t>Hubble</a:t>
            </a:r>
            <a:r>
              <a:rPr lang="en-US" sz="5000" b="0" dirty="0" smtClean="0">
                <a:solidFill>
                  <a:srgbClr val="9BBB59">
                    <a:lumMod val="60000"/>
                    <a:lumOff val="40000"/>
                  </a:srgbClr>
                </a:solidFill>
                <a:latin typeface="Helvetica Light"/>
                <a:cs typeface="Helvetica Light"/>
              </a:rPr>
              <a:t> </a:t>
            </a:r>
            <a:r>
              <a:rPr lang="en-US" sz="5000" b="0" dirty="0" smtClean="0">
                <a:solidFill>
                  <a:srgbClr val="FFFFFF"/>
                </a:solidFill>
                <a:latin typeface="Helvetica Light"/>
                <a:cs typeface="Helvetica Light"/>
              </a:rPr>
              <a:t>discoveries</a:t>
            </a:r>
          </a:p>
        </p:txBody>
      </p:sp>
    </p:spTree>
    <p:extLst>
      <p:ext uri="{BB962C8B-B14F-4D97-AF65-F5344CB8AC3E}">
        <p14:creationId xmlns:p14="http://schemas.microsoft.com/office/powerpoint/2010/main" val="167534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339053" y="1350906"/>
            <a:ext cx="8435077" cy="400110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2060"/>
                </a:solidFill>
                <a:latin typeface="Arial Narrow" pitchFamily="34" charset="0"/>
              </a:rPr>
              <a:t>  </a:t>
            </a:r>
            <a:endParaRPr lang="en-US" sz="2000" dirty="0" smtClean="0">
              <a:solidFill>
                <a:srgbClr val="002060"/>
              </a:solidFill>
              <a:latin typeface="Arial Narrow" pitchFamily="34" charset="0"/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-140202" y="-20690"/>
            <a:ext cx="9434711" cy="642938"/>
          </a:xfrm>
        </p:spPr>
        <p:txBody>
          <a:bodyPr>
            <a:noAutofit/>
          </a:bodyPr>
          <a:lstStyle/>
          <a:p>
            <a:pPr algn="ctr"/>
            <a:r>
              <a:rPr lang="en-US" sz="3300" dirty="0" smtClean="0">
                <a:solidFill>
                  <a:schemeClr val="tx1"/>
                </a:solidFill>
                <a:latin typeface="Helvetica Light"/>
                <a:ea typeface="ヒラギノ角ゴ ProN W3" charset="0"/>
                <a:cs typeface="Helvetica Light"/>
              </a:rPr>
              <a:t>Near Infrared Imager and </a:t>
            </a:r>
            <a:r>
              <a:rPr lang="en-US" sz="3300" dirty="0" err="1" smtClean="0">
                <a:solidFill>
                  <a:schemeClr val="tx1"/>
                </a:solidFill>
                <a:latin typeface="Helvetica Light"/>
                <a:ea typeface="ヒラギノ角ゴ ProN W3" charset="0"/>
                <a:cs typeface="Helvetica Light"/>
              </a:rPr>
              <a:t>Slitless</a:t>
            </a:r>
            <a:r>
              <a:rPr lang="en-US" sz="3300" dirty="0" smtClean="0">
                <a:solidFill>
                  <a:schemeClr val="tx1"/>
                </a:solidFill>
                <a:latin typeface="Helvetica Light"/>
                <a:ea typeface="ヒラギノ角ゴ ProN W3" charset="0"/>
                <a:cs typeface="Helvetica Light"/>
              </a:rPr>
              <a:t> Spectrograph</a:t>
            </a:r>
            <a:endParaRPr lang="en-US" sz="3300" dirty="0">
              <a:solidFill>
                <a:schemeClr val="tx1"/>
              </a:solidFill>
              <a:latin typeface="Helvetica Light"/>
              <a:ea typeface="ヒラギノ角ゴ ProN W3" charset="0"/>
              <a:cs typeface="Helvetica Light"/>
            </a:endParaRPr>
          </a:p>
        </p:txBody>
      </p:sp>
      <p:pic>
        <p:nvPicPr>
          <p:cNvPr id="11" name="Picture 10" descr="7748605238_cb6ebb3e0d_b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64"/>
          <a:stretch/>
        </p:blipFill>
        <p:spPr>
          <a:xfrm>
            <a:off x="1" y="628029"/>
            <a:ext cx="9144000" cy="622997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073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339053" y="1350906"/>
            <a:ext cx="8435077" cy="400110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  </a:t>
            </a:r>
            <a:endParaRPr lang="en-US" b="0" dirty="0" smtClean="0">
              <a:solidFill>
                <a:srgbClr val="002060"/>
              </a:solidFill>
            </a:endParaRPr>
          </a:p>
        </p:txBody>
      </p:sp>
      <p:pic>
        <p:nvPicPr>
          <p:cNvPr id="4" name="Picture 3" descr="KaliraiJWSTSlide1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480"/>
            <a:ext cx="91440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22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 descr="HUDF-WFC3-JWST-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57150"/>
            <a:ext cx="8951912" cy="67151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1" name="TextBox 39"/>
          <p:cNvSpPr txBox="1">
            <a:spLocks noChangeArrowheads="1"/>
          </p:cNvSpPr>
          <p:nvPr/>
        </p:nvSpPr>
        <p:spPr bwMode="auto">
          <a:xfrm>
            <a:off x="252413" y="196850"/>
            <a:ext cx="3167062" cy="710067"/>
          </a:xfrm>
          <a:prstGeom prst="rect">
            <a:avLst/>
          </a:prstGeom>
          <a:solidFill>
            <a:schemeClr val="tx1">
              <a:alpha val="5686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936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0" dirty="0">
                <a:solidFill>
                  <a:schemeClr val="bg1"/>
                </a:solidFill>
                <a:latin typeface="Calibri"/>
                <a:cs typeface="Calibri"/>
              </a:rPr>
              <a:t>The Hubble </a:t>
            </a:r>
            <a:r>
              <a:rPr lang="en-US" sz="2000" b="0" dirty="0" smtClean="0">
                <a:solidFill>
                  <a:schemeClr val="bg1"/>
                </a:solidFill>
                <a:latin typeface="Calibri"/>
                <a:cs typeface="Calibri"/>
              </a:rPr>
              <a:t>UDF/IR</a:t>
            </a:r>
            <a:endParaRPr lang="en-US" sz="2000" b="0" dirty="0">
              <a:solidFill>
                <a:schemeClr val="bg1"/>
              </a:solidFill>
              <a:latin typeface="Calibri"/>
              <a:cs typeface="Calibri"/>
            </a:endParaRPr>
          </a:p>
          <a:p>
            <a:r>
              <a:rPr lang="en-US" sz="2000" b="0" dirty="0">
                <a:solidFill>
                  <a:schemeClr val="bg1"/>
                </a:solidFill>
                <a:latin typeface="Calibri"/>
                <a:cs typeface="Calibri"/>
              </a:rPr>
              <a:t>(F105W, F125W, F160W)</a:t>
            </a:r>
          </a:p>
        </p:txBody>
      </p:sp>
      <p:sp>
        <p:nvSpPr>
          <p:cNvPr id="22532" name="TextBox 39"/>
          <p:cNvSpPr txBox="1">
            <a:spLocks noChangeArrowheads="1"/>
          </p:cNvSpPr>
          <p:nvPr/>
        </p:nvSpPr>
        <p:spPr bwMode="auto">
          <a:xfrm>
            <a:off x="252413" y="3530600"/>
            <a:ext cx="2852098" cy="402291"/>
          </a:xfrm>
          <a:prstGeom prst="rect">
            <a:avLst/>
          </a:prstGeom>
          <a:solidFill>
            <a:schemeClr val="tx1">
              <a:alpha val="5686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bIns="936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0" dirty="0">
                <a:solidFill>
                  <a:schemeClr val="bg1"/>
                </a:solidFill>
                <a:latin typeface="Calibri"/>
                <a:cs typeface="Calibri"/>
              </a:rPr>
              <a:t>Simulated </a:t>
            </a:r>
            <a:r>
              <a:rPr lang="en-US" sz="2000" b="0" dirty="0" smtClean="0">
                <a:solidFill>
                  <a:schemeClr val="bg1"/>
                </a:solidFill>
                <a:latin typeface="Calibri"/>
                <a:cs typeface="Calibri"/>
              </a:rPr>
              <a:t>JWST </a:t>
            </a:r>
            <a:r>
              <a:rPr lang="en-US" sz="2000" b="0" dirty="0" err="1" smtClean="0">
                <a:solidFill>
                  <a:schemeClr val="bg1"/>
                </a:solidFill>
                <a:latin typeface="Calibri"/>
                <a:cs typeface="Calibri"/>
              </a:rPr>
              <a:t>NIRCam</a:t>
            </a:r>
            <a:endParaRPr lang="en-US" sz="2000" b="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022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extBox 39"/>
          <p:cNvSpPr txBox="1">
            <a:spLocks noChangeArrowheads="1"/>
          </p:cNvSpPr>
          <p:nvPr/>
        </p:nvSpPr>
        <p:spPr bwMode="auto">
          <a:xfrm>
            <a:off x="1658890" y="5383223"/>
            <a:ext cx="3754969" cy="309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bIns="936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0" dirty="0">
                <a:latin typeface="Helvetica Light"/>
                <a:cs typeface="Helvetica Light"/>
              </a:rPr>
              <a:t>The Star Formation Rate Density </a:t>
            </a:r>
            <a:r>
              <a:rPr lang="en-US" sz="1400" b="0" dirty="0" err="1">
                <a:latin typeface="Helvetica Light"/>
                <a:cs typeface="Helvetica Light"/>
              </a:rPr>
              <a:t>vs</a:t>
            </a:r>
            <a:r>
              <a:rPr lang="en-US" sz="1400" b="0" dirty="0">
                <a:latin typeface="Helvetica Light"/>
                <a:cs typeface="Helvetica Light"/>
              </a:rPr>
              <a:t> </a:t>
            </a:r>
            <a:r>
              <a:rPr lang="en-US" sz="1400" b="0" dirty="0" smtClean="0">
                <a:latin typeface="Helvetica Light"/>
                <a:cs typeface="Helvetica Light"/>
              </a:rPr>
              <a:t>Redshift</a:t>
            </a:r>
            <a:endParaRPr lang="en-US" sz="1400" b="0" dirty="0">
              <a:latin typeface="Helvetica Light"/>
              <a:cs typeface="Helvetica Light"/>
            </a:endParaRPr>
          </a:p>
        </p:txBody>
      </p:sp>
      <p:sp>
        <p:nvSpPr>
          <p:cNvPr id="71687" name="Subtitle 2"/>
          <p:cNvSpPr txBox="1">
            <a:spLocks/>
          </p:cNvSpPr>
          <p:nvPr/>
        </p:nvSpPr>
        <p:spPr bwMode="auto">
          <a:xfrm>
            <a:off x="50750" y="5810648"/>
            <a:ext cx="8820150" cy="852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1700" b="0" dirty="0" smtClean="0">
                <a:latin typeface="Helvetica Light"/>
                <a:cs typeface="Helvetica Light"/>
              </a:rPr>
              <a:t>Hints </a:t>
            </a:r>
            <a:r>
              <a:rPr lang="en-US" sz="1700" b="0" dirty="0">
                <a:latin typeface="Helvetica Light"/>
                <a:cs typeface="Helvetica Light"/>
              </a:rPr>
              <a:t>from Hubble </a:t>
            </a:r>
            <a:r>
              <a:rPr lang="en-US" sz="1700" b="0" dirty="0" smtClean="0">
                <a:latin typeface="Helvetica Light"/>
                <a:cs typeface="Helvetica Light"/>
              </a:rPr>
              <a:t>that a </a:t>
            </a:r>
            <a:r>
              <a:rPr lang="en-US" b="0" dirty="0">
                <a:solidFill>
                  <a:srgbClr val="008000"/>
                </a:solidFill>
                <a:latin typeface="Helvetica Light"/>
                <a:cs typeface="Helvetica Light"/>
              </a:rPr>
              <a:t>big</a:t>
            </a:r>
            <a:r>
              <a:rPr lang="en-US" b="0" dirty="0">
                <a:latin typeface="Helvetica Light"/>
                <a:cs typeface="Helvetica Light"/>
              </a:rPr>
              <a:t> </a:t>
            </a:r>
            <a:r>
              <a:rPr lang="en-US" b="0" dirty="0">
                <a:solidFill>
                  <a:srgbClr val="008000"/>
                </a:solidFill>
                <a:latin typeface="Helvetica Light"/>
                <a:cs typeface="Helvetica Light"/>
              </a:rPr>
              <a:t>change</a:t>
            </a:r>
            <a:r>
              <a:rPr lang="en-US" sz="1800" b="0" dirty="0">
                <a:latin typeface="Helvetica Light"/>
                <a:cs typeface="Helvetica Light"/>
              </a:rPr>
              <a:t> </a:t>
            </a:r>
            <a:r>
              <a:rPr lang="en-US" sz="1700" b="0" dirty="0">
                <a:latin typeface="Helvetica Light"/>
                <a:cs typeface="Helvetica Light"/>
              </a:rPr>
              <a:t>is occurring 400 – 600 </a:t>
            </a:r>
            <a:r>
              <a:rPr lang="en-US" sz="1700" b="0" dirty="0" err="1">
                <a:latin typeface="Helvetica Light"/>
                <a:cs typeface="Helvetica Light"/>
              </a:rPr>
              <a:t>Myr</a:t>
            </a:r>
            <a:r>
              <a:rPr lang="en-US" sz="1700" b="0" dirty="0">
                <a:latin typeface="Helvetica Light"/>
                <a:cs typeface="Helvetica Light"/>
              </a:rPr>
              <a:t> after the Big </a:t>
            </a:r>
            <a:r>
              <a:rPr lang="en-US" sz="1700" b="0" dirty="0" smtClean="0">
                <a:latin typeface="Helvetica Light"/>
                <a:cs typeface="Helvetica Light"/>
              </a:rPr>
              <a:t>Bang</a:t>
            </a:r>
            <a:endParaRPr lang="en-US" sz="1700" b="0" dirty="0">
              <a:latin typeface="Helvetica Light"/>
              <a:cs typeface="Helvetica Light"/>
            </a:endParaRP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1700" b="0" dirty="0" smtClean="0">
                <a:latin typeface="Helvetica Light"/>
                <a:cs typeface="Helvetica Light"/>
              </a:rPr>
              <a:t>JWST </a:t>
            </a:r>
            <a:r>
              <a:rPr lang="en-US" sz="1700" b="0" dirty="0">
                <a:latin typeface="Helvetica Light"/>
                <a:cs typeface="Helvetica Light"/>
              </a:rPr>
              <a:t>will provide a</a:t>
            </a:r>
            <a:r>
              <a:rPr lang="en-US" sz="1500" b="0" dirty="0">
                <a:latin typeface="Helvetica Light"/>
                <a:cs typeface="Helvetica Light"/>
              </a:rPr>
              <a:t> </a:t>
            </a:r>
            <a:r>
              <a:rPr lang="en-US" b="0" dirty="0">
                <a:solidFill>
                  <a:srgbClr val="008000"/>
                </a:solidFill>
                <a:latin typeface="Helvetica Light"/>
                <a:cs typeface="Helvetica Light"/>
              </a:rPr>
              <a:t>robust</a:t>
            </a:r>
            <a:r>
              <a:rPr lang="en-US" sz="1500" b="0" dirty="0">
                <a:latin typeface="Helvetica Light"/>
                <a:cs typeface="Helvetica Light"/>
              </a:rPr>
              <a:t> </a:t>
            </a:r>
            <a:r>
              <a:rPr lang="en-US" sz="1700" b="0" dirty="0">
                <a:latin typeface="Helvetica Light"/>
                <a:cs typeface="Helvetica Light"/>
              </a:rPr>
              <a:t>picture of the number of galaxies and their </a:t>
            </a:r>
            <a:r>
              <a:rPr lang="en-US" b="0" dirty="0" smtClean="0">
                <a:solidFill>
                  <a:srgbClr val="008000"/>
                </a:solidFill>
                <a:latin typeface="Helvetica Light"/>
                <a:cs typeface="Helvetica Light"/>
              </a:rPr>
              <a:t>properties</a:t>
            </a:r>
            <a:endParaRPr lang="en-US" b="0" dirty="0">
              <a:latin typeface="Helvetica Light"/>
              <a:cs typeface="Helvetica Light"/>
            </a:endParaRPr>
          </a:p>
        </p:txBody>
      </p:sp>
      <p:sp>
        <p:nvSpPr>
          <p:cNvPr id="12" name="TextBox 39"/>
          <p:cNvSpPr txBox="1">
            <a:spLocks noChangeArrowheads="1"/>
          </p:cNvSpPr>
          <p:nvPr/>
        </p:nvSpPr>
        <p:spPr bwMode="auto">
          <a:xfrm>
            <a:off x="-254000" y="-127000"/>
            <a:ext cx="5634692" cy="8639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tIns="0" bIns="936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600" b="0" dirty="0">
                <a:solidFill>
                  <a:srgbClr val="000000"/>
                </a:solidFill>
                <a:latin typeface="Helvetica Light"/>
                <a:cs typeface="Helvetica Light"/>
              </a:rPr>
              <a:t>JWST and </a:t>
            </a:r>
            <a:r>
              <a:rPr lang="en-US" sz="5000" b="0" dirty="0" smtClean="0">
                <a:solidFill>
                  <a:srgbClr val="6B6BCF"/>
                </a:solidFill>
                <a:latin typeface="Helvetica Light"/>
                <a:cs typeface="Helvetica Light"/>
              </a:rPr>
              <a:t>first</a:t>
            </a:r>
            <a:r>
              <a:rPr lang="en-US" sz="36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 </a:t>
            </a:r>
            <a:r>
              <a:rPr lang="en-US" sz="3600" b="0" dirty="0">
                <a:solidFill>
                  <a:srgbClr val="6B6BCF"/>
                </a:solidFill>
                <a:latin typeface="Helvetica Light"/>
                <a:cs typeface="Helvetica Light"/>
              </a:rPr>
              <a:t>g</a:t>
            </a:r>
            <a:r>
              <a:rPr lang="en-US" sz="3600" b="0" dirty="0" smtClean="0">
                <a:solidFill>
                  <a:srgbClr val="6B6BCF"/>
                </a:solidFill>
                <a:latin typeface="Helvetica Light"/>
                <a:cs typeface="Helvetica Light"/>
              </a:rPr>
              <a:t>alaxies</a:t>
            </a:r>
            <a:endParaRPr lang="en-US" sz="3600" b="0" dirty="0">
              <a:solidFill>
                <a:srgbClr val="6B6BCF"/>
              </a:solidFill>
              <a:latin typeface="Helvetica Light"/>
              <a:cs typeface="Helvetica Light"/>
            </a:endParaRPr>
          </a:p>
        </p:txBody>
      </p:sp>
      <p:pic>
        <p:nvPicPr>
          <p:cNvPr id="8" name="Picture 7" descr="Screen Shot 2012-12-02 at 10.36.24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963" y="677860"/>
            <a:ext cx="5262789" cy="469633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2966510" y="769467"/>
            <a:ext cx="4625872" cy="4060566"/>
          </a:xfrm>
          <a:prstGeom prst="rect">
            <a:avLst/>
          </a:prstGeom>
          <a:gradFill flip="none" rotWithShape="1">
            <a:gsLst>
              <a:gs pos="87000">
                <a:srgbClr val="800000">
                  <a:alpha val="62000"/>
                </a:srgbClr>
              </a:gs>
              <a:gs pos="0">
                <a:srgbClr val="FFFFFF">
                  <a:alpha val="300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>
            <a:off x="3847178" y="1316439"/>
            <a:ext cx="3671042" cy="927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3902800" y="2206426"/>
            <a:ext cx="3619495" cy="1334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3893529" y="3114955"/>
            <a:ext cx="3605028" cy="1740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flipV="1">
            <a:off x="3930611" y="4035685"/>
            <a:ext cx="3544211" cy="1561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219685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Title slide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PlanetXMoo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4"/>
          <a:stretch/>
        </p:blipFill>
        <p:spPr bwMode="auto">
          <a:xfrm>
            <a:off x="0" y="1"/>
            <a:ext cx="9144000" cy="6867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-59385"/>
            <a:ext cx="541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dirty="0" smtClean="0">
                <a:solidFill>
                  <a:schemeClr val="bg1"/>
                </a:solidFill>
                <a:latin typeface="Helvetica Light"/>
                <a:cs typeface="Helvetica Light"/>
              </a:rPr>
              <a:t>Solar System science</a:t>
            </a:r>
            <a:endParaRPr lang="en-US" sz="3600" b="0" dirty="0">
              <a:solidFill>
                <a:schemeClr val="bg1"/>
              </a:solidFill>
              <a:latin typeface="Helvetica Light"/>
              <a:cs typeface="Helvetica Light"/>
            </a:endParaRPr>
          </a:p>
        </p:txBody>
      </p:sp>
      <p:pic>
        <p:nvPicPr>
          <p:cNvPr id="7" name="Picture 2" descr="http://www.wired.com/geekdad/wp-content/uploads/2011/07/jws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861560"/>
            <a:ext cx="114323" cy="9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653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Title slide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PlanetXMoo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4"/>
          <a:stretch/>
        </p:blipFill>
        <p:spPr bwMode="auto">
          <a:xfrm>
            <a:off x="0" y="1"/>
            <a:ext cx="9144000" cy="6867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-59385"/>
            <a:ext cx="541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dirty="0" smtClean="0">
                <a:solidFill>
                  <a:schemeClr val="bg1"/>
                </a:solidFill>
                <a:latin typeface="Helvetica Light"/>
                <a:cs typeface="Helvetica Light"/>
              </a:rPr>
              <a:t>Solar System science</a:t>
            </a:r>
            <a:endParaRPr lang="en-US" sz="3600" b="0" dirty="0">
              <a:solidFill>
                <a:schemeClr val="bg1"/>
              </a:solidFill>
              <a:latin typeface="Helvetica Light"/>
              <a:cs typeface="Helvetica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55013" y="6273224"/>
            <a:ext cx="758898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0" dirty="0" smtClean="0">
                <a:solidFill>
                  <a:schemeClr val="bg1"/>
                </a:solidFill>
                <a:latin typeface="Helvetica Light"/>
                <a:cs typeface="Helvetica Light"/>
              </a:rPr>
              <a:t>see </a:t>
            </a:r>
            <a:r>
              <a:rPr lang="en-US" sz="1600" b="0" dirty="0">
                <a:solidFill>
                  <a:schemeClr val="bg1"/>
                </a:solidFill>
                <a:latin typeface="Helvetica Light"/>
                <a:cs typeface="Helvetica Light"/>
              </a:rPr>
              <a:t>m</a:t>
            </a:r>
            <a:r>
              <a:rPr lang="en-US" sz="1600" b="0" dirty="0" smtClean="0">
                <a:solidFill>
                  <a:schemeClr val="bg1"/>
                </a:solidFill>
                <a:latin typeface="Helvetica Light"/>
                <a:cs typeface="Helvetica Light"/>
              </a:rPr>
              <a:t>ike brown’s talk from AAS 221 (STScI webcast)</a:t>
            </a:r>
          </a:p>
          <a:p>
            <a:pPr algn="r"/>
            <a:r>
              <a:rPr lang="en-US" sz="1600" b="0" dirty="0">
                <a:solidFill>
                  <a:schemeClr val="bg1"/>
                </a:solidFill>
                <a:latin typeface="Helvetica Light"/>
                <a:cs typeface="Helvetica Light"/>
              </a:rPr>
              <a:t>http://</a:t>
            </a:r>
            <a:r>
              <a:rPr lang="en-US" sz="1600" b="0" dirty="0" err="1">
                <a:solidFill>
                  <a:schemeClr val="bg1"/>
                </a:solidFill>
                <a:latin typeface="Helvetica Light"/>
                <a:cs typeface="Helvetica Light"/>
              </a:rPr>
              <a:t>www.stsci.edu</a:t>
            </a:r>
            <a:r>
              <a:rPr lang="en-US" sz="1600" b="0" dirty="0">
                <a:solidFill>
                  <a:schemeClr val="bg1"/>
                </a:solidFill>
                <a:latin typeface="Helvetica Light"/>
                <a:cs typeface="Helvetica Light"/>
              </a:rPr>
              <a:t>/</a:t>
            </a:r>
            <a:r>
              <a:rPr lang="en-US" sz="1600" b="0" dirty="0" err="1">
                <a:solidFill>
                  <a:schemeClr val="bg1"/>
                </a:solidFill>
                <a:latin typeface="Helvetica Light"/>
                <a:cs typeface="Helvetica Light"/>
              </a:rPr>
              <a:t>jwst</a:t>
            </a:r>
            <a:r>
              <a:rPr lang="en-US" sz="1600" b="0" dirty="0">
                <a:solidFill>
                  <a:schemeClr val="bg1"/>
                </a:solidFill>
                <a:latin typeface="Helvetica Light"/>
                <a:cs typeface="Helvetica Light"/>
              </a:rPr>
              <a:t>/science/solar-system</a:t>
            </a:r>
          </a:p>
        </p:txBody>
      </p:sp>
      <p:pic>
        <p:nvPicPr>
          <p:cNvPr id="7" name="Picture 2" descr="http://www.wired.com/geekdad/wp-content/uploads/2011/07/jws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861560"/>
            <a:ext cx="114323" cy="9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6868410" y="4693167"/>
            <a:ext cx="381000" cy="422223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814260"/>
            <a:ext cx="6745766" cy="5262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smtClean="0">
                <a:solidFill>
                  <a:srgbClr val="FAC090"/>
                </a:solidFill>
                <a:latin typeface="Helvetica Light"/>
                <a:cs typeface="Helvetica Light"/>
              </a:rPr>
              <a:t>Mars</a:t>
            </a:r>
          </a:p>
          <a:p>
            <a:r>
              <a:rPr lang="en-US" sz="1600" b="0" dirty="0" smtClean="0">
                <a:solidFill>
                  <a:schemeClr val="bg1"/>
                </a:solidFill>
                <a:latin typeface="Helvetica Light"/>
                <a:cs typeface="Helvetica Light"/>
              </a:rPr>
              <a:t>time-resolved NIR spectroscopy – variability of atmosphere</a:t>
            </a:r>
          </a:p>
          <a:p>
            <a:endParaRPr lang="en-US" sz="1600" b="0" dirty="0" smtClean="0">
              <a:solidFill>
                <a:schemeClr val="bg1"/>
              </a:solidFill>
              <a:latin typeface="Helvetica Light"/>
              <a:cs typeface="Helvetica Light"/>
            </a:endParaRPr>
          </a:p>
          <a:p>
            <a:r>
              <a:rPr lang="en-US" sz="1600" b="0" dirty="0" smtClean="0">
                <a:solidFill>
                  <a:srgbClr val="FAC090"/>
                </a:solidFill>
                <a:latin typeface="Helvetica Light"/>
                <a:cs typeface="Helvetica Light"/>
              </a:rPr>
              <a:t>Jupiter and Saturn</a:t>
            </a:r>
          </a:p>
          <a:p>
            <a:r>
              <a:rPr lang="en-US" sz="1600" b="0" dirty="0" smtClean="0">
                <a:solidFill>
                  <a:schemeClr val="bg1"/>
                </a:solidFill>
                <a:latin typeface="Helvetica Light"/>
                <a:cs typeface="Helvetica Light"/>
              </a:rPr>
              <a:t>MIR spectroscopy and IFU – phosphine/methane fluorescence</a:t>
            </a:r>
            <a:r>
              <a:rPr lang="en-US" sz="1600" b="0" dirty="0">
                <a:solidFill>
                  <a:schemeClr val="bg1"/>
                </a:solidFill>
                <a:latin typeface="Helvetica Light"/>
                <a:cs typeface="Helvetica Light"/>
              </a:rPr>
              <a:t> </a:t>
            </a:r>
            <a:r>
              <a:rPr lang="en-US" sz="1600" b="0" dirty="0" smtClean="0">
                <a:solidFill>
                  <a:schemeClr val="bg1"/>
                </a:solidFill>
                <a:latin typeface="Helvetica Light"/>
                <a:cs typeface="Helvetica Light"/>
              </a:rPr>
              <a:t>links to vertical dynamics and thermal structure of atmosphere</a:t>
            </a:r>
          </a:p>
          <a:p>
            <a:endParaRPr lang="en-US" sz="1600" b="0" dirty="0" smtClean="0">
              <a:solidFill>
                <a:schemeClr val="bg1"/>
              </a:solidFill>
              <a:latin typeface="Helvetica Light"/>
              <a:cs typeface="Helvetica Light"/>
            </a:endParaRPr>
          </a:p>
          <a:p>
            <a:r>
              <a:rPr lang="en-US" sz="1600" b="0" dirty="0" smtClean="0">
                <a:solidFill>
                  <a:srgbClr val="FAC090"/>
                </a:solidFill>
                <a:latin typeface="Helvetica Light"/>
                <a:cs typeface="Helvetica Light"/>
              </a:rPr>
              <a:t>Uranus and Neptune</a:t>
            </a:r>
          </a:p>
          <a:p>
            <a:r>
              <a:rPr lang="en-US" sz="1600" b="0" dirty="0">
                <a:solidFill>
                  <a:schemeClr val="bg1"/>
                </a:solidFill>
                <a:latin typeface="Helvetica Light"/>
                <a:cs typeface="Helvetica Light"/>
              </a:rPr>
              <a:t>m</a:t>
            </a:r>
            <a:r>
              <a:rPr lang="en-US" sz="1600" b="0" dirty="0" smtClean="0">
                <a:solidFill>
                  <a:schemeClr val="bg1"/>
                </a:solidFill>
                <a:latin typeface="Helvetica Light"/>
                <a:cs typeface="Helvetica Light"/>
              </a:rPr>
              <a:t>ap clouds and isotopic ratios</a:t>
            </a:r>
          </a:p>
          <a:p>
            <a:r>
              <a:rPr lang="en-US" sz="1600" b="0" dirty="0">
                <a:solidFill>
                  <a:schemeClr val="bg1"/>
                </a:solidFill>
                <a:latin typeface="Helvetica Light"/>
                <a:cs typeface="Helvetica Light"/>
              </a:rPr>
              <a:t>M</a:t>
            </a:r>
            <a:r>
              <a:rPr lang="en-US" sz="1600" b="0" dirty="0" smtClean="0">
                <a:solidFill>
                  <a:schemeClr val="bg1"/>
                </a:solidFill>
                <a:latin typeface="Helvetica Light"/>
                <a:cs typeface="Helvetica Light"/>
              </a:rPr>
              <a:t>IR temporal variations in temperature link to underlying dynamics and cause of rotation modulation</a:t>
            </a:r>
          </a:p>
          <a:p>
            <a:endParaRPr lang="en-US" sz="1600" b="0" dirty="0" smtClean="0">
              <a:solidFill>
                <a:srgbClr val="FFFF00"/>
              </a:solidFill>
              <a:latin typeface="Helvetica Light"/>
              <a:cs typeface="Helvetica Light"/>
            </a:endParaRPr>
          </a:p>
          <a:p>
            <a:r>
              <a:rPr lang="en-US" sz="1600" b="0" dirty="0" smtClean="0">
                <a:solidFill>
                  <a:srgbClr val="FAC090"/>
                </a:solidFill>
                <a:latin typeface="Helvetica Light"/>
                <a:cs typeface="Helvetica Light"/>
              </a:rPr>
              <a:t>KBOs</a:t>
            </a:r>
            <a:endParaRPr lang="en-US" sz="1600" b="0" dirty="0">
              <a:solidFill>
                <a:srgbClr val="FAC090"/>
              </a:solidFill>
              <a:latin typeface="Helvetica Light"/>
              <a:cs typeface="Helvetica Light"/>
            </a:endParaRPr>
          </a:p>
          <a:p>
            <a:r>
              <a:rPr lang="en-US" sz="1600" b="0" dirty="0" smtClean="0">
                <a:solidFill>
                  <a:srgbClr val="FFFFFF"/>
                </a:solidFill>
                <a:latin typeface="Helvetica Light"/>
                <a:cs typeface="Helvetica Light"/>
              </a:rPr>
              <a:t>Image all known KBOs in the MIR</a:t>
            </a:r>
          </a:p>
          <a:p>
            <a:r>
              <a:rPr lang="en-US" sz="1600" b="0" dirty="0" smtClean="0">
                <a:solidFill>
                  <a:srgbClr val="FFFFFF"/>
                </a:solidFill>
                <a:latin typeface="Helvetica Light"/>
                <a:cs typeface="Helvetica Light"/>
              </a:rPr>
              <a:t>R = 100 NIR spectroscopy with S/N = 20 in 3 hours (V&lt; 25)</a:t>
            </a:r>
          </a:p>
          <a:p>
            <a:r>
              <a:rPr lang="en-US" sz="1600" b="0" dirty="0" smtClean="0">
                <a:solidFill>
                  <a:srgbClr val="FFFFFF"/>
                </a:solidFill>
                <a:latin typeface="Helvetica Light"/>
                <a:cs typeface="Helvetica Light"/>
              </a:rPr>
              <a:t>Surface composition &amp; volatile inventories; 1</a:t>
            </a:r>
            <a:r>
              <a:rPr lang="en-US" sz="1600" b="0" baseline="30000" dirty="0" smtClean="0">
                <a:solidFill>
                  <a:srgbClr val="FFFFFF"/>
                </a:solidFill>
                <a:latin typeface="Helvetica Light"/>
                <a:cs typeface="Helvetica Light"/>
              </a:rPr>
              <a:t>st</a:t>
            </a:r>
            <a:r>
              <a:rPr lang="en-US" sz="1600" b="0" dirty="0" smtClean="0">
                <a:solidFill>
                  <a:srgbClr val="FFFFFF"/>
                </a:solidFill>
                <a:latin typeface="Helvetica Light"/>
                <a:cs typeface="Helvetica Light"/>
              </a:rPr>
              <a:t> spectra at 2.5 – 5 microns</a:t>
            </a:r>
          </a:p>
          <a:p>
            <a:endParaRPr lang="en-US" sz="1600" b="0" dirty="0">
              <a:solidFill>
                <a:srgbClr val="FFFFFF"/>
              </a:solidFill>
              <a:latin typeface="Helvetica Light"/>
              <a:cs typeface="Helvetica Light"/>
            </a:endParaRPr>
          </a:p>
          <a:p>
            <a:r>
              <a:rPr lang="en-US" sz="1600" b="0" dirty="0" smtClean="0">
                <a:solidFill>
                  <a:srgbClr val="FAC090"/>
                </a:solidFill>
                <a:latin typeface="Helvetica Light"/>
                <a:cs typeface="Helvetica Light"/>
              </a:rPr>
              <a:t>Dwarf Planets</a:t>
            </a:r>
          </a:p>
          <a:p>
            <a:r>
              <a:rPr lang="en-US" sz="1600" b="0" dirty="0" smtClean="0">
                <a:solidFill>
                  <a:srgbClr val="FFFFFF"/>
                </a:solidFill>
                <a:latin typeface="Helvetica Light"/>
                <a:cs typeface="Helvetica Light"/>
              </a:rPr>
              <a:t>Time-resolved photometry of Pluto, Eris, </a:t>
            </a:r>
            <a:r>
              <a:rPr lang="en-US" sz="1600" b="0" dirty="0" err="1" smtClean="0">
                <a:solidFill>
                  <a:srgbClr val="FFFFFF"/>
                </a:solidFill>
                <a:latin typeface="Helvetica Light"/>
                <a:cs typeface="Helvetica Light"/>
              </a:rPr>
              <a:t>Sedna</a:t>
            </a:r>
            <a:r>
              <a:rPr lang="en-US" sz="1600" b="0" dirty="0" smtClean="0">
                <a:solidFill>
                  <a:srgbClr val="FFFFFF"/>
                </a:solidFill>
                <a:latin typeface="Helvetica Light"/>
                <a:cs typeface="Helvetica Light"/>
              </a:rPr>
              <a:t>, etc.</a:t>
            </a:r>
          </a:p>
          <a:p>
            <a:r>
              <a:rPr lang="en-US" sz="1600" b="0" dirty="0" smtClean="0">
                <a:solidFill>
                  <a:srgbClr val="FFFFFF"/>
                </a:solidFill>
                <a:latin typeface="Helvetica Light"/>
                <a:cs typeface="Helvetica Light"/>
              </a:rPr>
              <a:t>Reveal seasonal behaviors and surface compositions, connections between chemistry changes and albedo</a:t>
            </a:r>
          </a:p>
        </p:txBody>
      </p:sp>
    </p:spTree>
    <p:extLst>
      <p:ext uri="{BB962C8B-B14F-4D97-AF65-F5344CB8AC3E}">
        <p14:creationId xmlns:p14="http://schemas.microsoft.com/office/powerpoint/2010/main" val="88080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2" name="TextBox 39"/>
          <p:cNvSpPr txBox="1">
            <a:spLocks noChangeArrowheads="1"/>
          </p:cNvSpPr>
          <p:nvPr/>
        </p:nvSpPr>
        <p:spPr bwMode="auto">
          <a:xfrm>
            <a:off x="2685784" y="1821647"/>
            <a:ext cx="5220695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bIns="936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0" dirty="0">
                <a:solidFill>
                  <a:srgbClr val="FFFF00"/>
                </a:solidFill>
                <a:latin typeface="Helvetica Light"/>
                <a:cs typeface="Helvetica Light"/>
              </a:rPr>
              <a:t>s</a:t>
            </a:r>
            <a:r>
              <a:rPr lang="en-US" b="0" dirty="0" smtClean="0">
                <a:solidFill>
                  <a:srgbClr val="FFFF00"/>
                </a:solidFill>
                <a:latin typeface="Helvetica Light"/>
                <a:cs typeface="Helvetica Light"/>
              </a:rPr>
              <a:t>earching </a:t>
            </a:r>
            <a:r>
              <a:rPr lang="en-US" b="0" dirty="0">
                <a:solidFill>
                  <a:srgbClr val="FFFF00"/>
                </a:solidFill>
                <a:latin typeface="Helvetica Light"/>
                <a:cs typeface="Helvetica Light"/>
              </a:rPr>
              <a:t>for the </a:t>
            </a:r>
            <a:r>
              <a:rPr lang="en-US" b="0" dirty="0" smtClean="0">
                <a:solidFill>
                  <a:srgbClr val="FFFF00"/>
                </a:solidFill>
                <a:latin typeface="Helvetica Light"/>
                <a:cs typeface="Helvetica Light"/>
              </a:rPr>
              <a:t>goldilocks </a:t>
            </a:r>
            <a:r>
              <a:rPr lang="en-US" b="0" dirty="0">
                <a:solidFill>
                  <a:srgbClr val="FFFF00"/>
                </a:solidFill>
                <a:latin typeface="Helvetica Light"/>
                <a:cs typeface="Helvetica Light"/>
              </a:rPr>
              <a:t>p</a:t>
            </a:r>
            <a:r>
              <a:rPr lang="en-US" b="0" dirty="0" smtClean="0">
                <a:solidFill>
                  <a:srgbClr val="FFFF00"/>
                </a:solidFill>
                <a:latin typeface="Helvetica Light"/>
                <a:cs typeface="Helvetica Light"/>
              </a:rPr>
              <a:t>lanet</a:t>
            </a:r>
            <a:endParaRPr lang="en-US" b="0" dirty="0">
              <a:solidFill>
                <a:srgbClr val="FFFF00"/>
              </a:solidFill>
              <a:latin typeface="Helvetica Light"/>
              <a:cs typeface="Helvetica Light"/>
            </a:endParaRPr>
          </a:p>
        </p:txBody>
      </p:sp>
      <p:sp>
        <p:nvSpPr>
          <p:cNvPr id="5" name="TextBox 39"/>
          <p:cNvSpPr txBox="1">
            <a:spLocks noChangeArrowheads="1"/>
          </p:cNvSpPr>
          <p:nvPr/>
        </p:nvSpPr>
        <p:spPr bwMode="auto">
          <a:xfrm>
            <a:off x="-419809" y="-83536"/>
            <a:ext cx="10169912" cy="10178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tIns="0" bIns="936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4000" b="0" dirty="0" smtClean="0">
                <a:solidFill>
                  <a:schemeClr val="bg1"/>
                </a:solidFill>
                <a:latin typeface="Helvetica Light"/>
                <a:cs typeface="Helvetica Light"/>
              </a:rPr>
              <a:t>JWST – </a:t>
            </a:r>
            <a:r>
              <a:rPr lang="en-US" sz="4000" b="0" dirty="0">
                <a:solidFill>
                  <a:schemeClr val="bg1"/>
                </a:solidFill>
                <a:latin typeface="Helvetica Light"/>
                <a:cs typeface="Helvetica Light"/>
              </a:rPr>
              <a:t>f</a:t>
            </a:r>
            <a:r>
              <a:rPr lang="en-US" sz="4000" b="0" dirty="0" smtClean="0">
                <a:solidFill>
                  <a:schemeClr val="bg1"/>
                </a:solidFill>
                <a:latin typeface="Helvetica Light"/>
                <a:cs typeface="Helvetica Light"/>
              </a:rPr>
              <a:t>inding </a:t>
            </a:r>
            <a:r>
              <a:rPr lang="en-US" sz="6000" b="0" dirty="0" smtClean="0">
                <a:solidFill>
                  <a:srgbClr val="FAC090"/>
                </a:solidFill>
                <a:latin typeface="Helvetica Light"/>
                <a:cs typeface="Helvetica Light"/>
              </a:rPr>
              <a:t>life</a:t>
            </a:r>
            <a:r>
              <a:rPr lang="en-US" sz="4000" b="0" dirty="0" smtClean="0">
                <a:solidFill>
                  <a:srgbClr val="FAC090"/>
                </a:solidFill>
                <a:latin typeface="Helvetica Light"/>
                <a:cs typeface="Helvetica Light"/>
              </a:rPr>
              <a:t>-bearing </a:t>
            </a:r>
            <a:r>
              <a:rPr lang="en-US" sz="4000" b="0" dirty="0" smtClean="0">
                <a:solidFill>
                  <a:schemeClr val="bg1"/>
                </a:solidFill>
                <a:latin typeface="Helvetica Light"/>
                <a:cs typeface="Helvetica Light"/>
              </a:rPr>
              <a:t>planets</a:t>
            </a:r>
            <a:endParaRPr lang="en-US" sz="4000" b="0" dirty="0">
              <a:solidFill>
                <a:schemeClr val="bg1"/>
              </a:solidFill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17408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0"/>
          <p:cNvSpPr>
            <a:spLocks noChangeArrowheads="1"/>
          </p:cNvSpPr>
          <p:nvPr/>
        </p:nvSpPr>
        <p:spPr bwMode="auto">
          <a:xfrm>
            <a:off x="827088" y="5676900"/>
            <a:ext cx="7561262" cy="990600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5" tIns="45718" rIns="91435" bIns="45718" anchor="ctr"/>
          <a:lstStyle/>
          <a:p>
            <a:endParaRPr lang="en-US"/>
          </a:p>
        </p:txBody>
      </p:sp>
      <p:sp>
        <p:nvSpPr>
          <p:cNvPr id="63490" name="AutoShape 9"/>
          <p:cNvSpPr>
            <a:spLocks noChangeArrowheads="1"/>
          </p:cNvSpPr>
          <p:nvPr/>
        </p:nvSpPr>
        <p:spPr bwMode="auto">
          <a:xfrm>
            <a:off x="5219700" y="4111925"/>
            <a:ext cx="3059113" cy="1295400"/>
          </a:xfrm>
          <a:prstGeom prst="downArrowCallout">
            <a:avLst>
              <a:gd name="adj1" fmla="val 55889"/>
              <a:gd name="adj2" fmla="val 55889"/>
              <a:gd name="adj3" fmla="val 16667"/>
              <a:gd name="adj4" fmla="val 66667"/>
            </a:avLst>
          </a:prstGeom>
          <a:solidFill>
            <a:schemeClr val="bg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5" tIns="45718" rIns="91435" bIns="45718" anchor="ctr"/>
          <a:lstStyle/>
          <a:p>
            <a:endParaRPr lang="en-US"/>
          </a:p>
        </p:txBody>
      </p:sp>
      <p:sp>
        <p:nvSpPr>
          <p:cNvPr id="63491" name="AutoShape 8"/>
          <p:cNvSpPr>
            <a:spLocks noChangeArrowheads="1"/>
          </p:cNvSpPr>
          <p:nvPr/>
        </p:nvSpPr>
        <p:spPr bwMode="auto">
          <a:xfrm>
            <a:off x="838200" y="4114800"/>
            <a:ext cx="2895600" cy="1295400"/>
          </a:xfrm>
          <a:prstGeom prst="downArrowCallout">
            <a:avLst>
              <a:gd name="adj1" fmla="val 55882"/>
              <a:gd name="adj2" fmla="val 55882"/>
              <a:gd name="adj3" fmla="val 16667"/>
              <a:gd name="adj4" fmla="val 66667"/>
            </a:avLst>
          </a:prstGeom>
          <a:solidFill>
            <a:schemeClr val="bg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5" tIns="45718" rIns="91435" bIns="45718" anchor="ctr"/>
          <a:lstStyle/>
          <a:p>
            <a:endParaRPr lang="en-US"/>
          </a:p>
        </p:txBody>
      </p:sp>
      <p:sp>
        <p:nvSpPr>
          <p:cNvPr id="63492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981522"/>
            <a:ext cx="5784864" cy="396875"/>
          </a:xfrm>
        </p:spPr>
        <p:txBody>
          <a:bodyPr/>
          <a:lstStyle/>
          <a:p>
            <a:pPr algn="l"/>
            <a:r>
              <a:rPr lang="en-US" sz="2200" dirty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rPr>
              <a:t>d</a:t>
            </a:r>
            <a:r>
              <a:rPr lang="en-US" sz="2200" dirty="0" smtClean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rPr>
              <a:t>etermining </a:t>
            </a:r>
            <a:r>
              <a:rPr lang="en-US" sz="2200" dirty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rPr>
              <a:t>r</a:t>
            </a:r>
            <a:r>
              <a:rPr lang="en-US" sz="2200" dirty="0" smtClean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rPr>
              <a:t>obust </a:t>
            </a:r>
            <a:r>
              <a:rPr lang="en-US" sz="2200" dirty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rPr>
              <a:t>p</a:t>
            </a:r>
            <a:r>
              <a:rPr lang="en-US" sz="2200" dirty="0" smtClean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rPr>
              <a:t>hysical </a:t>
            </a:r>
            <a:r>
              <a:rPr lang="en-US" sz="2200" dirty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rPr>
              <a:t>p</a:t>
            </a:r>
            <a:r>
              <a:rPr lang="en-US" sz="2200" dirty="0" smtClean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rPr>
              <a:t>arameters</a:t>
            </a:r>
            <a:endParaRPr lang="en-US" sz="2200" dirty="0">
              <a:solidFill>
                <a:schemeClr val="tx1"/>
              </a:solidFill>
              <a:latin typeface="Helvetica Light"/>
              <a:ea typeface="ＭＳ Ｐゴシック" charset="0"/>
              <a:cs typeface="Helvetica Light"/>
            </a:endParaRPr>
          </a:p>
        </p:txBody>
      </p:sp>
      <p:pic>
        <p:nvPicPr>
          <p:cNvPr id="63493" name="Picture 3" descr="transit_planetquest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0" y="1447800"/>
            <a:ext cx="3733800" cy="2568575"/>
          </a:xfrm>
        </p:spPr>
      </p:pic>
      <p:pic>
        <p:nvPicPr>
          <p:cNvPr id="63494" name="Picture 4" descr="doppler_shift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1447800"/>
            <a:ext cx="3657600" cy="2543175"/>
          </a:xfrm>
        </p:spPr>
      </p:pic>
      <p:sp>
        <p:nvSpPr>
          <p:cNvPr id="63495" name="Text Box 5"/>
          <p:cNvSpPr txBox="1">
            <a:spLocks noChangeArrowheads="1"/>
          </p:cNvSpPr>
          <p:nvPr/>
        </p:nvSpPr>
        <p:spPr bwMode="auto">
          <a:xfrm>
            <a:off x="533400" y="4114800"/>
            <a:ext cx="3505200" cy="823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900" b="0" dirty="0">
                <a:latin typeface="Helvetica Light"/>
                <a:cs typeface="Helvetica Light"/>
              </a:rPr>
              <a:t>Doppler Method</a:t>
            </a:r>
          </a:p>
          <a:p>
            <a:pPr algn="ctr">
              <a:spcBef>
                <a:spcPct val="50000"/>
              </a:spcBef>
            </a:pPr>
            <a:r>
              <a:rPr lang="en-US" sz="1900" b="0" dirty="0">
                <a:latin typeface="Helvetica Light"/>
                <a:cs typeface="Helvetica Light"/>
              </a:rPr>
              <a:t>Determine Planet Mass</a:t>
            </a:r>
          </a:p>
        </p:txBody>
      </p:sp>
      <p:sp>
        <p:nvSpPr>
          <p:cNvPr id="63496" name="Text Box 6"/>
          <p:cNvSpPr txBox="1">
            <a:spLocks noChangeArrowheads="1"/>
          </p:cNvSpPr>
          <p:nvPr/>
        </p:nvSpPr>
        <p:spPr bwMode="auto">
          <a:xfrm>
            <a:off x="5132773" y="4105895"/>
            <a:ext cx="3267886" cy="823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900" b="0" dirty="0">
                <a:latin typeface="Helvetica Light"/>
                <a:cs typeface="Helvetica Light"/>
              </a:rPr>
              <a:t>Transit Method</a:t>
            </a:r>
          </a:p>
          <a:p>
            <a:pPr algn="ctr">
              <a:spcBef>
                <a:spcPct val="50000"/>
              </a:spcBef>
            </a:pPr>
            <a:r>
              <a:rPr lang="en-US" sz="1900" b="0" dirty="0">
                <a:latin typeface="Helvetica Light"/>
                <a:cs typeface="Helvetica Light"/>
              </a:rPr>
              <a:t>Determine Planet Diameter</a:t>
            </a:r>
          </a:p>
        </p:txBody>
      </p:sp>
      <p:sp>
        <p:nvSpPr>
          <p:cNvPr id="63497" name="Text Box 7"/>
          <p:cNvSpPr txBox="1">
            <a:spLocks noChangeArrowheads="1"/>
          </p:cNvSpPr>
          <p:nvPr/>
        </p:nvSpPr>
        <p:spPr bwMode="auto">
          <a:xfrm>
            <a:off x="462560" y="5724848"/>
            <a:ext cx="8381030" cy="861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 dirty="0">
                <a:latin typeface="Helvetica Light"/>
                <a:cs typeface="Helvetica Light"/>
              </a:rPr>
              <a:t>Calculate Planet Density and Infer Composition:</a:t>
            </a:r>
          </a:p>
          <a:p>
            <a:pPr algn="ctr">
              <a:spcBef>
                <a:spcPct val="50000"/>
              </a:spcBef>
            </a:pPr>
            <a:r>
              <a:rPr lang="en-US" sz="2000" b="0" dirty="0">
                <a:latin typeface="Helvetica Light"/>
                <a:cs typeface="Helvetica Light"/>
              </a:rPr>
              <a:t>Gas giant (Jupiter), Ice giant (Neptune), or Rocky planet (Earth)</a:t>
            </a:r>
          </a:p>
        </p:txBody>
      </p:sp>
      <p:sp>
        <p:nvSpPr>
          <p:cNvPr id="13" name="TextBox 39"/>
          <p:cNvSpPr txBox="1">
            <a:spLocks noChangeArrowheads="1"/>
          </p:cNvSpPr>
          <p:nvPr/>
        </p:nvSpPr>
        <p:spPr bwMode="auto">
          <a:xfrm>
            <a:off x="-419809" y="-83536"/>
            <a:ext cx="10169912" cy="10178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tIns="0" bIns="936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4000" b="0" dirty="0" smtClean="0">
                <a:latin typeface="Helvetica Light"/>
                <a:cs typeface="Helvetica Light"/>
              </a:rPr>
              <a:t>JWST – </a:t>
            </a:r>
            <a:r>
              <a:rPr lang="en-US" sz="4000" b="0" dirty="0">
                <a:latin typeface="Helvetica Light"/>
                <a:cs typeface="Helvetica Light"/>
              </a:rPr>
              <a:t>f</a:t>
            </a:r>
            <a:r>
              <a:rPr lang="en-US" sz="4000" b="0" dirty="0" smtClean="0">
                <a:latin typeface="Helvetica Light"/>
                <a:cs typeface="Helvetica Light"/>
              </a:rPr>
              <a:t>inding </a:t>
            </a:r>
            <a:r>
              <a:rPr lang="en-US" sz="6000" b="0" dirty="0" smtClean="0">
                <a:solidFill>
                  <a:srgbClr val="6B6BCF"/>
                </a:solidFill>
                <a:latin typeface="Helvetica Light"/>
                <a:cs typeface="Helvetica Light"/>
              </a:rPr>
              <a:t>life</a:t>
            </a:r>
            <a:r>
              <a:rPr lang="en-US" sz="4000" b="0" dirty="0" smtClean="0">
                <a:solidFill>
                  <a:srgbClr val="6B6BCF"/>
                </a:solidFill>
                <a:latin typeface="Helvetica Light"/>
                <a:cs typeface="Helvetica Light"/>
              </a:rPr>
              <a:t>-bearing </a:t>
            </a:r>
            <a:r>
              <a:rPr lang="en-US" sz="4000" b="0" dirty="0" smtClean="0">
                <a:latin typeface="Helvetica Light"/>
                <a:cs typeface="Helvetica Light"/>
              </a:rPr>
              <a:t>planets</a:t>
            </a:r>
            <a:endParaRPr lang="en-US" sz="4000" b="0" dirty="0"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04837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Oval 1040"/>
          <p:cNvSpPr>
            <a:spLocks noChangeArrowheads="1"/>
          </p:cNvSpPr>
          <p:nvPr/>
        </p:nvSpPr>
        <p:spPr bwMode="auto">
          <a:xfrm>
            <a:off x="4762500" y="2400300"/>
            <a:ext cx="708025" cy="7239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0" tIns="45716" rIns="91430" bIns="45716" anchor="ctr"/>
          <a:lstStyle/>
          <a:p>
            <a:endParaRPr lang="en-US"/>
          </a:p>
        </p:txBody>
      </p:sp>
      <p:grpSp>
        <p:nvGrpSpPr>
          <p:cNvPr id="64514" name="Group 1041"/>
          <p:cNvGrpSpPr>
            <a:grpSpLocks/>
          </p:cNvGrpSpPr>
          <p:nvPr/>
        </p:nvGrpSpPr>
        <p:grpSpPr bwMode="auto">
          <a:xfrm>
            <a:off x="50800" y="2047875"/>
            <a:ext cx="7400925" cy="2749550"/>
            <a:chOff x="-528" y="848"/>
            <a:chExt cx="5760" cy="2096"/>
          </a:xfrm>
        </p:grpSpPr>
        <p:sp>
          <p:nvSpPr>
            <p:cNvPr id="64527" name="Oval 1042"/>
            <p:cNvSpPr>
              <a:spLocks noChangeArrowheads="1"/>
            </p:cNvSpPr>
            <p:nvPr/>
          </p:nvSpPr>
          <p:spPr bwMode="auto">
            <a:xfrm>
              <a:off x="1232" y="848"/>
              <a:ext cx="2216" cy="209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28" name="Oval 1043"/>
            <p:cNvSpPr>
              <a:spLocks noChangeArrowheads="1"/>
            </p:cNvSpPr>
            <p:nvPr/>
          </p:nvSpPr>
          <p:spPr bwMode="auto">
            <a:xfrm>
              <a:off x="-528" y="1376"/>
              <a:ext cx="5760" cy="115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29" name="Line 1044"/>
            <p:cNvSpPr>
              <a:spLocks noChangeShapeType="1"/>
            </p:cNvSpPr>
            <p:nvPr/>
          </p:nvSpPr>
          <p:spPr bwMode="auto">
            <a:xfrm flipV="1">
              <a:off x="1776" y="1376"/>
              <a:ext cx="224" cy="8"/>
            </a:xfrm>
            <a:prstGeom prst="line">
              <a:avLst/>
            </a:prstGeom>
            <a:noFill/>
            <a:ln w="57150">
              <a:solidFill>
                <a:srgbClr val="FF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30" name="Freeform 1045"/>
            <p:cNvSpPr>
              <a:spLocks/>
            </p:cNvSpPr>
            <p:nvPr/>
          </p:nvSpPr>
          <p:spPr bwMode="auto">
            <a:xfrm>
              <a:off x="1384" y="1357"/>
              <a:ext cx="2080" cy="355"/>
            </a:xfrm>
            <a:custGeom>
              <a:avLst/>
              <a:gdLst>
                <a:gd name="T0" fmla="*/ 0 w 2080"/>
                <a:gd name="T1" fmla="*/ 51 h 355"/>
                <a:gd name="T2" fmla="*/ 1896 w 2080"/>
                <a:gd name="T3" fmla="*/ 51 h 355"/>
                <a:gd name="T4" fmla="*/ 1104 w 2080"/>
                <a:gd name="T5" fmla="*/ 355 h 3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" h="355">
                  <a:moveTo>
                    <a:pt x="0" y="51"/>
                  </a:moveTo>
                  <a:cubicBezTo>
                    <a:pt x="856" y="25"/>
                    <a:pt x="1712" y="0"/>
                    <a:pt x="1896" y="51"/>
                  </a:cubicBezTo>
                  <a:cubicBezTo>
                    <a:pt x="2080" y="102"/>
                    <a:pt x="1236" y="303"/>
                    <a:pt x="1104" y="355"/>
                  </a:cubicBezTo>
                </a:path>
              </a:pathLst>
            </a:custGeom>
            <a:noFill/>
            <a:ln w="57150" cap="flat" cmpd="sng">
              <a:solidFill>
                <a:srgbClr val="FFCC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4515" name="Oval 1047"/>
          <p:cNvSpPr>
            <a:spLocks noChangeArrowheads="1"/>
          </p:cNvSpPr>
          <p:nvPr/>
        </p:nvSpPr>
        <p:spPr bwMode="auto">
          <a:xfrm>
            <a:off x="2879725" y="4495800"/>
            <a:ext cx="762000" cy="762000"/>
          </a:xfrm>
          <a:prstGeom prst="ellipse">
            <a:avLst/>
          </a:prstGeom>
          <a:solidFill>
            <a:srgbClr val="00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0" tIns="45716" rIns="91430" bIns="45716" anchor="ctr"/>
          <a:lstStyle/>
          <a:p>
            <a:endParaRPr lang="en-US"/>
          </a:p>
        </p:txBody>
      </p:sp>
      <p:sp>
        <p:nvSpPr>
          <p:cNvPr id="64516" name="Oval 1048"/>
          <p:cNvSpPr>
            <a:spLocks noChangeAspect="1" noChangeArrowheads="1"/>
          </p:cNvSpPr>
          <p:nvPr/>
        </p:nvSpPr>
        <p:spPr bwMode="auto">
          <a:xfrm>
            <a:off x="2955925" y="3924300"/>
            <a:ext cx="608013" cy="6032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0" tIns="45716" rIns="91430" bIns="45716" anchor="ctr"/>
          <a:lstStyle/>
          <a:p>
            <a:endParaRPr lang="en-US"/>
          </a:p>
        </p:txBody>
      </p:sp>
      <p:sp>
        <p:nvSpPr>
          <p:cNvPr id="64517" name="Text Box 1050"/>
          <p:cNvSpPr txBox="1">
            <a:spLocks noChangeArrowheads="1"/>
          </p:cNvSpPr>
          <p:nvPr/>
        </p:nvSpPr>
        <p:spPr bwMode="auto">
          <a:xfrm>
            <a:off x="3635375" y="4724400"/>
            <a:ext cx="1092609" cy="492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6" rIns="91430" bIns="4571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600" b="0" dirty="0">
                <a:latin typeface="Helvetica"/>
                <a:cs typeface="Helvetica"/>
              </a:rPr>
              <a:t>t</a:t>
            </a:r>
            <a:r>
              <a:rPr lang="en-US" sz="2600" b="0" dirty="0" smtClean="0">
                <a:latin typeface="Helvetica"/>
                <a:cs typeface="Helvetica"/>
              </a:rPr>
              <a:t>ransit</a:t>
            </a:r>
            <a:endParaRPr lang="en-US" sz="2600" b="0" dirty="0">
              <a:latin typeface="Helvetica"/>
              <a:cs typeface="Helvetica"/>
            </a:endParaRPr>
          </a:p>
        </p:txBody>
      </p:sp>
      <p:sp>
        <p:nvSpPr>
          <p:cNvPr id="64518" name="Text Box 1051"/>
          <p:cNvSpPr txBox="1">
            <a:spLocks noChangeArrowheads="1"/>
          </p:cNvSpPr>
          <p:nvPr/>
        </p:nvSpPr>
        <p:spPr bwMode="auto">
          <a:xfrm>
            <a:off x="4524375" y="1784350"/>
            <a:ext cx="3614246" cy="492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6" rIns="91430" bIns="4571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600" b="0" dirty="0">
                <a:latin typeface="Helvetica"/>
                <a:cs typeface="Helvetica"/>
              </a:rPr>
              <a:t>s</a:t>
            </a:r>
            <a:r>
              <a:rPr lang="en-US" sz="2600" b="0" dirty="0" smtClean="0">
                <a:latin typeface="Helvetica"/>
                <a:cs typeface="Helvetica"/>
              </a:rPr>
              <a:t>econdary </a:t>
            </a:r>
            <a:r>
              <a:rPr lang="en-US" sz="2600" b="0" dirty="0">
                <a:latin typeface="Helvetica"/>
                <a:cs typeface="Helvetica"/>
              </a:rPr>
              <a:t>e</a:t>
            </a:r>
            <a:r>
              <a:rPr lang="en-US" sz="2600" b="0" dirty="0" smtClean="0">
                <a:latin typeface="Helvetica"/>
                <a:cs typeface="Helvetica"/>
              </a:rPr>
              <a:t>clipse</a:t>
            </a:r>
            <a:endParaRPr lang="en-US" sz="2600" b="0" dirty="0">
              <a:latin typeface="Helvetica"/>
              <a:cs typeface="Helvetica"/>
            </a:endParaRPr>
          </a:p>
        </p:txBody>
      </p:sp>
      <p:sp>
        <p:nvSpPr>
          <p:cNvPr id="64519" name="Text Box 1052"/>
          <p:cNvSpPr txBox="1">
            <a:spLocks noChangeArrowheads="1"/>
          </p:cNvSpPr>
          <p:nvPr/>
        </p:nvSpPr>
        <p:spPr bwMode="auto">
          <a:xfrm>
            <a:off x="6351563" y="2359658"/>
            <a:ext cx="3124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0" dirty="0">
                <a:solidFill>
                  <a:srgbClr val="000000"/>
                </a:solidFill>
                <a:latin typeface="Helvetica Light"/>
                <a:cs typeface="Helvetica Light"/>
              </a:rPr>
              <a:t>s</a:t>
            </a:r>
            <a:r>
              <a:rPr lang="en-US" sz="18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ee </a:t>
            </a:r>
            <a:r>
              <a:rPr lang="en-US" sz="1800" b="0" dirty="0">
                <a:solidFill>
                  <a:srgbClr val="000000"/>
                </a:solidFill>
                <a:latin typeface="Helvetica Light"/>
                <a:cs typeface="Helvetica Light"/>
              </a:rPr>
              <a:t>thermal radiation and reflected light from planet          	disappear and</a:t>
            </a:r>
          </a:p>
          <a:p>
            <a:r>
              <a:rPr lang="en-US" sz="1800" b="0" dirty="0">
                <a:solidFill>
                  <a:srgbClr val="000000"/>
                </a:solidFill>
                <a:latin typeface="Helvetica Light"/>
                <a:cs typeface="Helvetica Light"/>
              </a:rPr>
              <a:t>                         reappear</a:t>
            </a:r>
          </a:p>
        </p:txBody>
      </p:sp>
      <p:sp>
        <p:nvSpPr>
          <p:cNvPr id="64520" name="Text Box 1053"/>
          <p:cNvSpPr txBox="1">
            <a:spLocks noChangeArrowheads="1"/>
          </p:cNvSpPr>
          <p:nvPr/>
        </p:nvSpPr>
        <p:spPr bwMode="auto">
          <a:xfrm>
            <a:off x="318108" y="4291645"/>
            <a:ext cx="26368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>
                <a:solidFill>
                  <a:srgbClr val="000000"/>
                </a:solidFill>
                <a:latin typeface="Helvetica Light"/>
                <a:cs typeface="Helvetica Light"/>
              </a:rPr>
              <a:t>s</a:t>
            </a:r>
            <a:r>
              <a:rPr lang="en-US" sz="1800" dirty="0" smtClean="0">
                <a:solidFill>
                  <a:srgbClr val="000000"/>
                </a:solidFill>
                <a:latin typeface="Helvetica Light"/>
                <a:cs typeface="Helvetica Light"/>
              </a:rPr>
              <a:t>ee </a:t>
            </a:r>
            <a:r>
              <a:rPr lang="en-US" sz="1800" dirty="0">
                <a:solidFill>
                  <a:srgbClr val="000000"/>
                </a:solidFill>
                <a:latin typeface="Helvetica Light"/>
                <a:cs typeface="Helvetica Light"/>
              </a:rPr>
              <a:t>radiation from star transmitted through the planet’s atmosphere</a:t>
            </a:r>
          </a:p>
        </p:txBody>
      </p:sp>
      <p:sp>
        <p:nvSpPr>
          <p:cNvPr id="64521" name="Line 1054"/>
          <p:cNvSpPr>
            <a:spLocks noChangeShapeType="1"/>
          </p:cNvSpPr>
          <p:nvPr/>
        </p:nvSpPr>
        <p:spPr bwMode="auto">
          <a:xfrm flipV="1">
            <a:off x="5910263" y="3924300"/>
            <a:ext cx="398462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30" tIns="45716" rIns="91430" bIns="45716" anchor="ctr"/>
          <a:lstStyle/>
          <a:p>
            <a:endParaRPr lang="en-US"/>
          </a:p>
        </p:txBody>
      </p:sp>
      <p:sp>
        <p:nvSpPr>
          <p:cNvPr id="64522" name="Line 1055"/>
          <p:cNvSpPr>
            <a:spLocks noChangeShapeType="1"/>
          </p:cNvSpPr>
          <p:nvPr/>
        </p:nvSpPr>
        <p:spPr bwMode="auto">
          <a:xfrm flipH="1">
            <a:off x="517525" y="2933700"/>
            <a:ext cx="3048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30" tIns="45716" rIns="91430" bIns="45716" anchor="ctr"/>
          <a:lstStyle/>
          <a:p>
            <a:endParaRPr lang="en-US"/>
          </a:p>
        </p:txBody>
      </p:sp>
      <p:sp>
        <p:nvSpPr>
          <p:cNvPr id="64523" name="Oval 1064"/>
          <p:cNvSpPr>
            <a:spLocks noChangeArrowheads="1"/>
          </p:cNvSpPr>
          <p:nvPr/>
        </p:nvSpPr>
        <p:spPr bwMode="auto">
          <a:xfrm>
            <a:off x="5003800" y="2705100"/>
            <a:ext cx="457200" cy="152400"/>
          </a:xfrm>
          <a:prstGeom prst="ellipse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0" tIns="45716" rIns="91430" bIns="45716" anchor="ctr"/>
          <a:lstStyle/>
          <a:p>
            <a:endParaRPr lang="en-US"/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6528056" y="5157788"/>
            <a:ext cx="2580082" cy="1631208"/>
          </a:xfrm>
          <a:prstGeom prst="rect">
            <a:avLst/>
          </a:prstGeom>
          <a:solidFill>
            <a:schemeClr val="bg1">
              <a:alpha val="50195"/>
            </a:schemeClr>
          </a:solidFill>
          <a:ln w="12700">
            <a:noFill/>
            <a:miter lim="800000"/>
            <a:headEnd/>
            <a:tailEnd/>
          </a:ln>
        </p:spPr>
        <p:txBody>
          <a:bodyPr wrap="square" lIns="91430" tIns="45716" rIns="91430" bIns="4571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0" dirty="0" smtClean="0">
                <a:latin typeface="Helvetica"/>
                <a:cs typeface="Helvetica"/>
              </a:rPr>
              <a:t>detection</a:t>
            </a:r>
            <a:endParaRPr lang="en-US" sz="2000" b="0" dirty="0">
              <a:latin typeface="Helvetica"/>
              <a:cs typeface="Helvetica"/>
            </a:endParaRPr>
          </a:p>
          <a:p>
            <a:r>
              <a:rPr lang="en-US" sz="2000" b="0" dirty="0">
                <a:latin typeface="Helvetica Light"/>
                <a:cs typeface="Helvetica Light"/>
              </a:rPr>
              <a:t> </a:t>
            </a:r>
            <a:r>
              <a:rPr lang="en-US" sz="2000" b="0" dirty="0" smtClean="0">
                <a:latin typeface="Helvetica Light"/>
                <a:cs typeface="Helvetica Light"/>
              </a:rPr>
              <a:t> atoms </a:t>
            </a:r>
            <a:r>
              <a:rPr lang="en-US" sz="2000" b="0" dirty="0">
                <a:latin typeface="Helvetica Light"/>
                <a:cs typeface="Helvetica Light"/>
              </a:rPr>
              <a:t>&amp; </a:t>
            </a:r>
            <a:r>
              <a:rPr lang="en-US" sz="2000" b="0" dirty="0" smtClean="0">
                <a:latin typeface="Helvetica Light"/>
                <a:cs typeface="Helvetica Light"/>
              </a:rPr>
              <a:t>molecules</a:t>
            </a:r>
            <a:endParaRPr lang="en-US" sz="2000" b="0" dirty="0">
              <a:latin typeface="Helvetica Light"/>
              <a:cs typeface="Helvetica Light"/>
            </a:endParaRPr>
          </a:p>
          <a:p>
            <a:r>
              <a:rPr lang="en-US" sz="2000" b="0" dirty="0">
                <a:latin typeface="Helvetica Light"/>
                <a:cs typeface="Helvetica Light"/>
              </a:rPr>
              <a:t> </a:t>
            </a:r>
            <a:r>
              <a:rPr lang="en-US" sz="2000" b="0" dirty="0" smtClean="0">
                <a:latin typeface="Helvetica Light"/>
                <a:cs typeface="Helvetica Light"/>
              </a:rPr>
              <a:t> stratospheres</a:t>
            </a:r>
            <a:endParaRPr lang="en-US" sz="2000" b="0" dirty="0">
              <a:latin typeface="Helvetica Light"/>
              <a:cs typeface="Helvetica Light"/>
            </a:endParaRPr>
          </a:p>
          <a:p>
            <a:r>
              <a:rPr lang="en-US" sz="2000" b="0" dirty="0">
                <a:latin typeface="Helvetica Light"/>
                <a:cs typeface="Helvetica Light"/>
              </a:rPr>
              <a:t> </a:t>
            </a:r>
            <a:r>
              <a:rPr lang="en-US" sz="2000" b="0" dirty="0" smtClean="0">
                <a:latin typeface="Helvetica Light"/>
                <a:cs typeface="Helvetica Light"/>
              </a:rPr>
              <a:t> clouds</a:t>
            </a:r>
            <a:endParaRPr lang="en-US" sz="2000" b="0" dirty="0">
              <a:latin typeface="Helvetica Light"/>
              <a:cs typeface="Helvetica Light"/>
            </a:endParaRPr>
          </a:p>
          <a:p>
            <a:r>
              <a:rPr lang="en-US" sz="2000" b="0" dirty="0" smtClean="0">
                <a:latin typeface="Helvetica Light"/>
                <a:cs typeface="Helvetica Light"/>
              </a:rPr>
              <a:t>  winds</a:t>
            </a:r>
            <a:endParaRPr lang="en-US" sz="2000" b="0" dirty="0">
              <a:latin typeface="Helvetica Light"/>
              <a:cs typeface="Helvetica Light"/>
            </a:endParaRPr>
          </a:p>
        </p:txBody>
      </p:sp>
      <p:sp>
        <p:nvSpPr>
          <p:cNvPr id="64526" name="Rectangle 2"/>
          <p:cNvSpPr txBox="1">
            <a:spLocks noChangeArrowheads="1"/>
          </p:cNvSpPr>
          <p:nvPr/>
        </p:nvSpPr>
        <p:spPr bwMode="auto">
          <a:xfrm>
            <a:off x="250825" y="1006589"/>
            <a:ext cx="4919663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200" b="0" dirty="0">
                <a:solidFill>
                  <a:srgbClr val="000000"/>
                </a:solidFill>
                <a:latin typeface="Helvetica Light"/>
                <a:cs typeface="Helvetica Light"/>
              </a:rPr>
              <a:t>t</a:t>
            </a:r>
            <a:r>
              <a:rPr lang="en-US" sz="22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ransits allow studies </a:t>
            </a:r>
            <a:r>
              <a:rPr lang="en-US" sz="2200" b="0" dirty="0">
                <a:solidFill>
                  <a:srgbClr val="000000"/>
                </a:solidFill>
                <a:latin typeface="Helvetica Light"/>
                <a:cs typeface="Helvetica Light"/>
              </a:rPr>
              <a:t>of </a:t>
            </a:r>
            <a:r>
              <a:rPr lang="en-US" sz="22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atmospheres</a:t>
            </a:r>
            <a:endParaRPr lang="en-US" sz="2200" b="0" dirty="0">
              <a:solidFill>
                <a:srgbClr val="000000"/>
              </a:solidFill>
              <a:latin typeface="Helvetica Light"/>
              <a:cs typeface="Helvetica Light"/>
            </a:endParaRPr>
          </a:p>
        </p:txBody>
      </p:sp>
      <p:sp>
        <p:nvSpPr>
          <p:cNvPr id="20" name="TextBox 39"/>
          <p:cNvSpPr txBox="1">
            <a:spLocks noChangeArrowheads="1"/>
          </p:cNvSpPr>
          <p:nvPr/>
        </p:nvSpPr>
        <p:spPr bwMode="auto">
          <a:xfrm>
            <a:off x="-419809" y="-83536"/>
            <a:ext cx="10169912" cy="10178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tIns="0" bIns="936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4000" b="0" dirty="0" smtClean="0">
                <a:latin typeface="Helvetica Light"/>
                <a:cs typeface="Helvetica Light"/>
              </a:rPr>
              <a:t>JWST – </a:t>
            </a:r>
            <a:r>
              <a:rPr lang="en-US" sz="4000" b="0" dirty="0">
                <a:latin typeface="Helvetica Light"/>
                <a:cs typeface="Helvetica Light"/>
              </a:rPr>
              <a:t>f</a:t>
            </a:r>
            <a:r>
              <a:rPr lang="en-US" sz="4000" b="0" dirty="0" smtClean="0">
                <a:latin typeface="Helvetica Light"/>
                <a:cs typeface="Helvetica Light"/>
              </a:rPr>
              <a:t>inding </a:t>
            </a:r>
            <a:r>
              <a:rPr lang="en-US" sz="6000" b="0" dirty="0" smtClean="0">
                <a:solidFill>
                  <a:srgbClr val="6B6BCF"/>
                </a:solidFill>
                <a:latin typeface="Helvetica Light"/>
                <a:cs typeface="Helvetica Light"/>
              </a:rPr>
              <a:t>life</a:t>
            </a:r>
            <a:r>
              <a:rPr lang="en-US" sz="4000" b="0" dirty="0" smtClean="0">
                <a:solidFill>
                  <a:srgbClr val="6B6BCF"/>
                </a:solidFill>
                <a:latin typeface="Helvetica Light"/>
                <a:cs typeface="Helvetica Light"/>
              </a:rPr>
              <a:t>-bearing </a:t>
            </a:r>
            <a:r>
              <a:rPr lang="en-US" sz="4000" b="0" dirty="0" smtClean="0">
                <a:latin typeface="Helvetica Light"/>
                <a:cs typeface="Helvetica Light"/>
              </a:rPr>
              <a:t>planets</a:t>
            </a:r>
            <a:endParaRPr lang="en-US" sz="4000" b="0" dirty="0"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75984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5"/>
          <p:cNvSpPr txBox="1">
            <a:spLocks noChangeArrowheads="1"/>
          </p:cNvSpPr>
          <p:nvPr/>
        </p:nvSpPr>
        <p:spPr bwMode="auto">
          <a:xfrm>
            <a:off x="34925" y="2943225"/>
            <a:ext cx="9001125" cy="3048000"/>
          </a:xfrm>
          <a:prstGeom prst="rect">
            <a:avLst/>
          </a:prstGeom>
          <a:noFill/>
          <a:ln w="317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200" dirty="0" smtClean="0">
                <a:solidFill>
                  <a:schemeClr val="bg1"/>
                </a:solidFill>
                <a:latin typeface="Century Gothic" charset="0"/>
                <a:cs typeface="Century Gothic" charset="0"/>
              </a:rPr>
              <a:t>JWST WILL PENETRATE THE ATMOSPHERES OF EXOPLANETS</a:t>
            </a:r>
          </a:p>
          <a:p>
            <a:pPr>
              <a:defRPr/>
            </a:pPr>
            <a:endParaRPr lang="en-US" sz="1200" dirty="0" smtClean="0">
              <a:solidFill>
                <a:schemeClr val="bg1"/>
              </a:solidFill>
              <a:latin typeface="Century Gothic" charset="0"/>
              <a:cs typeface="Century Gothic" charset="0"/>
            </a:endParaRPr>
          </a:p>
          <a:p>
            <a:pPr>
              <a:defRPr/>
            </a:pPr>
            <a:endParaRPr lang="en-US" sz="1200" dirty="0" smtClean="0">
              <a:solidFill>
                <a:schemeClr val="bg1"/>
              </a:solidFill>
              <a:latin typeface="Century Gothic" charset="0"/>
              <a:cs typeface="Century Gothic" charset="0"/>
            </a:endParaRPr>
          </a:p>
          <a:p>
            <a:pPr>
              <a:defRPr/>
            </a:pPr>
            <a:endParaRPr lang="en-US" sz="1200" dirty="0" smtClean="0">
              <a:solidFill>
                <a:schemeClr val="bg1"/>
              </a:solidFill>
              <a:latin typeface="Century Gothic" charset="0"/>
              <a:cs typeface="Century Gothic" charset="0"/>
            </a:endParaRPr>
          </a:p>
          <a:p>
            <a:pPr>
              <a:defRPr/>
            </a:pPr>
            <a:endParaRPr lang="en-US" sz="1200" dirty="0" smtClean="0">
              <a:solidFill>
                <a:schemeClr val="bg1"/>
              </a:solidFill>
              <a:latin typeface="Century Gothic" charset="0"/>
              <a:cs typeface="Century Gothic" charset="0"/>
            </a:endParaRPr>
          </a:p>
          <a:p>
            <a:pPr>
              <a:defRPr/>
            </a:pPr>
            <a:endParaRPr lang="en-US" sz="1200" dirty="0" smtClean="0">
              <a:solidFill>
                <a:schemeClr val="bg1"/>
              </a:solidFill>
              <a:latin typeface="Century Gothic" charset="0"/>
              <a:cs typeface="Century Gothic" charset="0"/>
            </a:endParaRPr>
          </a:p>
          <a:p>
            <a:pPr>
              <a:defRPr/>
            </a:pPr>
            <a:endParaRPr lang="en-US" sz="1200" dirty="0" smtClean="0">
              <a:solidFill>
                <a:schemeClr val="bg1"/>
              </a:solidFill>
              <a:latin typeface="Century Gothic" charset="0"/>
              <a:cs typeface="Century Gothic" charset="0"/>
            </a:endParaRPr>
          </a:p>
          <a:p>
            <a:pPr>
              <a:defRPr/>
            </a:pPr>
            <a:endParaRPr lang="en-US" sz="1200" dirty="0" smtClean="0">
              <a:solidFill>
                <a:schemeClr val="bg1"/>
              </a:solidFill>
              <a:latin typeface="Century Gothic" charset="0"/>
              <a:cs typeface="Century Gothic" charset="0"/>
            </a:endParaRPr>
          </a:p>
          <a:p>
            <a:pPr>
              <a:defRPr/>
            </a:pPr>
            <a:endParaRPr lang="en-US" sz="1200" dirty="0" smtClean="0">
              <a:solidFill>
                <a:schemeClr val="bg1"/>
              </a:solidFill>
              <a:latin typeface="Century Gothic" charset="0"/>
              <a:cs typeface="Century Gothic" charset="0"/>
            </a:endParaRPr>
          </a:p>
          <a:p>
            <a:pPr>
              <a:defRPr/>
            </a:pPr>
            <a:endParaRPr lang="en-US" sz="1200" dirty="0" smtClean="0">
              <a:solidFill>
                <a:schemeClr val="bg1"/>
              </a:solidFill>
              <a:latin typeface="Century Gothic" charset="0"/>
              <a:cs typeface="Century Gothic" charset="0"/>
            </a:endParaRPr>
          </a:p>
          <a:p>
            <a:pPr>
              <a:defRPr/>
            </a:pPr>
            <a:endParaRPr lang="en-US" sz="1200" dirty="0" smtClean="0">
              <a:solidFill>
                <a:schemeClr val="bg1"/>
              </a:solidFill>
              <a:latin typeface="Century Gothic" charset="0"/>
              <a:cs typeface="Century Gothic" charset="0"/>
            </a:endParaRPr>
          </a:p>
          <a:p>
            <a:pPr>
              <a:defRPr/>
            </a:pPr>
            <a:endParaRPr lang="en-US" sz="1200" dirty="0" smtClean="0">
              <a:solidFill>
                <a:schemeClr val="bg1"/>
              </a:solidFill>
              <a:latin typeface="Century Gothic" charset="0"/>
              <a:cs typeface="Century Gothic" charset="0"/>
            </a:endParaRPr>
          </a:p>
          <a:p>
            <a:pPr>
              <a:defRPr/>
            </a:pPr>
            <a:endParaRPr lang="en-US" sz="1200" dirty="0" smtClean="0">
              <a:solidFill>
                <a:schemeClr val="bg1"/>
              </a:solidFill>
              <a:latin typeface="Century Gothic" charset="0"/>
              <a:cs typeface="Century Gothic" charset="0"/>
            </a:endParaRPr>
          </a:p>
          <a:p>
            <a:pPr>
              <a:defRPr/>
            </a:pPr>
            <a:endParaRPr lang="en-US" sz="1200" dirty="0" smtClean="0">
              <a:solidFill>
                <a:schemeClr val="bg1"/>
              </a:solidFill>
              <a:latin typeface="Century Gothic" charset="0"/>
              <a:cs typeface="Century Gothic" charset="0"/>
            </a:endParaRPr>
          </a:p>
          <a:p>
            <a:pPr>
              <a:defRPr/>
            </a:pPr>
            <a:endParaRPr lang="en-US" sz="1200" dirty="0" smtClean="0">
              <a:solidFill>
                <a:schemeClr val="bg1"/>
              </a:solidFill>
              <a:latin typeface="Century Gothic" charset="0"/>
              <a:cs typeface="Century Gothic" charset="0"/>
            </a:endParaRPr>
          </a:p>
          <a:p>
            <a:pPr>
              <a:defRPr/>
            </a:pPr>
            <a:endParaRPr lang="en-US" sz="1200" dirty="0" smtClean="0">
              <a:solidFill>
                <a:schemeClr val="bg1"/>
              </a:solidFill>
              <a:latin typeface="Century Gothic" charset="0"/>
              <a:cs typeface="Century Gothic" charset="0"/>
            </a:endParaRPr>
          </a:p>
        </p:txBody>
      </p:sp>
      <p:sp>
        <p:nvSpPr>
          <p:cNvPr id="65538" name="Rounded Rectangle 20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539" name="TextBox 1"/>
          <p:cNvSpPr txBox="1">
            <a:spLocks noChangeArrowheads="1"/>
          </p:cNvSpPr>
          <p:nvPr/>
        </p:nvSpPr>
        <p:spPr bwMode="auto">
          <a:xfrm>
            <a:off x="4283075" y="1773238"/>
            <a:ext cx="4752975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65540" name="Picture 4" descr="Earthshine_CMYK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1" t="11234" r="32443" b="15125"/>
          <a:stretch>
            <a:fillRect/>
          </a:stretch>
        </p:blipFill>
        <p:spPr bwMode="auto">
          <a:xfrm>
            <a:off x="4337050" y="2978150"/>
            <a:ext cx="4673600" cy="300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1" name="TextBox 4"/>
          <p:cNvSpPr txBox="1">
            <a:spLocks noChangeArrowheads="1"/>
          </p:cNvSpPr>
          <p:nvPr/>
        </p:nvSpPr>
        <p:spPr bwMode="auto">
          <a:xfrm>
            <a:off x="2916238" y="1196975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65542" name="Parallelogram 3"/>
          <p:cNvSpPr>
            <a:spLocks noChangeArrowheads="1"/>
          </p:cNvSpPr>
          <p:nvPr/>
        </p:nvSpPr>
        <p:spPr bwMode="auto">
          <a:xfrm rot="4907315">
            <a:off x="738981" y="6168232"/>
            <a:ext cx="193675" cy="858838"/>
          </a:xfrm>
          <a:prstGeom prst="parallelogram">
            <a:avLst>
              <a:gd name="adj" fmla="val 25000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43" name="TextBox 39"/>
          <p:cNvSpPr txBox="1">
            <a:spLocks noChangeArrowheads="1"/>
          </p:cNvSpPr>
          <p:nvPr/>
        </p:nvSpPr>
        <p:spPr bwMode="auto">
          <a:xfrm>
            <a:off x="228601" y="1008402"/>
            <a:ext cx="5480824" cy="4946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tIns="0" bIns="936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0" dirty="0">
                <a:solidFill>
                  <a:schemeClr val="bg1"/>
                </a:solidFill>
                <a:latin typeface="Helvetica Light"/>
                <a:cs typeface="Helvetica Light"/>
              </a:rPr>
              <a:t>w</a:t>
            </a:r>
            <a:r>
              <a:rPr lang="en-US" sz="2000" b="0" dirty="0" smtClean="0">
                <a:solidFill>
                  <a:schemeClr val="bg1"/>
                </a:solidFill>
                <a:latin typeface="Helvetica Light"/>
                <a:cs typeface="Helvetica Light"/>
              </a:rPr>
              <a:t>hat </a:t>
            </a:r>
            <a:r>
              <a:rPr lang="en-US" sz="2000" b="0" dirty="0">
                <a:solidFill>
                  <a:schemeClr val="bg1"/>
                </a:solidFill>
                <a:latin typeface="Helvetica Light"/>
                <a:cs typeface="Helvetica Light"/>
              </a:rPr>
              <a:t>w</a:t>
            </a:r>
            <a:r>
              <a:rPr lang="en-US" sz="2000" b="0" dirty="0" smtClean="0">
                <a:solidFill>
                  <a:schemeClr val="bg1"/>
                </a:solidFill>
                <a:latin typeface="Helvetica Light"/>
                <a:cs typeface="Helvetica Light"/>
              </a:rPr>
              <a:t>ould </a:t>
            </a:r>
            <a:r>
              <a:rPr lang="en-US" sz="2000" b="0" dirty="0">
                <a:solidFill>
                  <a:schemeClr val="bg1"/>
                </a:solidFill>
                <a:latin typeface="Helvetica Light"/>
                <a:cs typeface="Helvetica Light"/>
              </a:rPr>
              <a:t>the </a:t>
            </a:r>
            <a:r>
              <a:rPr lang="en-US" sz="2600" b="0" dirty="0" smtClean="0">
                <a:solidFill>
                  <a:srgbClr val="C3D69B"/>
                </a:solidFill>
                <a:latin typeface="Helvetica Light"/>
                <a:cs typeface="Helvetica Light"/>
              </a:rPr>
              <a:t>earth’s</a:t>
            </a:r>
            <a:r>
              <a:rPr lang="en-US" sz="2000" b="0" dirty="0" smtClean="0">
                <a:solidFill>
                  <a:schemeClr val="bg1"/>
                </a:solidFill>
                <a:latin typeface="Helvetica Light"/>
                <a:cs typeface="Helvetica Light"/>
              </a:rPr>
              <a:t> </a:t>
            </a:r>
            <a:r>
              <a:rPr lang="en-US" sz="2000" b="0" dirty="0">
                <a:solidFill>
                  <a:schemeClr val="bg1"/>
                </a:solidFill>
                <a:latin typeface="Helvetica Light"/>
                <a:cs typeface="Helvetica Light"/>
              </a:rPr>
              <a:t>s</a:t>
            </a:r>
            <a:r>
              <a:rPr lang="en-US" sz="2000" b="0" dirty="0" smtClean="0">
                <a:solidFill>
                  <a:schemeClr val="bg1"/>
                </a:solidFill>
                <a:latin typeface="Helvetica Light"/>
                <a:cs typeface="Helvetica Light"/>
              </a:rPr>
              <a:t>pectrum </a:t>
            </a:r>
            <a:r>
              <a:rPr lang="en-US" sz="2000" b="0" dirty="0">
                <a:solidFill>
                  <a:schemeClr val="bg1"/>
                </a:solidFill>
                <a:latin typeface="Helvetica Light"/>
                <a:cs typeface="Helvetica Light"/>
              </a:rPr>
              <a:t>l</a:t>
            </a:r>
            <a:r>
              <a:rPr lang="en-US" sz="2000" b="0" dirty="0" smtClean="0">
                <a:solidFill>
                  <a:schemeClr val="bg1"/>
                </a:solidFill>
                <a:latin typeface="Helvetica Light"/>
                <a:cs typeface="Helvetica Light"/>
              </a:rPr>
              <a:t>ook </a:t>
            </a:r>
            <a:r>
              <a:rPr lang="en-US" sz="2000" b="0" dirty="0">
                <a:solidFill>
                  <a:schemeClr val="bg1"/>
                </a:solidFill>
                <a:latin typeface="Helvetica Light"/>
                <a:cs typeface="Helvetica Light"/>
              </a:rPr>
              <a:t>l</a:t>
            </a:r>
            <a:r>
              <a:rPr lang="en-US" sz="2000" b="0" dirty="0" smtClean="0">
                <a:solidFill>
                  <a:schemeClr val="bg1"/>
                </a:solidFill>
                <a:latin typeface="Helvetica Light"/>
                <a:cs typeface="Helvetica Light"/>
              </a:rPr>
              <a:t>ike?</a:t>
            </a:r>
            <a:endParaRPr lang="en-US" sz="2000" b="0" dirty="0">
              <a:solidFill>
                <a:schemeClr val="bg1"/>
              </a:solidFill>
              <a:latin typeface="Helvetica Light"/>
              <a:cs typeface="Helvetica Light"/>
            </a:endParaRPr>
          </a:p>
        </p:txBody>
      </p:sp>
      <p:pic>
        <p:nvPicPr>
          <p:cNvPr id="65544" name="Picture 2" descr="Picture 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5" t="7297" r="17693" b="11749"/>
          <a:stretch>
            <a:fillRect/>
          </a:stretch>
        </p:blipFill>
        <p:spPr bwMode="auto">
          <a:xfrm>
            <a:off x="323850" y="3009900"/>
            <a:ext cx="3743325" cy="270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5" name="TextBox 39"/>
          <p:cNvSpPr txBox="1">
            <a:spLocks noChangeArrowheads="1"/>
          </p:cNvSpPr>
          <p:nvPr/>
        </p:nvSpPr>
        <p:spPr bwMode="auto">
          <a:xfrm>
            <a:off x="6376988" y="4518025"/>
            <a:ext cx="642937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936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>
                <a:solidFill>
                  <a:srgbClr val="FFFFFF"/>
                </a:solidFill>
              </a:rPr>
              <a:t>H</a:t>
            </a:r>
            <a:r>
              <a:rPr lang="en-US" sz="1200" baseline="-25000">
                <a:solidFill>
                  <a:srgbClr val="FFFFFF"/>
                </a:solidFill>
              </a:rPr>
              <a:t>2</a:t>
            </a:r>
            <a:r>
              <a:rPr lang="en-US" sz="1200">
                <a:solidFill>
                  <a:srgbClr val="FFFFFF"/>
                </a:solidFill>
              </a:rPr>
              <a:t>O</a:t>
            </a:r>
          </a:p>
        </p:txBody>
      </p:sp>
      <p:sp>
        <p:nvSpPr>
          <p:cNvPr id="65546" name="TextBox 39"/>
          <p:cNvSpPr txBox="1">
            <a:spLocks noChangeArrowheads="1"/>
          </p:cNvSpPr>
          <p:nvPr/>
        </p:nvSpPr>
        <p:spPr bwMode="auto">
          <a:xfrm>
            <a:off x="4503738" y="4005263"/>
            <a:ext cx="7874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936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>
                <a:solidFill>
                  <a:srgbClr val="FFFFFF"/>
                </a:solidFill>
              </a:rPr>
              <a:t>O</a:t>
            </a:r>
            <a:r>
              <a:rPr lang="en-US" sz="1200" baseline="-25000">
                <a:solidFill>
                  <a:srgbClr val="FFFFFF"/>
                </a:solidFill>
              </a:rPr>
              <a:t>2</a:t>
            </a:r>
            <a:r>
              <a:rPr lang="en-US" sz="1200">
                <a:solidFill>
                  <a:srgbClr val="FFFFFF"/>
                </a:solidFill>
              </a:rPr>
              <a:t> </a:t>
            </a:r>
            <a:r>
              <a:rPr lang="en-US" sz="1200" baseline="-25000">
                <a:solidFill>
                  <a:srgbClr val="FFFFFF"/>
                </a:solidFill>
              </a:rPr>
              <a:t>,</a:t>
            </a:r>
            <a:r>
              <a:rPr lang="en-US" sz="1200">
                <a:solidFill>
                  <a:srgbClr val="FFFFFF"/>
                </a:solidFill>
              </a:rPr>
              <a:t>O</a:t>
            </a:r>
            <a:r>
              <a:rPr lang="en-US" sz="1200" baseline="-25000">
                <a:solidFill>
                  <a:srgbClr val="FFFFFF"/>
                </a:solidFill>
              </a:rPr>
              <a:t>3 </a:t>
            </a:r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65547" name="TextBox 39"/>
          <p:cNvSpPr txBox="1">
            <a:spLocks noChangeArrowheads="1"/>
          </p:cNvSpPr>
          <p:nvPr/>
        </p:nvSpPr>
        <p:spPr bwMode="auto">
          <a:xfrm>
            <a:off x="7600950" y="5094288"/>
            <a:ext cx="642938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936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>
                <a:solidFill>
                  <a:srgbClr val="FFFFFF"/>
                </a:solidFill>
              </a:rPr>
              <a:t>CO</a:t>
            </a:r>
            <a:r>
              <a:rPr lang="en-US" sz="1200" baseline="-25000">
                <a:solidFill>
                  <a:srgbClr val="FFFFFF"/>
                </a:solidFill>
              </a:rPr>
              <a:t>2</a:t>
            </a:r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65548" name="TextBox 39"/>
          <p:cNvSpPr txBox="1">
            <a:spLocks noChangeArrowheads="1"/>
          </p:cNvSpPr>
          <p:nvPr/>
        </p:nvSpPr>
        <p:spPr bwMode="auto">
          <a:xfrm>
            <a:off x="8393113" y="5453063"/>
            <a:ext cx="642937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936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>
                <a:solidFill>
                  <a:srgbClr val="FFFFFF"/>
                </a:solidFill>
              </a:rPr>
              <a:t>CH</a:t>
            </a:r>
            <a:r>
              <a:rPr lang="en-US" sz="1200" baseline="-25000">
                <a:solidFill>
                  <a:srgbClr val="FFFFFF"/>
                </a:solidFill>
              </a:rPr>
              <a:t>4</a:t>
            </a:r>
            <a:endParaRPr lang="en-US" sz="1200">
              <a:solidFill>
                <a:srgbClr val="FFFFFF"/>
              </a:solidFill>
            </a:endParaRPr>
          </a:p>
        </p:txBody>
      </p:sp>
      <p:cxnSp>
        <p:nvCxnSpPr>
          <p:cNvPr id="42" name="Straight Arrow Connector 41"/>
          <p:cNvCxnSpPr/>
          <p:nvPr/>
        </p:nvCxnSpPr>
        <p:spPr bwMode="auto">
          <a:xfrm>
            <a:off x="6443890" y="3055885"/>
            <a:ext cx="2194748" cy="52005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gradFill flip="none" rotWithShape="1">
              <a:gsLst>
                <a:gs pos="0">
                  <a:prstClr val="white"/>
                </a:gs>
                <a:gs pos="100000">
                  <a:srgbClr val="E00202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3" name="TextBox 39"/>
          <p:cNvSpPr txBox="1">
            <a:spLocks noChangeArrowheads="1"/>
          </p:cNvSpPr>
          <p:nvPr/>
        </p:nvSpPr>
        <p:spPr bwMode="auto">
          <a:xfrm rot="798984">
            <a:off x="6355359" y="3053029"/>
            <a:ext cx="2338777" cy="30995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 tIns="0" bIns="936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400" b="0" dirty="0" smtClean="0">
                <a:solidFill>
                  <a:srgbClr val="FF0000"/>
                </a:solidFill>
                <a:latin typeface="Helvetica Light"/>
                <a:cs typeface="Helvetica Light"/>
              </a:rPr>
              <a:t>The Fingerprints of Planets</a:t>
            </a:r>
          </a:p>
        </p:txBody>
      </p:sp>
      <p:sp>
        <p:nvSpPr>
          <p:cNvPr id="17" name="TextBox 39"/>
          <p:cNvSpPr txBox="1">
            <a:spLocks noChangeArrowheads="1"/>
          </p:cNvSpPr>
          <p:nvPr/>
        </p:nvSpPr>
        <p:spPr bwMode="auto">
          <a:xfrm>
            <a:off x="-419809" y="-83536"/>
            <a:ext cx="10169912" cy="10178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tIns="0" bIns="936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4000" b="0" dirty="0" smtClean="0">
                <a:solidFill>
                  <a:schemeClr val="bg1"/>
                </a:solidFill>
                <a:latin typeface="Helvetica Light"/>
                <a:cs typeface="Helvetica Light"/>
              </a:rPr>
              <a:t>JWST – </a:t>
            </a:r>
            <a:r>
              <a:rPr lang="en-US" sz="4000" b="0" dirty="0">
                <a:solidFill>
                  <a:schemeClr val="bg1"/>
                </a:solidFill>
                <a:latin typeface="Helvetica Light"/>
                <a:cs typeface="Helvetica Light"/>
              </a:rPr>
              <a:t>f</a:t>
            </a:r>
            <a:r>
              <a:rPr lang="en-US" sz="4000" b="0" dirty="0" smtClean="0">
                <a:solidFill>
                  <a:schemeClr val="bg1"/>
                </a:solidFill>
                <a:latin typeface="Helvetica Light"/>
                <a:cs typeface="Helvetica Light"/>
              </a:rPr>
              <a:t>inding </a:t>
            </a:r>
            <a:r>
              <a:rPr lang="en-US" sz="6000" b="0" dirty="0" smtClean="0">
                <a:solidFill>
                  <a:srgbClr val="FAC090"/>
                </a:solidFill>
                <a:latin typeface="Helvetica Light"/>
                <a:cs typeface="Helvetica Light"/>
              </a:rPr>
              <a:t>life</a:t>
            </a:r>
            <a:r>
              <a:rPr lang="en-US" sz="4000" b="0" dirty="0" smtClean="0">
                <a:solidFill>
                  <a:srgbClr val="FAC090"/>
                </a:solidFill>
                <a:latin typeface="Helvetica Light"/>
                <a:cs typeface="Helvetica Light"/>
              </a:rPr>
              <a:t>-bearing </a:t>
            </a:r>
            <a:r>
              <a:rPr lang="en-US" sz="4000" b="0" dirty="0" smtClean="0">
                <a:solidFill>
                  <a:schemeClr val="bg1"/>
                </a:solidFill>
                <a:latin typeface="Helvetica Light"/>
                <a:cs typeface="Helvetica Light"/>
              </a:rPr>
              <a:t>planets</a:t>
            </a:r>
            <a:endParaRPr lang="en-US" sz="4000" b="0" dirty="0">
              <a:solidFill>
                <a:schemeClr val="bg1"/>
              </a:solidFill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18900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339053" y="1350906"/>
            <a:ext cx="8435077" cy="400110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  </a:t>
            </a:r>
            <a:endParaRPr lang="en-US" b="0" dirty="0" smtClean="0">
              <a:solidFill>
                <a:srgbClr val="002060"/>
              </a:solidFill>
            </a:endParaRPr>
          </a:p>
        </p:txBody>
      </p:sp>
      <p:pic>
        <p:nvPicPr>
          <p:cNvPr id="3" name="Picture 2" descr="HubbleWFC3Instal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91"/>
          <a:stretch/>
        </p:blipFill>
        <p:spPr>
          <a:xfrm>
            <a:off x="62970" y="1086480"/>
            <a:ext cx="9046919" cy="5746585"/>
          </a:xfrm>
          <a:prstGeom prst="rect">
            <a:avLst/>
          </a:prstGeom>
        </p:spPr>
      </p:pic>
      <p:sp>
        <p:nvSpPr>
          <p:cNvPr id="5" name="TextBox 39"/>
          <p:cNvSpPr txBox="1">
            <a:spLocks noChangeArrowheads="1"/>
          </p:cNvSpPr>
          <p:nvPr/>
        </p:nvSpPr>
        <p:spPr bwMode="auto">
          <a:xfrm>
            <a:off x="85697" y="486"/>
            <a:ext cx="9114182" cy="1017844"/>
          </a:xfrm>
          <a:prstGeom prst="rect">
            <a:avLst/>
          </a:prstGeom>
          <a:solidFill>
            <a:schemeClr val="bg1">
              <a:alpha val="50195"/>
            </a:schemeClr>
          </a:solidFill>
          <a:ln w="12700">
            <a:noFill/>
            <a:miter lim="800000"/>
            <a:headEnd/>
            <a:tailEnd/>
          </a:ln>
        </p:spPr>
        <p:txBody>
          <a:bodyPr wrap="square" tIns="0" bIns="936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40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the </a:t>
            </a:r>
            <a:r>
              <a:rPr lang="en-US" sz="5000" b="0" dirty="0" smtClean="0">
                <a:solidFill>
                  <a:srgbClr val="6B6BCF"/>
                </a:solidFill>
                <a:latin typeface="Helvetica Light"/>
                <a:cs typeface="Helvetica Light"/>
              </a:rPr>
              <a:t>new</a:t>
            </a:r>
            <a:r>
              <a:rPr lang="en-US" sz="40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 and </a:t>
            </a:r>
            <a:r>
              <a:rPr lang="en-US" sz="5000" b="0" dirty="0" smtClean="0">
                <a:solidFill>
                  <a:srgbClr val="6B6BCF"/>
                </a:solidFill>
                <a:latin typeface="Helvetica Light"/>
                <a:cs typeface="Helvetica Light"/>
              </a:rPr>
              <a:t>improved</a:t>
            </a:r>
            <a:r>
              <a:rPr lang="en-US" sz="4000" b="0" dirty="0" smtClean="0">
                <a:solidFill>
                  <a:srgbClr val="6B6BCF"/>
                </a:solidFill>
                <a:latin typeface="Helvetica Light"/>
                <a:cs typeface="Helvetica Light"/>
              </a:rPr>
              <a:t> </a:t>
            </a:r>
            <a:r>
              <a:rPr lang="en-US" sz="6000" b="0" dirty="0" smtClean="0">
                <a:solidFill>
                  <a:srgbClr val="008000"/>
                </a:solidFill>
                <a:latin typeface="Helvetica Light"/>
                <a:cs typeface="Helvetica Light"/>
              </a:rPr>
              <a:t>Hubble!</a:t>
            </a:r>
            <a:endParaRPr lang="en-US" sz="6000" b="0" dirty="0">
              <a:solidFill>
                <a:srgbClr val="008000"/>
              </a:solidFill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3207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02" y="1670220"/>
            <a:ext cx="7535883" cy="486895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71590" y="2019377"/>
            <a:ext cx="2917825" cy="768350"/>
          </a:xfrm>
        </p:spPr>
        <p:txBody>
          <a:bodyPr/>
          <a:lstStyle/>
          <a:p>
            <a:pPr marL="280988" indent="0" algn="ctr">
              <a:buFontTx/>
              <a:buNone/>
            </a:pPr>
            <a:r>
              <a:rPr lang="en-US" sz="1800" u="sng" dirty="0" err="1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Calibri" charset="0"/>
              </a:rPr>
              <a:t>nirspec</a:t>
            </a:r>
            <a:r>
              <a:rPr lang="en-US" sz="1800" u="sng" dirty="0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Calibri" charset="0"/>
              </a:rPr>
              <a:t> </a:t>
            </a:r>
            <a:r>
              <a:rPr lang="en-US" sz="1800" u="sng" dirty="0">
                <a:solidFill>
                  <a:srgbClr val="000000"/>
                </a:solidFill>
                <a:latin typeface="Calibri" charset="0"/>
                <a:ea typeface="ＭＳ Ｐゴシック" charset="0"/>
                <a:cs typeface="Calibri" charset="0"/>
              </a:rPr>
              <a:t>– 20 transits</a:t>
            </a:r>
            <a:endParaRPr lang="en-US" sz="1800" u="sng" dirty="0">
              <a:solidFill>
                <a:srgbClr val="000000"/>
              </a:solidFill>
              <a:latin typeface="Calibri" charset="0"/>
              <a:ea typeface="ヒラギノ角ゴ ProN W6" charset="0"/>
            </a:endParaRPr>
          </a:p>
          <a:p>
            <a:pPr marL="280988" indent="0" algn="ctr">
              <a:buFontTx/>
              <a:buNone/>
            </a:pPr>
            <a:r>
              <a:rPr lang="en-US" sz="1800" dirty="0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Calibri" charset="0"/>
              </a:rPr>
              <a:t>(binned </a:t>
            </a:r>
            <a:r>
              <a:rPr lang="en-US" sz="1800" dirty="0">
                <a:solidFill>
                  <a:srgbClr val="000000"/>
                </a:solidFill>
                <a:latin typeface="Calibri" charset="0"/>
                <a:ea typeface="ＭＳ Ｐゴシック" charset="0"/>
                <a:cs typeface="Calibri" charset="0"/>
              </a:rPr>
              <a:t>to R ~ 300)</a:t>
            </a:r>
            <a:endParaRPr lang="en-US" sz="1800" dirty="0">
              <a:solidFill>
                <a:srgbClr val="000000"/>
              </a:solidFill>
              <a:latin typeface="Calibri" charset="0"/>
              <a:ea typeface="ヒラギノ角ゴ ProN W6" charset="0"/>
              <a:cs typeface="ヒラギノ角ゴ ProN W6" charset="0"/>
            </a:endParaRPr>
          </a:p>
        </p:txBody>
      </p:sp>
      <p:sp>
        <p:nvSpPr>
          <p:cNvPr id="74756" name="Rectangle 2"/>
          <p:cNvSpPr txBox="1">
            <a:spLocks noChangeArrowheads="1"/>
          </p:cNvSpPr>
          <p:nvPr/>
        </p:nvSpPr>
        <p:spPr bwMode="auto">
          <a:xfrm>
            <a:off x="107950" y="929042"/>
            <a:ext cx="856773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200" b="0" dirty="0">
                <a:solidFill>
                  <a:srgbClr val="000000"/>
                </a:solidFill>
                <a:latin typeface="Helvetica Light"/>
                <a:cs typeface="Helvetica Light"/>
              </a:rPr>
              <a:t>s</a:t>
            </a:r>
            <a:r>
              <a:rPr lang="en-US" sz="22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imulated </a:t>
            </a:r>
            <a:r>
              <a:rPr lang="en-US" sz="2200" b="0" dirty="0">
                <a:solidFill>
                  <a:srgbClr val="000000"/>
                </a:solidFill>
                <a:latin typeface="Helvetica Light"/>
                <a:cs typeface="Helvetica Light"/>
              </a:rPr>
              <a:t>JWST</a:t>
            </a:r>
            <a:r>
              <a:rPr lang="en-US" sz="22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/</a:t>
            </a:r>
            <a:r>
              <a:rPr lang="en-US" sz="2200" b="0" dirty="0" err="1" smtClean="0">
                <a:solidFill>
                  <a:srgbClr val="000000"/>
                </a:solidFill>
                <a:latin typeface="Helvetica Light"/>
                <a:cs typeface="Helvetica Light"/>
              </a:rPr>
              <a:t>nirspec</a:t>
            </a:r>
            <a:r>
              <a:rPr lang="en-US" sz="22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 observation </a:t>
            </a:r>
            <a:endParaRPr lang="en-US" sz="2200" b="0" dirty="0">
              <a:solidFill>
                <a:srgbClr val="000000"/>
              </a:solidFill>
              <a:latin typeface="Helvetica Light"/>
              <a:cs typeface="Helvetica Light"/>
            </a:endParaRPr>
          </a:p>
          <a:p>
            <a:r>
              <a:rPr lang="en-US" sz="1800" b="0" dirty="0" smtClean="0">
                <a:latin typeface="Helvetica Light"/>
                <a:cs typeface="Helvetica Light"/>
              </a:rPr>
              <a:t>      hydrogen-rich </a:t>
            </a:r>
            <a:r>
              <a:rPr lang="en-US" sz="1800" b="0" dirty="0">
                <a:latin typeface="Helvetica Light"/>
                <a:cs typeface="Helvetica Light"/>
              </a:rPr>
              <a:t>s</a:t>
            </a:r>
            <a:r>
              <a:rPr lang="en-US" sz="1800" b="0" dirty="0" smtClean="0">
                <a:latin typeface="Helvetica Light"/>
                <a:cs typeface="Helvetica Light"/>
              </a:rPr>
              <a:t>uper </a:t>
            </a:r>
            <a:r>
              <a:rPr lang="en-US" sz="1800" b="0" dirty="0">
                <a:latin typeface="Helvetica Light"/>
                <a:cs typeface="Helvetica Light"/>
              </a:rPr>
              <a:t>e</a:t>
            </a:r>
            <a:r>
              <a:rPr lang="en-US" sz="1800" b="0" dirty="0" smtClean="0">
                <a:latin typeface="Helvetica Light"/>
                <a:cs typeface="Helvetica Light"/>
              </a:rPr>
              <a:t>arth </a:t>
            </a:r>
            <a:r>
              <a:rPr lang="en-US" sz="1800" b="0" dirty="0">
                <a:latin typeface="Helvetica Light"/>
                <a:cs typeface="Helvetica Light"/>
              </a:rPr>
              <a:t>(1.4 R</a:t>
            </a:r>
            <a:r>
              <a:rPr lang="en-US" sz="1800" b="0" baseline="-25000" dirty="0">
                <a:latin typeface="Helvetica Light"/>
                <a:cs typeface="Helvetica Light"/>
              </a:rPr>
              <a:t>EARTH</a:t>
            </a:r>
            <a:r>
              <a:rPr lang="en-US" sz="1800" b="0" dirty="0">
                <a:latin typeface="Helvetica Light"/>
                <a:cs typeface="Helvetica Light"/>
              </a:rPr>
              <a:t>, 5 M</a:t>
            </a:r>
            <a:r>
              <a:rPr lang="en-US" sz="1800" b="0" baseline="-25000" dirty="0">
                <a:latin typeface="Helvetica Light"/>
                <a:cs typeface="Helvetica Light"/>
              </a:rPr>
              <a:t>EARTH</a:t>
            </a:r>
            <a:r>
              <a:rPr lang="en-US" sz="1800" b="0" dirty="0">
                <a:latin typeface="Helvetica Light"/>
                <a:cs typeface="Helvetica Light"/>
              </a:rPr>
              <a:t>)</a:t>
            </a:r>
          </a:p>
        </p:txBody>
      </p:sp>
      <p:sp>
        <p:nvSpPr>
          <p:cNvPr id="8" name="TextBox 39"/>
          <p:cNvSpPr txBox="1">
            <a:spLocks noChangeArrowheads="1"/>
          </p:cNvSpPr>
          <p:nvPr/>
        </p:nvSpPr>
        <p:spPr bwMode="auto">
          <a:xfrm>
            <a:off x="-419809" y="-83536"/>
            <a:ext cx="10169912" cy="10178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tIns="0" bIns="936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4000" b="0" dirty="0" smtClean="0">
                <a:latin typeface="Helvetica Light"/>
                <a:cs typeface="Helvetica Light"/>
              </a:rPr>
              <a:t>JWST – </a:t>
            </a:r>
            <a:r>
              <a:rPr lang="en-US" sz="4000" b="0" dirty="0">
                <a:latin typeface="Helvetica Light"/>
                <a:cs typeface="Helvetica Light"/>
              </a:rPr>
              <a:t>f</a:t>
            </a:r>
            <a:r>
              <a:rPr lang="en-US" sz="4000" b="0" dirty="0" smtClean="0">
                <a:latin typeface="Helvetica Light"/>
                <a:cs typeface="Helvetica Light"/>
              </a:rPr>
              <a:t>inding </a:t>
            </a:r>
            <a:r>
              <a:rPr lang="en-US" sz="6000" b="0" dirty="0" smtClean="0">
                <a:solidFill>
                  <a:srgbClr val="6B6BCF"/>
                </a:solidFill>
                <a:latin typeface="Helvetica Light"/>
                <a:cs typeface="Helvetica Light"/>
              </a:rPr>
              <a:t>life</a:t>
            </a:r>
            <a:r>
              <a:rPr lang="en-US" sz="4000" b="0" dirty="0" smtClean="0">
                <a:solidFill>
                  <a:srgbClr val="6B6BCF"/>
                </a:solidFill>
                <a:latin typeface="Helvetica Light"/>
                <a:cs typeface="Helvetica Light"/>
              </a:rPr>
              <a:t>-bearing </a:t>
            </a:r>
            <a:r>
              <a:rPr lang="en-US" sz="4000" b="0" dirty="0" smtClean="0">
                <a:latin typeface="Helvetica Light"/>
                <a:cs typeface="Helvetica Light"/>
              </a:rPr>
              <a:t>planets</a:t>
            </a:r>
            <a:endParaRPr lang="en-US" sz="4000" b="0" dirty="0">
              <a:latin typeface="Helvetica Light"/>
              <a:cs typeface="Helvetica Ligh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67796" y="6287267"/>
            <a:ext cx="218006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latin typeface="Helvetica Light"/>
                <a:cs typeface="Helvetica Light"/>
              </a:rPr>
              <a:t>Wavelength (microns)</a:t>
            </a:r>
            <a:endParaRPr lang="en-US" sz="1600" b="0" dirty="0">
              <a:latin typeface="Helvetica Light"/>
              <a:cs typeface="Helvetica Light"/>
            </a:endParaRPr>
          </a:p>
        </p:txBody>
      </p:sp>
      <p:sp>
        <p:nvSpPr>
          <p:cNvPr id="74755" name="TextBox 4"/>
          <p:cNvSpPr txBox="1">
            <a:spLocks noChangeArrowheads="1"/>
          </p:cNvSpPr>
          <p:nvPr/>
        </p:nvSpPr>
        <p:spPr bwMode="auto">
          <a:xfrm>
            <a:off x="5856357" y="6527631"/>
            <a:ext cx="345291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b="0" dirty="0">
                <a:solidFill>
                  <a:srgbClr val="000000"/>
                </a:solidFill>
                <a:latin typeface="Helvetica Light"/>
                <a:cs typeface="Helvetica Light"/>
              </a:rPr>
              <a:t>m</a:t>
            </a:r>
            <a:r>
              <a:rPr lang="en-US" sz="16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. </a:t>
            </a:r>
            <a:r>
              <a:rPr lang="en-US" sz="1600" b="0" dirty="0" err="1">
                <a:solidFill>
                  <a:srgbClr val="000000"/>
                </a:solidFill>
                <a:latin typeface="Helvetica Light"/>
                <a:cs typeface="Helvetica Light"/>
              </a:rPr>
              <a:t>c</a:t>
            </a:r>
            <a:r>
              <a:rPr lang="en-US" sz="1600" b="0" dirty="0" err="1" smtClean="0">
                <a:solidFill>
                  <a:srgbClr val="000000"/>
                </a:solidFill>
                <a:latin typeface="Helvetica Light"/>
                <a:cs typeface="Helvetica Light"/>
              </a:rPr>
              <a:t>lampin</a:t>
            </a:r>
            <a:r>
              <a:rPr lang="en-US" sz="16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 </a:t>
            </a:r>
            <a:r>
              <a:rPr lang="en-US" sz="1600" b="0" dirty="0">
                <a:solidFill>
                  <a:srgbClr val="000000"/>
                </a:solidFill>
                <a:latin typeface="Helvetica Light"/>
                <a:cs typeface="Helvetica Light"/>
              </a:rPr>
              <a:t>– </a:t>
            </a:r>
            <a:r>
              <a:rPr lang="en-US" sz="16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model </a:t>
            </a:r>
            <a:r>
              <a:rPr lang="en-US" sz="1600" b="0" dirty="0">
                <a:solidFill>
                  <a:srgbClr val="000000"/>
                </a:solidFill>
                <a:latin typeface="Helvetica Light"/>
                <a:cs typeface="Helvetica Light"/>
              </a:rPr>
              <a:t>by </a:t>
            </a:r>
            <a:r>
              <a:rPr lang="en-US" sz="16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e. </a:t>
            </a:r>
            <a:r>
              <a:rPr lang="en-US" sz="1600" b="0" dirty="0" err="1">
                <a:solidFill>
                  <a:srgbClr val="000000"/>
                </a:solidFill>
                <a:latin typeface="Helvetica Light"/>
                <a:cs typeface="Helvetica Light"/>
              </a:rPr>
              <a:t>k</a:t>
            </a:r>
            <a:r>
              <a:rPr lang="en-US" sz="1600" b="0" dirty="0" err="1" smtClean="0">
                <a:solidFill>
                  <a:srgbClr val="000000"/>
                </a:solidFill>
                <a:latin typeface="Helvetica Light"/>
                <a:cs typeface="Helvetica Light"/>
              </a:rPr>
              <a:t>empton</a:t>
            </a:r>
            <a:endParaRPr lang="en-US" sz="1600" b="0" dirty="0">
              <a:solidFill>
                <a:srgbClr val="000000"/>
              </a:solidFill>
              <a:latin typeface="Helvetica Light"/>
              <a:cs typeface="Helvetica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58993" y="1716345"/>
            <a:ext cx="2523897" cy="1648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600" b="0" dirty="0">
              <a:latin typeface="Helvetica Light"/>
              <a:cs typeface="Helvetica Light"/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572206" y="3878580"/>
            <a:ext cx="108562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latin typeface="Helvetica Light"/>
                <a:cs typeface="Helvetica Light"/>
              </a:rPr>
              <a:t>Flux Ratio</a:t>
            </a:r>
            <a:endParaRPr lang="en-US" sz="1600" b="0" dirty="0"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09889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extBox 39"/>
          <p:cNvSpPr txBox="1">
            <a:spLocks noChangeArrowheads="1"/>
          </p:cNvSpPr>
          <p:nvPr/>
        </p:nvSpPr>
        <p:spPr bwMode="auto">
          <a:xfrm>
            <a:off x="250825" y="1268413"/>
            <a:ext cx="7561263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936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1600">
              <a:latin typeface="Calibri" charset="0"/>
              <a:cs typeface="Calibri" charset="0"/>
            </a:endParaRPr>
          </a:p>
        </p:txBody>
      </p:sp>
      <p:sp>
        <p:nvSpPr>
          <p:cNvPr id="20" name="TextBox 39"/>
          <p:cNvSpPr txBox="1">
            <a:spLocks noChangeArrowheads="1"/>
          </p:cNvSpPr>
          <p:nvPr/>
        </p:nvSpPr>
        <p:spPr bwMode="auto">
          <a:xfrm>
            <a:off x="179388" y="946899"/>
            <a:ext cx="5841803" cy="1602619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</p:spPr>
        <p:txBody>
          <a:bodyPr wrap="square" tIns="0" bIns="936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sz="1800" b="0" dirty="0" smtClean="0">
                <a:latin typeface="Helvetica"/>
                <a:cs typeface="Helvetica"/>
              </a:rPr>
              <a:t>Dan Whalen’s thoughts from the Frontiers meeting…</a:t>
            </a:r>
            <a:endParaRPr lang="en-US" sz="1800" b="0" dirty="0">
              <a:latin typeface="Helvetica"/>
              <a:cs typeface="Helvetica"/>
            </a:endParaRPr>
          </a:p>
          <a:p>
            <a:pPr marL="88900">
              <a:defRPr/>
            </a:pPr>
            <a:r>
              <a:rPr lang="es-ES_tradnl" sz="1600" b="0" dirty="0" smtClean="0">
                <a:latin typeface="Helvetica Light"/>
                <a:cs typeface="Helvetica Light"/>
              </a:rPr>
              <a:t> </a:t>
            </a:r>
            <a:r>
              <a:rPr lang="es-ES_tradnl" sz="1600" b="0" dirty="0" err="1">
                <a:latin typeface="Helvetica Light"/>
                <a:cs typeface="Helvetica Light"/>
              </a:rPr>
              <a:t>f</a:t>
            </a:r>
            <a:r>
              <a:rPr lang="es-ES_tradnl" sz="1600" b="0" dirty="0" err="1" smtClean="0">
                <a:latin typeface="Helvetica Light"/>
                <a:cs typeface="Helvetica Light"/>
              </a:rPr>
              <a:t>irst</a:t>
            </a:r>
            <a:r>
              <a:rPr lang="es-ES_tradnl" sz="1600" b="0" dirty="0" smtClean="0">
                <a:latin typeface="Helvetica Light"/>
                <a:cs typeface="Helvetica Light"/>
              </a:rPr>
              <a:t> </a:t>
            </a:r>
            <a:r>
              <a:rPr lang="es-ES_tradnl" sz="1600" b="0" dirty="0" err="1">
                <a:latin typeface="Helvetica Light"/>
                <a:cs typeface="Helvetica Light"/>
              </a:rPr>
              <a:t>s</a:t>
            </a:r>
            <a:r>
              <a:rPr lang="es-ES_tradnl" sz="1600" b="0" dirty="0" err="1" smtClean="0">
                <a:latin typeface="Helvetica Light"/>
                <a:cs typeface="Helvetica Light"/>
              </a:rPr>
              <a:t>tars</a:t>
            </a:r>
            <a:r>
              <a:rPr lang="es-ES_tradnl" sz="1600" b="0" dirty="0" smtClean="0">
                <a:latin typeface="Helvetica Light"/>
                <a:cs typeface="Helvetica Light"/>
              </a:rPr>
              <a:t> </a:t>
            </a:r>
            <a:r>
              <a:rPr lang="es-ES_tradnl" sz="1600" b="0" dirty="0" err="1" smtClean="0">
                <a:latin typeface="Helvetica Light"/>
                <a:cs typeface="Helvetica Light"/>
              </a:rPr>
              <a:t>thought</a:t>
            </a:r>
            <a:r>
              <a:rPr lang="es-ES_tradnl" sz="1600" b="0" dirty="0" smtClean="0">
                <a:latin typeface="Helvetica Light"/>
                <a:cs typeface="Helvetica Light"/>
              </a:rPr>
              <a:t> </a:t>
            </a:r>
            <a:r>
              <a:rPr lang="es-ES_tradnl" sz="1600" b="0" dirty="0" err="1" smtClean="0">
                <a:latin typeface="Helvetica Light"/>
                <a:cs typeface="Helvetica Light"/>
              </a:rPr>
              <a:t>to</a:t>
            </a:r>
            <a:r>
              <a:rPr lang="es-ES_tradnl" sz="1600" b="0" dirty="0" smtClean="0">
                <a:latin typeface="Helvetica Light"/>
                <a:cs typeface="Helvetica Light"/>
              </a:rPr>
              <a:t> be </a:t>
            </a:r>
            <a:r>
              <a:rPr lang="es-ES_tradnl" sz="1600" b="0" dirty="0" err="1" smtClean="0">
                <a:latin typeface="Helvetica Light"/>
                <a:cs typeface="Helvetica Light"/>
              </a:rPr>
              <a:t>very</a:t>
            </a:r>
            <a:r>
              <a:rPr lang="es-ES_tradnl" sz="1600" b="0" dirty="0" smtClean="0">
                <a:latin typeface="Helvetica Light"/>
                <a:cs typeface="Helvetica Light"/>
              </a:rPr>
              <a:t> </a:t>
            </a:r>
            <a:r>
              <a:rPr lang="es-ES_tradnl" sz="1600" b="0" dirty="0" err="1" smtClean="0">
                <a:latin typeface="Helvetica Light"/>
                <a:cs typeface="Helvetica Light"/>
              </a:rPr>
              <a:t>massive</a:t>
            </a:r>
            <a:r>
              <a:rPr lang="es-ES_tradnl" sz="1600" b="0" dirty="0" smtClean="0">
                <a:latin typeface="Helvetica Light"/>
                <a:cs typeface="Helvetica Light"/>
              </a:rPr>
              <a:t> (25 – 500 </a:t>
            </a:r>
            <a:r>
              <a:rPr lang="es-ES_tradnl" sz="1600" b="0" dirty="0" err="1" smtClean="0">
                <a:latin typeface="Helvetica Light"/>
                <a:cs typeface="Helvetica Light"/>
              </a:rPr>
              <a:t>Msun</a:t>
            </a:r>
            <a:r>
              <a:rPr lang="es-ES_tradnl" sz="1600" b="0" dirty="0" smtClean="0">
                <a:latin typeface="Helvetica Light"/>
                <a:cs typeface="Helvetica Light"/>
              </a:rPr>
              <a:t>)</a:t>
            </a:r>
          </a:p>
          <a:p>
            <a:pPr marL="88900">
              <a:defRPr/>
            </a:pPr>
            <a:r>
              <a:rPr lang="es-ES_tradnl" sz="1600" b="0" dirty="0" smtClean="0">
                <a:latin typeface="Helvetica Light"/>
                <a:cs typeface="Helvetica Light"/>
              </a:rPr>
              <a:t> </a:t>
            </a:r>
            <a:r>
              <a:rPr lang="es-ES_tradnl" sz="1600" b="0" dirty="0" err="1">
                <a:latin typeface="Helvetica Light"/>
                <a:cs typeface="Helvetica Light"/>
              </a:rPr>
              <a:t>f</a:t>
            </a:r>
            <a:r>
              <a:rPr lang="es-ES_tradnl" sz="1600" b="0" dirty="0" err="1" smtClean="0">
                <a:latin typeface="Helvetica Light"/>
                <a:cs typeface="Helvetica Light"/>
              </a:rPr>
              <a:t>orm</a:t>
            </a:r>
            <a:r>
              <a:rPr lang="es-ES_tradnl" sz="1600" b="0" dirty="0" smtClean="0">
                <a:latin typeface="Helvetica Light"/>
                <a:cs typeface="Helvetica Light"/>
              </a:rPr>
              <a:t> in </a:t>
            </a:r>
            <a:r>
              <a:rPr lang="es-ES_tradnl" sz="1600" b="0" dirty="0" err="1" smtClean="0">
                <a:latin typeface="Helvetica Light"/>
                <a:cs typeface="Helvetica Light"/>
              </a:rPr>
              <a:t>isolation</a:t>
            </a:r>
            <a:endParaRPr lang="es-ES_tradnl" sz="1600" b="0" dirty="0" smtClean="0">
              <a:latin typeface="Helvetica Light"/>
              <a:cs typeface="Helvetica Light"/>
            </a:endParaRPr>
          </a:p>
          <a:p>
            <a:pPr marL="88900">
              <a:defRPr/>
            </a:pPr>
            <a:r>
              <a:rPr lang="es-ES_tradnl" sz="1600" b="0" dirty="0" smtClean="0">
                <a:latin typeface="Helvetica Light"/>
                <a:cs typeface="Helvetica Light"/>
              </a:rPr>
              <a:t> </a:t>
            </a:r>
            <a:r>
              <a:rPr lang="es-ES_tradnl" sz="1600" b="0" dirty="0" err="1" smtClean="0">
                <a:latin typeface="Helvetica Light"/>
                <a:cs typeface="Helvetica Light"/>
              </a:rPr>
              <a:t>T</a:t>
            </a:r>
            <a:r>
              <a:rPr lang="es-ES_tradnl" sz="1600" b="0" baseline="-25000" dirty="0" err="1" smtClean="0">
                <a:latin typeface="Helvetica Light"/>
                <a:cs typeface="Helvetica Light"/>
              </a:rPr>
              <a:t>surface</a:t>
            </a:r>
            <a:r>
              <a:rPr lang="es-ES_tradnl" sz="1600" b="0" dirty="0" smtClean="0">
                <a:latin typeface="Helvetica Light"/>
                <a:cs typeface="Helvetica Light"/>
              </a:rPr>
              <a:t> ~ 100,000 K</a:t>
            </a:r>
          </a:p>
          <a:p>
            <a:pPr marL="88900">
              <a:defRPr/>
            </a:pPr>
            <a:r>
              <a:rPr lang="es-ES_tradnl" sz="1600" b="0" dirty="0" smtClean="0">
                <a:latin typeface="Helvetica Light"/>
                <a:cs typeface="Helvetica Light"/>
              </a:rPr>
              <a:t> </a:t>
            </a:r>
            <a:r>
              <a:rPr lang="es-ES_tradnl" sz="1600" b="0" dirty="0" err="1">
                <a:latin typeface="Helvetica Light"/>
                <a:cs typeface="Helvetica Light"/>
              </a:rPr>
              <a:t>l</a:t>
            </a:r>
            <a:r>
              <a:rPr lang="es-ES_tradnl" sz="1600" b="0" dirty="0" err="1" smtClean="0">
                <a:latin typeface="Helvetica Light"/>
                <a:cs typeface="Helvetica Light"/>
              </a:rPr>
              <a:t>uminous</a:t>
            </a:r>
            <a:r>
              <a:rPr lang="es-ES_tradnl" sz="1600" b="0" dirty="0" smtClean="0">
                <a:latin typeface="Helvetica Light"/>
                <a:cs typeface="Helvetica Light"/>
              </a:rPr>
              <a:t> </a:t>
            </a:r>
            <a:r>
              <a:rPr lang="es-ES_tradnl" sz="1600" b="0" dirty="0" err="1" smtClean="0">
                <a:latin typeface="Helvetica Light"/>
                <a:cs typeface="Helvetica Light"/>
              </a:rPr>
              <a:t>sources</a:t>
            </a:r>
            <a:r>
              <a:rPr lang="es-ES_tradnl" sz="1600" b="0" dirty="0" smtClean="0">
                <a:latin typeface="Helvetica Light"/>
                <a:cs typeface="Helvetica Light"/>
              </a:rPr>
              <a:t> of </a:t>
            </a:r>
            <a:r>
              <a:rPr lang="es-ES_tradnl" sz="1600" b="0" dirty="0" err="1" smtClean="0">
                <a:latin typeface="Helvetica Light"/>
                <a:cs typeface="Helvetica Light"/>
              </a:rPr>
              <a:t>ionizing</a:t>
            </a:r>
            <a:r>
              <a:rPr lang="es-ES_tradnl" sz="1600" b="0" dirty="0" smtClean="0">
                <a:latin typeface="Helvetica Light"/>
                <a:cs typeface="Helvetica Light"/>
              </a:rPr>
              <a:t> </a:t>
            </a:r>
            <a:r>
              <a:rPr lang="es-ES_tradnl" sz="1600" b="0" dirty="0" err="1" smtClean="0">
                <a:latin typeface="Helvetica Light"/>
                <a:cs typeface="Helvetica Light"/>
              </a:rPr>
              <a:t>photons</a:t>
            </a:r>
            <a:r>
              <a:rPr lang="es-ES_tradnl" sz="1600" b="0" dirty="0" smtClean="0">
                <a:latin typeface="Helvetica Light"/>
                <a:cs typeface="Helvetica Light"/>
              </a:rPr>
              <a:t> (&gt; 10</a:t>
            </a:r>
            <a:r>
              <a:rPr lang="es-ES_tradnl" sz="1600" b="0" baseline="30000" dirty="0" smtClean="0">
                <a:latin typeface="Helvetica Light"/>
                <a:cs typeface="Helvetica Light"/>
              </a:rPr>
              <a:t>50</a:t>
            </a:r>
            <a:r>
              <a:rPr lang="es-ES_tradnl" sz="1600" b="0" dirty="0" smtClean="0">
                <a:latin typeface="Helvetica Light"/>
                <a:cs typeface="Helvetica Light"/>
              </a:rPr>
              <a:t> /s)</a:t>
            </a:r>
          </a:p>
          <a:p>
            <a:pPr marL="88900">
              <a:defRPr/>
            </a:pPr>
            <a:r>
              <a:rPr lang="es-ES_tradnl" sz="1600" b="0" dirty="0" smtClean="0">
                <a:latin typeface="Helvetica Light"/>
                <a:cs typeface="Helvetica Light"/>
              </a:rPr>
              <a:t> 2-3 </a:t>
            </a:r>
            <a:r>
              <a:rPr lang="es-ES_tradnl" sz="1600" b="0" dirty="0" err="1" smtClean="0">
                <a:latin typeface="Helvetica Light"/>
                <a:cs typeface="Helvetica Light"/>
              </a:rPr>
              <a:t>Myr</a:t>
            </a:r>
            <a:r>
              <a:rPr lang="es-ES_tradnl" sz="1600" b="0" dirty="0" smtClean="0">
                <a:latin typeface="Helvetica Light"/>
                <a:cs typeface="Helvetica Light"/>
              </a:rPr>
              <a:t> </a:t>
            </a:r>
            <a:r>
              <a:rPr lang="es-ES_tradnl" sz="1600" b="0" dirty="0" err="1" smtClean="0">
                <a:latin typeface="Helvetica Light"/>
                <a:cs typeface="Helvetica Light"/>
              </a:rPr>
              <a:t>lifetimes</a:t>
            </a:r>
            <a:endParaRPr lang="es-ES_tradnl" sz="1600" b="0" dirty="0" smtClean="0">
              <a:latin typeface="Helvetica Light"/>
              <a:cs typeface="Helvetica Light"/>
            </a:endParaRPr>
          </a:p>
        </p:txBody>
      </p:sp>
      <p:sp>
        <p:nvSpPr>
          <p:cNvPr id="13" name="TextBox 39"/>
          <p:cNvSpPr txBox="1">
            <a:spLocks noChangeArrowheads="1"/>
          </p:cNvSpPr>
          <p:nvPr/>
        </p:nvSpPr>
        <p:spPr bwMode="auto">
          <a:xfrm>
            <a:off x="-419809" y="-83536"/>
            <a:ext cx="10169912" cy="10178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tIns="0" bIns="936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4000" b="0" dirty="0" smtClean="0">
                <a:latin typeface="Helvetica Light"/>
                <a:cs typeface="Helvetica Light"/>
              </a:rPr>
              <a:t>JWST and the </a:t>
            </a:r>
            <a:r>
              <a:rPr lang="en-US" sz="6000" b="0" dirty="0" smtClean="0">
                <a:solidFill>
                  <a:srgbClr val="6B6BCF"/>
                </a:solidFill>
                <a:latin typeface="Helvetica Light"/>
                <a:cs typeface="Helvetica Light"/>
              </a:rPr>
              <a:t>first stars</a:t>
            </a:r>
            <a:endParaRPr lang="en-US" sz="4000" b="0" dirty="0">
              <a:latin typeface="Helvetica Light"/>
              <a:cs typeface="Helvetica Light"/>
            </a:endParaRPr>
          </a:p>
        </p:txBody>
      </p:sp>
      <p:pic>
        <p:nvPicPr>
          <p:cNvPr id="3" name="Picture 2" descr="140511main_WMAP_first_stars_print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43" b="13441"/>
          <a:stretch/>
        </p:blipFill>
        <p:spPr>
          <a:xfrm>
            <a:off x="902597" y="2583808"/>
            <a:ext cx="7370300" cy="2699753"/>
          </a:xfrm>
          <a:prstGeom prst="rect">
            <a:avLst/>
          </a:prstGeom>
        </p:spPr>
      </p:pic>
      <p:sp>
        <p:nvSpPr>
          <p:cNvPr id="15" name="Subtitle 2"/>
          <p:cNvSpPr txBox="1">
            <a:spLocks/>
          </p:cNvSpPr>
          <p:nvPr/>
        </p:nvSpPr>
        <p:spPr bwMode="auto">
          <a:xfrm>
            <a:off x="215900" y="5414572"/>
            <a:ext cx="8085855" cy="1250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1600" b="0" dirty="0">
                <a:latin typeface="Helvetica Light"/>
                <a:cs typeface="Helvetica Light"/>
              </a:rPr>
              <a:t>n</a:t>
            </a:r>
            <a:r>
              <a:rPr lang="en-US" sz="1600" b="0" dirty="0" smtClean="0">
                <a:latin typeface="Helvetica Light"/>
                <a:cs typeface="Helvetica Light"/>
              </a:rPr>
              <a:t>ew </a:t>
            </a:r>
            <a:r>
              <a:rPr lang="en-US" sz="1600" b="0" dirty="0">
                <a:latin typeface="Helvetica Light"/>
                <a:cs typeface="Helvetica Light"/>
              </a:rPr>
              <a:t>simulated light curves show late time rise over &gt; 100 </a:t>
            </a:r>
            <a:r>
              <a:rPr lang="en-US" sz="1600" b="0" dirty="0" smtClean="0">
                <a:latin typeface="Helvetica Light"/>
                <a:cs typeface="Helvetica Light"/>
              </a:rPr>
              <a:t>days</a:t>
            </a: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1600" b="0" dirty="0">
                <a:latin typeface="Helvetica Light"/>
                <a:cs typeface="Helvetica Light"/>
              </a:rPr>
              <a:t>i</a:t>
            </a:r>
            <a:r>
              <a:rPr lang="en-US" sz="1600" b="0" dirty="0" smtClean="0">
                <a:latin typeface="Helvetica Light"/>
                <a:cs typeface="Helvetica Light"/>
              </a:rPr>
              <a:t>nfrared </a:t>
            </a:r>
            <a:r>
              <a:rPr lang="en-US" sz="1600" b="0" dirty="0">
                <a:latin typeface="Helvetica Light"/>
                <a:cs typeface="Helvetica Light"/>
              </a:rPr>
              <a:t>energy diffuses out through dense </a:t>
            </a:r>
            <a:r>
              <a:rPr lang="en-US" sz="1600" b="0" dirty="0" err="1">
                <a:latin typeface="Helvetica Light"/>
                <a:cs typeface="Helvetica Light"/>
              </a:rPr>
              <a:t>ejecta</a:t>
            </a:r>
            <a:r>
              <a:rPr lang="en-US" sz="1600" b="0" dirty="0">
                <a:latin typeface="Helvetica Light"/>
                <a:cs typeface="Helvetica Light"/>
              </a:rPr>
              <a:t> of PI </a:t>
            </a:r>
            <a:r>
              <a:rPr lang="en-US" sz="1600" b="0" dirty="0" err="1" smtClean="0">
                <a:latin typeface="Helvetica Light"/>
                <a:cs typeface="Helvetica Light"/>
              </a:rPr>
              <a:t>SNe</a:t>
            </a:r>
            <a:endParaRPr lang="en-US" sz="1600" b="0" dirty="0" smtClean="0">
              <a:latin typeface="Helvetica Light"/>
              <a:cs typeface="Helvetica Light"/>
            </a:endParaRP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16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can </a:t>
            </a:r>
            <a:r>
              <a:rPr lang="en-US" sz="1600" b="0" dirty="0">
                <a:solidFill>
                  <a:srgbClr val="000000"/>
                </a:solidFill>
                <a:latin typeface="Helvetica Light"/>
                <a:cs typeface="Helvetica Light"/>
              </a:rPr>
              <a:t>be measured with JWST to z &gt; 10 and maybe 15 with strong lensing in this </a:t>
            </a:r>
            <a:r>
              <a:rPr lang="en-US" sz="16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model</a:t>
            </a:r>
            <a:endParaRPr lang="en-US" sz="1600" b="0" dirty="0">
              <a:solidFill>
                <a:srgbClr val="000000"/>
              </a:solidFill>
              <a:latin typeface="Helvetica Light"/>
              <a:cs typeface="Helvetica Light"/>
            </a:endParaRP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1600" b="0" dirty="0">
                <a:latin typeface="Helvetica Light"/>
                <a:cs typeface="Helvetica Light"/>
              </a:rPr>
              <a:t>g</a:t>
            </a:r>
            <a:r>
              <a:rPr lang="en-US" sz="1600" b="0" dirty="0" smtClean="0">
                <a:latin typeface="Helvetica Light"/>
                <a:cs typeface="Helvetica Light"/>
              </a:rPr>
              <a:t>round </a:t>
            </a:r>
            <a:r>
              <a:rPr lang="en-US" sz="1600" b="0" dirty="0">
                <a:latin typeface="Helvetica Light"/>
                <a:cs typeface="Helvetica Light"/>
              </a:rPr>
              <a:t>based follow up with 30-m telescopes will help distinguish </a:t>
            </a:r>
            <a:r>
              <a:rPr lang="en-US" sz="1600" b="0" dirty="0" smtClean="0">
                <a:latin typeface="Helvetica Light"/>
                <a:cs typeface="Helvetica Light"/>
              </a:rPr>
              <a:t>progenitors</a:t>
            </a:r>
            <a:endParaRPr lang="en-US" sz="1600" b="0" dirty="0"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18690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 descr="536176main_image_1920_1024-768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t="5981" r="2056"/>
          <a:stretch/>
        </p:blipFill>
        <p:spPr bwMode="auto">
          <a:xfrm>
            <a:off x="5227" y="-1"/>
            <a:ext cx="9138774" cy="686212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39"/>
          <p:cNvSpPr txBox="1">
            <a:spLocks noChangeArrowheads="1"/>
          </p:cNvSpPr>
          <p:nvPr/>
        </p:nvSpPr>
        <p:spPr bwMode="auto">
          <a:xfrm>
            <a:off x="-57938" y="-108224"/>
            <a:ext cx="4241711" cy="7870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tIns="0" bIns="936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500" b="0" dirty="0" smtClean="0">
                <a:solidFill>
                  <a:schemeClr val="bg1"/>
                </a:solidFill>
                <a:latin typeface="Helvetica Light"/>
                <a:cs typeface="Helvetica Light"/>
              </a:rPr>
              <a:t>present status</a:t>
            </a:r>
            <a:endParaRPr lang="en-US" sz="4500" b="0" dirty="0">
              <a:solidFill>
                <a:schemeClr val="bg1"/>
              </a:solidFill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7819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3337494" y="0"/>
            <a:ext cx="5806506" cy="47704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1424" tIns="45713" rIns="91424" bIns="45713">
            <a:spAutoFit/>
          </a:bodyPr>
          <a:lstStyle/>
          <a:p>
            <a:pPr algn="r">
              <a:defRPr/>
            </a:pPr>
            <a:r>
              <a:rPr lang="en-US" sz="2500" b="0" dirty="0" smtClean="0">
                <a:solidFill>
                  <a:srgbClr val="FFFFFF"/>
                </a:solidFill>
                <a:latin typeface="Helvetica Light"/>
                <a:cs typeface="Helvetica Light"/>
              </a:rPr>
              <a:t>JWST integration and testing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810252" y="4564915"/>
            <a:ext cx="323254" cy="34895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sz="1400" b="0" dirty="0">
              <a:solidFill>
                <a:srgbClr val="FFFFFF"/>
              </a:solidFill>
              <a:latin typeface="Helvetica Light"/>
              <a:cs typeface="Helvetica Light"/>
            </a:endParaRPr>
          </a:p>
        </p:txBody>
      </p:sp>
      <p:pic>
        <p:nvPicPr>
          <p:cNvPr id="5" name="Picture 4" descr="Chamber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47" y="94469"/>
            <a:ext cx="4470984" cy="5588731"/>
          </a:xfrm>
          <a:prstGeom prst="rect">
            <a:avLst/>
          </a:prstGeom>
        </p:spPr>
      </p:pic>
      <p:pic>
        <p:nvPicPr>
          <p:cNvPr id="6" name="Picture 5" descr="ChamberA2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96" t="1984" r="14627" b="13235"/>
          <a:stretch/>
        </p:blipFill>
        <p:spPr>
          <a:xfrm>
            <a:off x="4922274" y="667572"/>
            <a:ext cx="4082657" cy="6190428"/>
          </a:xfrm>
          <a:prstGeom prst="rect">
            <a:avLst/>
          </a:prstGeom>
        </p:spPr>
      </p:pic>
      <p:sp>
        <p:nvSpPr>
          <p:cNvPr id="14" name="Subtitle 2"/>
          <p:cNvSpPr txBox="1">
            <a:spLocks/>
          </p:cNvSpPr>
          <p:nvPr/>
        </p:nvSpPr>
        <p:spPr>
          <a:xfrm>
            <a:off x="31487" y="5680901"/>
            <a:ext cx="5069218" cy="3544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sz="1600" b="0" dirty="0" smtClean="0">
                <a:solidFill>
                  <a:srgbClr val="FFFFFF"/>
                </a:solidFill>
                <a:latin typeface="Helvetica Light"/>
                <a:cs typeface="Helvetica Light"/>
              </a:rPr>
              <a:t>Thermal Vacuum Chamber A – JSC, Houston Texas</a:t>
            </a:r>
          </a:p>
        </p:txBody>
      </p:sp>
    </p:spTree>
    <p:extLst>
      <p:ext uri="{BB962C8B-B14F-4D97-AF65-F5344CB8AC3E}">
        <p14:creationId xmlns:p14="http://schemas.microsoft.com/office/powerpoint/2010/main" val="273187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" descr="Screen shot 2011-05-04 at 11.17.30 P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6" r="5830"/>
          <a:stretch>
            <a:fillRect/>
          </a:stretch>
        </p:blipFill>
        <p:spPr bwMode="auto">
          <a:xfrm>
            <a:off x="229215" y="1073492"/>
            <a:ext cx="3150260" cy="54653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339329" y="160734"/>
            <a:ext cx="8681300" cy="642938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3399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3399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3399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3399"/>
                </a:solidFill>
                <a:latin typeface="Arial" charset="0"/>
              </a:defRPr>
            </a:lvl5pPr>
            <a:lvl6pPr marL="457124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3399"/>
                </a:solidFill>
                <a:latin typeface="Arial" charset="0"/>
              </a:defRPr>
            </a:lvl6pPr>
            <a:lvl7pPr marL="914246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3399"/>
                </a:solidFill>
                <a:latin typeface="Arial" charset="0"/>
              </a:defRPr>
            </a:lvl7pPr>
            <a:lvl8pPr marL="137137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3399"/>
                </a:solidFill>
                <a:latin typeface="Arial" charset="0"/>
              </a:defRPr>
            </a:lvl8pPr>
            <a:lvl9pPr marL="1828492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3399"/>
                </a:solidFill>
                <a:latin typeface="Arial" charset="0"/>
              </a:defRPr>
            </a:lvl9pPr>
          </a:lstStyle>
          <a:p>
            <a:pPr algn="ctr"/>
            <a:r>
              <a:rPr lang="en-US" sz="5000" b="0" dirty="0" smtClean="0">
                <a:solidFill>
                  <a:schemeClr val="tx1"/>
                </a:solidFill>
                <a:latin typeface="Helvetica Light"/>
                <a:ea typeface="ヒラギノ角ゴ ProN W3" charset="0"/>
                <a:cs typeface="Helvetica Light"/>
              </a:rPr>
              <a:t>JWST – launch</a:t>
            </a:r>
            <a:endParaRPr lang="en-US" sz="5000" b="0" dirty="0">
              <a:solidFill>
                <a:schemeClr val="tx1"/>
              </a:solidFill>
              <a:latin typeface="Helvetica Light"/>
              <a:ea typeface="ヒラギノ角ゴ ProN W3" charset="0"/>
              <a:cs typeface="Helvetica Light"/>
            </a:endParaRPr>
          </a:p>
        </p:txBody>
      </p:sp>
      <p:pic>
        <p:nvPicPr>
          <p:cNvPr id="2" name="Picture 1" descr="Autobot_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487" y="1448485"/>
            <a:ext cx="4560711" cy="5136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80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339329" y="160734"/>
            <a:ext cx="8681300" cy="642938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3399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3399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3399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3399"/>
                </a:solidFill>
                <a:latin typeface="Arial" charset="0"/>
              </a:defRPr>
            </a:lvl5pPr>
            <a:lvl6pPr marL="457124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3399"/>
                </a:solidFill>
                <a:latin typeface="Arial" charset="0"/>
              </a:defRPr>
            </a:lvl6pPr>
            <a:lvl7pPr marL="914246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3399"/>
                </a:solidFill>
                <a:latin typeface="Arial" charset="0"/>
              </a:defRPr>
            </a:lvl7pPr>
            <a:lvl8pPr marL="137137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3399"/>
                </a:solidFill>
                <a:latin typeface="Arial" charset="0"/>
              </a:defRPr>
            </a:lvl8pPr>
            <a:lvl9pPr marL="1828492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3399"/>
                </a:solidFill>
                <a:latin typeface="Arial" charset="0"/>
              </a:defRPr>
            </a:lvl9pPr>
          </a:lstStyle>
          <a:p>
            <a:pPr algn="ctr"/>
            <a:r>
              <a:rPr lang="en-US" sz="5000" b="0" dirty="0" smtClean="0">
                <a:solidFill>
                  <a:schemeClr val="tx1"/>
                </a:solidFill>
                <a:latin typeface="Helvetica Light"/>
                <a:ea typeface="ヒラギノ角ゴ ProN W3" charset="0"/>
                <a:cs typeface="Helvetica Light"/>
              </a:rPr>
              <a:t>JWST – launch</a:t>
            </a:r>
            <a:endParaRPr lang="en-US" sz="5000" b="0" dirty="0">
              <a:solidFill>
                <a:schemeClr val="tx1"/>
              </a:solidFill>
              <a:latin typeface="Helvetica Light"/>
              <a:ea typeface="ヒラギノ角ゴ ProN W3" charset="0"/>
              <a:cs typeface="Helvetica Light"/>
            </a:endParaRPr>
          </a:p>
        </p:txBody>
      </p:sp>
      <p:pic>
        <p:nvPicPr>
          <p:cNvPr id="3" name="Picture 2" descr="sutransform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03" y="1176056"/>
            <a:ext cx="7620000" cy="549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67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" descr="Screen shot 2011-05-04 at 11.17.30 P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6" r="5830"/>
          <a:stretch>
            <a:fillRect/>
          </a:stretch>
        </p:blipFill>
        <p:spPr bwMode="auto">
          <a:xfrm>
            <a:off x="428625" y="1514336"/>
            <a:ext cx="2520950" cy="43735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3" name="Picture 2" descr="ariane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988" y="1514336"/>
            <a:ext cx="989012" cy="44275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4" name="Picture 3" descr="ariane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0" y="1514336"/>
            <a:ext cx="1217613" cy="44275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5" name="Picture 4" descr="ariane3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388" y="1514336"/>
            <a:ext cx="960437" cy="44275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6" name="Picture 6" descr="ariane4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613" y="1514336"/>
            <a:ext cx="1308100" cy="44275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7" name="TextBox 39"/>
          <p:cNvSpPr txBox="1">
            <a:spLocks noChangeArrowheads="1"/>
          </p:cNvSpPr>
          <p:nvPr/>
        </p:nvSpPr>
        <p:spPr bwMode="auto">
          <a:xfrm>
            <a:off x="6811345" y="5971404"/>
            <a:ext cx="2343150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936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0" dirty="0">
                <a:latin typeface="Calibri" charset="0"/>
                <a:cs typeface="Calibri" charset="0"/>
              </a:rPr>
              <a:t>Arianespace – ESA - NASA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39329" y="160734"/>
            <a:ext cx="8681300" cy="93163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3399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3399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3399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3399"/>
                </a:solidFill>
                <a:latin typeface="Arial" charset="0"/>
              </a:defRPr>
            </a:lvl5pPr>
            <a:lvl6pPr marL="457124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3399"/>
                </a:solidFill>
                <a:latin typeface="Arial" charset="0"/>
              </a:defRPr>
            </a:lvl6pPr>
            <a:lvl7pPr marL="914246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3399"/>
                </a:solidFill>
                <a:latin typeface="Arial" charset="0"/>
              </a:defRPr>
            </a:lvl7pPr>
            <a:lvl8pPr marL="137137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3399"/>
                </a:solidFill>
                <a:latin typeface="Arial" charset="0"/>
              </a:defRPr>
            </a:lvl8pPr>
            <a:lvl9pPr marL="1828492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3399"/>
                </a:solidFill>
                <a:latin typeface="Arial" charset="0"/>
              </a:defRPr>
            </a:lvl9pPr>
          </a:lstStyle>
          <a:p>
            <a:pPr algn="ctr"/>
            <a:r>
              <a:rPr lang="en-US" sz="5000" b="0" dirty="0" smtClean="0">
                <a:solidFill>
                  <a:schemeClr val="tx1"/>
                </a:solidFill>
                <a:latin typeface="Helvetica Light"/>
                <a:ea typeface="ヒラギノ角ゴ ProN W3" charset="0"/>
                <a:cs typeface="Helvetica Light"/>
              </a:rPr>
              <a:t>JWST – launch</a:t>
            </a:r>
            <a:endParaRPr lang="en-US" sz="5000" b="0" dirty="0">
              <a:solidFill>
                <a:schemeClr val="tx1"/>
              </a:solidFill>
              <a:latin typeface="Helvetica Light"/>
              <a:ea typeface="ヒラギノ角ゴ ProN W3" charset="0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68663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87" name="Text Box 57"/>
          <p:cNvSpPr txBox="1">
            <a:spLocks noChangeArrowheads="1"/>
          </p:cNvSpPr>
          <p:nvPr/>
        </p:nvSpPr>
        <p:spPr bwMode="auto">
          <a:xfrm>
            <a:off x="1990726" y="3735388"/>
            <a:ext cx="196587" cy="390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7311" tIns="48657" rIns="97311" bIns="48657" anchorCtr="1">
            <a:spAutoFit/>
          </a:bodyPr>
          <a:lstStyle/>
          <a:p>
            <a:pPr marL="247621" indent="-247621" defTabSz="966675">
              <a:spcBef>
                <a:spcPct val="20000"/>
              </a:spcBef>
              <a:spcAft>
                <a:spcPct val="15000"/>
              </a:spcAft>
              <a:buClr>
                <a:srgbClr val="0B3D91"/>
              </a:buClr>
            </a:pPr>
            <a:endParaRPr lang="en-US" sz="1900" dirty="0"/>
          </a:p>
        </p:txBody>
      </p:sp>
      <p:pic>
        <p:nvPicPr>
          <p:cNvPr id="3" name="JWST_2D_Left_2x_H264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242" y="640271"/>
            <a:ext cx="9124758" cy="513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79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extBox 39"/>
          <p:cNvSpPr txBox="1">
            <a:spLocks noChangeArrowheads="1"/>
          </p:cNvSpPr>
          <p:nvPr/>
        </p:nvSpPr>
        <p:spPr bwMode="auto">
          <a:xfrm>
            <a:off x="250825" y="984288"/>
            <a:ext cx="8281988" cy="50651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tIns="0" bIns="936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900" b="0" dirty="0">
                <a:solidFill>
                  <a:srgbClr val="000000"/>
                </a:solidFill>
                <a:latin typeface="Helvetica Light"/>
                <a:cs typeface="Helvetica Light"/>
              </a:rPr>
              <a:t>JWST w</a:t>
            </a:r>
            <a:r>
              <a:rPr lang="en-US" sz="19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ebsites </a:t>
            </a:r>
            <a:r>
              <a:rPr lang="en-US" sz="1900" b="0" dirty="0">
                <a:solidFill>
                  <a:srgbClr val="000000"/>
                </a:solidFill>
                <a:latin typeface="Helvetica Light"/>
                <a:cs typeface="Helvetica Light"/>
              </a:rPr>
              <a:t>– </a:t>
            </a:r>
            <a:r>
              <a:rPr lang="en-US" sz="1900" b="0" dirty="0">
                <a:solidFill>
                  <a:srgbClr val="000000"/>
                </a:solidFill>
                <a:latin typeface="Helvetica Light"/>
                <a:cs typeface="Helvetica Light"/>
                <a:hlinkClick r:id="rId3"/>
              </a:rPr>
              <a:t>http:/</a:t>
            </a:r>
            <a:r>
              <a:rPr lang="en-US" sz="1900" b="0" dirty="0" smtClean="0">
                <a:solidFill>
                  <a:srgbClr val="000000"/>
                </a:solidFill>
                <a:latin typeface="Helvetica Light"/>
                <a:cs typeface="Helvetica Light"/>
                <a:hlinkClick r:id="rId3"/>
              </a:rPr>
              <a:t>/www.stsci.edu/jwst</a:t>
            </a:r>
            <a:r>
              <a:rPr lang="en-US" sz="19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 and </a:t>
            </a:r>
            <a:r>
              <a:rPr lang="en-US" sz="1900" b="0" dirty="0" smtClean="0">
                <a:solidFill>
                  <a:srgbClr val="000000"/>
                </a:solidFill>
                <a:latin typeface="Helvetica Light"/>
                <a:cs typeface="Helvetica Light"/>
                <a:hlinkClick r:id="rId4"/>
              </a:rPr>
              <a:t>http://www.jwst.nasa.gov</a:t>
            </a:r>
            <a:r>
              <a:rPr lang="en-US" sz="19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 </a:t>
            </a:r>
          </a:p>
          <a:p>
            <a:endParaRPr lang="en-US" sz="1900" b="0" dirty="0" smtClean="0">
              <a:solidFill>
                <a:srgbClr val="000000"/>
              </a:solidFill>
              <a:latin typeface="Helvetica Light"/>
              <a:cs typeface="Helvetica Light"/>
            </a:endParaRPr>
          </a:p>
          <a:p>
            <a:r>
              <a:rPr lang="en-US" sz="1900" b="0" dirty="0">
                <a:solidFill>
                  <a:srgbClr val="000000"/>
                </a:solidFill>
                <a:latin typeface="Helvetica Light"/>
                <a:cs typeface="Helvetica Light"/>
              </a:rPr>
              <a:t>c</a:t>
            </a:r>
            <a:r>
              <a:rPr lang="en-US" sz="19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ollection of JWST science talks from “</a:t>
            </a:r>
            <a:r>
              <a:rPr lang="en-US" sz="1900" b="0" dirty="0">
                <a:solidFill>
                  <a:srgbClr val="000000"/>
                </a:solidFill>
                <a:latin typeface="Helvetica Light"/>
                <a:cs typeface="Helvetica Light"/>
              </a:rPr>
              <a:t>f</a:t>
            </a:r>
            <a:r>
              <a:rPr lang="en-US" sz="19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rontiers </a:t>
            </a:r>
            <a:r>
              <a:rPr lang="en-US" sz="1900" b="0" dirty="0">
                <a:solidFill>
                  <a:srgbClr val="000000"/>
                </a:solidFill>
                <a:latin typeface="Helvetica Light"/>
                <a:cs typeface="Helvetica Light"/>
              </a:rPr>
              <a:t>m</a:t>
            </a:r>
            <a:r>
              <a:rPr lang="en-US" sz="19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eeting</a:t>
            </a:r>
            <a:r>
              <a:rPr lang="en-US" sz="1900" b="0" dirty="0">
                <a:solidFill>
                  <a:srgbClr val="000000"/>
                </a:solidFill>
                <a:latin typeface="Helvetica Light"/>
                <a:cs typeface="Helvetica Light"/>
              </a:rPr>
              <a:t>” </a:t>
            </a:r>
            <a:r>
              <a:rPr lang="en-US" sz="19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– </a:t>
            </a:r>
          </a:p>
          <a:p>
            <a:r>
              <a:rPr lang="en-US" sz="1900" b="0" dirty="0">
                <a:solidFill>
                  <a:srgbClr val="000000"/>
                </a:solidFill>
                <a:latin typeface="Helvetica Light"/>
                <a:cs typeface="Helvetica Light"/>
                <a:hlinkClick r:id="rId5"/>
              </a:rPr>
              <a:t>https://webcast.stsci.edu/webcast/searchresults.xhtml?searchtype=20&amp;eventid=147&amp;sortmode=</a:t>
            </a:r>
            <a:r>
              <a:rPr lang="en-US" sz="1900" b="0" dirty="0" smtClean="0">
                <a:solidFill>
                  <a:srgbClr val="000000"/>
                </a:solidFill>
                <a:latin typeface="Helvetica Light"/>
                <a:cs typeface="Helvetica Light"/>
                <a:hlinkClick r:id="rId5"/>
              </a:rPr>
              <a:t>2</a:t>
            </a:r>
            <a:endParaRPr lang="en-US" sz="1900" b="0" dirty="0" smtClean="0">
              <a:solidFill>
                <a:srgbClr val="000000"/>
              </a:solidFill>
              <a:latin typeface="Helvetica Light"/>
              <a:cs typeface="Helvetica Light"/>
            </a:endParaRPr>
          </a:p>
          <a:p>
            <a:endParaRPr lang="en-US" sz="1900" b="0" dirty="0" smtClean="0">
              <a:solidFill>
                <a:srgbClr val="000000"/>
              </a:solidFill>
              <a:latin typeface="Helvetica Light"/>
              <a:cs typeface="Helvetica Light"/>
            </a:endParaRPr>
          </a:p>
          <a:p>
            <a:r>
              <a:rPr lang="en-US" sz="19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JWST </a:t>
            </a:r>
            <a:r>
              <a:rPr lang="en-US" sz="1900" b="0" dirty="0">
                <a:solidFill>
                  <a:srgbClr val="000000"/>
                </a:solidFill>
                <a:latin typeface="Helvetica Light"/>
                <a:cs typeface="Helvetica Light"/>
              </a:rPr>
              <a:t>e</a:t>
            </a:r>
            <a:r>
              <a:rPr lang="en-US" sz="19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xposure </a:t>
            </a:r>
            <a:r>
              <a:rPr lang="en-US" sz="1900" b="0" dirty="0">
                <a:solidFill>
                  <a:srgbClr val="000000"/>
                </a:solidFill>
                <a:latin typeface="Helvetica Light"/>
                <a:cs typeface="Helvetica Light"/>
              </a:rPr>
              <a:t>t</a:t>
            </a:r>
            <a:r>
              <a:rPr lang="en-US" sz="19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ime calculator </a:t>
            </a:r>
            <a:r>
              <a:rPr lang="en-US" sz="1900" b="0" dirty="0">
                <a:solidFill>
                  <a:srgbClr val="000000"/>
                </a:solidFill>
                <a:latin typeface="Helvetica Light"/>
                <a:cs typeface="Helvetica Light"/>
              </a:rPr>
              <a:t>– </a:t>
            </a:r>
            <a:r>
              <a:rPr lang="en-US" sz="1900" b="0" dirty="0">
                <a:solidFill>
                  <a:srgbClr val="000000"/>
                </a:solidFill>
                <a:latin typeface="Helvetica Light"/>
                <a:cs typeface="Helvetica Light"/>
                <a:hlinkClick r:id="rId6"/>
              </a:rPr>
              <a:t>http://jwstetc.stsci.edu/etc/</a:t>
            </a:r>
            <a:r>
              <a:rPr lang="en-US" sz="1900" b="0" dirty="0">
                <a:solidFill>
                  <a:srgbClr val="000000"/>
                </a:solidFill>
                <a:latin typeface="Helvetica Light"/>
                <a:cs typeface="Helvetica Light"/>
              </a:rPr>
              <a:t> </a:t>
            </a:r>
          </a:p>
          <a:p>
            <a:endParaRPr lang="en-US" sz="1900" b="0" dirty="0" smtClean="0">
              <a:solidFill>
                <a:srgbClr val="000000"/>
              </a:solidFill>
              <a:latin typeface="Helvetica Light"/>
              <a:cs typeface="Helvetica Light"/>
            </a:endParaRPr>
          </a:p>
          <a:p>
            <a:r>
              <a:rPr lang="en-US" sz="19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JWST PSF </a:t>
            </a:r>
            <a:r>
              <a:rPr lang="en-US" sz="1900" b="0" dirty="0">
                <a:solidFill>
                  <a:srgbClr val="000000"/>
                </a:solidFill>
                <a:latin typeface="Helvetica Light"/>
                <a:cs typeface="Helvetica Light"/>
              </a:rPr>
              <a:t>t</a:t>
            </a:r>
            <a:r>
              <a:rPr lang="en-US" sz="19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ool </a:t>
            </a:r>
            <a:r>
              <a:rPr lang="en-US" sz="1900" b="0" dirty="0">
                <a:solidFill>
                  <a:srgbClr val="000000"/>
                </a:solidFill>
                <a:latin typeface="Helvetica Light"/>
                <a:cs typeface="Helvetica Light"/>
              </a:rPr>
              <a:t>– </a:t>
            </a:r>
            <a:r>
              <a:rPr lang="en-US" sz="1900" b="0" dirty="0">
                <a:solidFill>
                  <a:srgbClr val="000000"/>
                </a:solidFill>
                <a:latin typeface="Helvetica Light"/>
                <a:cs typeface="Helvetica Light"/>
                <a:hlinkClick r:id="rId7"/>
              </a:rPr>
              <a:t>http://www.stsci.edu/jwst/software/webbpsf.html</a:t>
            </a:r>
            <a:endParaRPr lang="en-US" sz="1900" b="0" dirty="0">
              <a:solidFill>
                <a:srgbClr val="000000"/>
              </a:solidFill>
              <a:latin typeface="Helvetica Light"/>
              <a:cs typeface="Helvetica Light"/>
            </a:endParaRPr>
          </a:p>
          <a:p>
            <a:endParaRPr lang="en-US" sz="1900" b="0" dirty="0" smtClean="0">
              <a:solidFill>
                <a:srgbClr val="000000"/>
              </a:solidFill>
              <a:latin typeface="Helvetica Light"/>
              <a:cs typeface="Helvetica Light"/>
            </a:endParaRPr>
          </a:p>
          <a:p>
            <a:r>
              <a:rPr lang="en-US" sz="19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JWST </a:t>
            </a:r>
            <a:r>
              <a:rPr lang="en-US" sz="1900" b="0" dirty="0">
                <a:solidFill>
                  <a:srgbClr val="000000"/>
                </a:solidFill>
                <a:latin typeface="Helvetica Light"/>
                <a:cs typeface="Helvetica Light"/>
              </a:rPr>
              <a:t>e</a:t>
            </a:r>
            <a:r>
              <a:rPr lang="en-US" sz="19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mail </a:t>
            </a:r>
            <a:r>
              <a:rPr lang="en-US" sz="1900" b="0" dirty="0">
                <a:solidFill>
                  <a:srgbClr val="000000"/>
                </a:solidFill>
                <a:latin typeface="Helvetica Light"/>
                <a:cs typeface="Helvetica Light"/>
              </a:rPr>
              <a:t>f</a:t>
            </a:r>
            <a:r>
              <a:rPr lang="en-US" sz="19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or </a:t>
            </a:r>
            <a:r>
              <a:rPr lang="en-US" sz="1900" b="0" dirty="0">
                <a:solidFill>
                  <a:srgbClr val="000000"/>
                </a:solidFill>
                <a:latin typeface="Helvetica Light"/>
                <a:cs typeface="Helvetica Light"/>
              </a:rPr>
              <a:t>c</a:t>
            </a:r>
            <a:r>
              <a:rPr lang="en-US" sz="19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ommunity </a:t>
            </a:r>
            <a:r>
              <a:rPr lang="en-US" sz="1900" b="0" dirty="0">
                <a:solidFill>
                  <a:srgbClr val="000000"/>
                </a:solidFill>
                <a:latin typeface="Helvetica Light"/>
                <a:cs typeface="Helvetica Light"/>
              </a:rPr>
              <a:t>i</a:t>
            </a:r>
            <a:r>
              <a:rPr lang="en-US" sz="19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nput </a:t>
            </a:r>
            <a:r>
              <a:rPr lang="en-US" sz="1900" b="0" dirty="0">
                <a:solidFill>
                  <a:srgbClr val="000000"/>
                </a:solidFill>
                <a:latin typeface="Helvetica Light"/>
                <a:cs typeface="Helvetica Light"/>
              </a:rPr>
              <a:t>– </a:t>
            </a:r>
            <a:r>
              <a:rPr lang="en-US" sz="1900" b="0" dirty="0">
                <a:solidFill>
                  <a:srgbClr val="000000"/>
                </a:solidFill>
                <a:latin typeface="Helvetica Light"/>
                <a:cs typeface="Helvetica Light"/>
                <a:hlinkClick r:id="rId8"/>
              </a:rPr>
              <a:t>jwst_input@stsci.edu</a:t>
            </a:r>
            <a:endParaRPr lang="en-US" sz="1900" b="0" dirty="0">
              <a:solidFill>
                <a:srgbClr val="000000"/>
              </a:solidFill>
              <a:latin typeface="Helvetica Light"/>
              <a:cs typeface="Helvetica Light"/>
            </a:endParaRPr>
          </a:p>
          <a:p>
            <a:endParaRPr lang="en-US" sz="1900" b="0" dirty="0" smtClean="0">
              <a:solidFill>
                <a:srgbClr val="000000"/>
              </a:solidFill>
              <a:latin typeface="Helvetica Light"/>
              <a:cs typeface="Helvetica Light"/>
            </a:endParaRPr>
          </a:p>
          <a:p>
            <a:r>
              <a:rPr lang="en-US" sz="19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JWST </a:t>
            </a:r>
            <a:r>
              <a:rPr lang="en-US" sz="1900" b="0" dirty="0" err="1">
                <a:solidFill>
                  <a:srgbClr val="000000"/>
                </a:solidFill>
                <a:latin typeface="Helvetica Light"/>
                <a:cs typeface="Helvetica Light"/>
              </a:rPr>
              <a:t>f</a:t>
            </a:r>
            <a:r>
              <a:rPr lang="en-US" sz="1900" b="0" dirty="0" err="1" smtClean="0">
                <a:solidFill>
                  <a:srgbClr val="000000"/>
                </a:solidFill>
                <a:latin typeface="Helvetica Light"/>
                <a:cs typeface="Helvetica Light"/>
              </a:rPr>
              <a:t>acebook</a:t>
            </a:r>
            <a:r>
              <a:rPr lang="en-US" sz="19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 </a:t>
            </a:r>
            <a:r>
              <a:rPr lang="en-US" sz="1900" b="0" dirty="0">
                <a:solidFill>
                  <a:srgbClr val="000000"/>
                </a:solidFill>
                <a:latin typeface="Helvetica Light"/>
                <a:cs typeface="Helvetica Light"/>
              </a:rPr>
              <a:t>p</a:t>
            </a:r>
            <a:r>
              <a:rPr lang="en-US" sz="19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age </a:t>
            </a:r>
            <a:r>
              <a:rPr lang="en-US" sz="1900" b="0" dirty="0">
                <a:solidFill>
                  <a:srgbClr val="000000"/>
                </a:solidFill>
                <a:latin typeface="Helvetica Light"/>
                <a:cs typeface="Helvetica Light"/>
              </a:rPr>
              <a:t>f</a:t>
            </a:r>
            <a:r>
              <a:rPr lang="en-US" sz="19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or </a:t>
            </a:r>
            <a:r>
              <a:rPr lang="en-US" sz="1900" b="0" dirty="0">
                <a:solidFill>
                  <a:srgbClr val="000000"/>
                </a:solidFill>
                <a:latin typeface="Helvetica Light"/>
                <a:cs typeface="Helvetica Light"/>
              </a:rPr>
              <a:t>a</a:t>
            </a:r>
            <a:r>
              <a:rPr lang="en-US" sz="19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stronomers </a:t>
            </a:r>
            <a:r>
              <a:rPr lang="en-US" sz="1900" b="0" dirty="0">
                <a:solidFill>
                  <a:srgbClr val="000000"/>
                </a:solidFill>
                <a:latin typeface="Helvetica Light"/>
                <a:cs typeface="Helvetica Light"/>
              </a:rPr>
              <a:t>– “JWST Observer”</a:t>
            </a:r>
          </a:p>
          <a:p>
            <a:endParaRPr lang="en-US" sz="1900" b="0" dirty="0" smtClean="0">
              <a:solidFill>
                <a:srgbClr val="000000"/>
              </a:solidFill>
              <a:latin typeface="Helvetica Light"/>
              <a:cs typeface="Helvetica Light"/>
            </a:endParaRPr>
          </a:p>
          <a:p>
            <a:r>
              <a:rPr lang="en-US" sz="19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JWST </a:t>
            </a:r>
            <a:r>
              <a:rPr lang="en-US" sz="1900" b="0" dirty="0">
                <a:solidFill>
                  <a:srgbClr val="000000"/>
                </a:solidFill>
                <a:latin typeface="Helvetica Light"/>
                <a:cs typeface="Helvetica Light"/>
              </a:rPr>
              <a:t>t</a:t>
            </a:r>
            <a:r>
              <a:rPr lang="en-US" sz="19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witter </a:t>
            </a:r>
            <a:r>
              <a:rPr lang="en-US" sz="1900" b="0" dirty="0">
                <a:solidFill>
                  <a:srgbClr val="000000"/>
                </a:solidFill>
                <a:latin typeface="Helvetica Light"/>
                <a:cs typeface="Helvetica Light"/>
              </a:rPr>
              <a:t>– </a:t>
            </a:r>
            <a:r>
              <a:rPr lang="en-US" sz="19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@</a:t>
            </a:r>
            <a:r>
              <a:rPr lang="en-US" sz="1900" b="0" dirty="0" err="1" smtClean="0">
                <a:solidFill>
                  <a:srgbClr val="000000"/>
                </a:solidFill>
                <a:latin typeface="Helvetica Light"/>
                <a:cs typeface="Helvetica Light"/>
              </a:rPr>
              <a:t>NASAWebbTelescp</a:t>
            </a:r>
            <a:r>
              <a:rPr lang="en-US" sz="1900" b="0" dirty="0">
                <a:solidFill>
                  <a:srgbClr val="000000"/>
                </a:solidFill>
                <a:latin typeface="Helvetica Light"/>
                <a:cs typeface="Helvetica Light"/>
              </a:rPr>
              <a:t/>
            </a:r>
            <a:br>
              <a:rPr lang="en-US" sz="1900" b="0" dirty="0">
                <a:solidFill>
                  <a:srgbClr val="000000"/>
                </a:solidFill>
                <a:latin typeface="Helvetica Light"/>
                <a:cs typeface="Helvetica Light"/>
              </a:rPr>
            </a:br>
            <a:endParaRPr lang="en-US" sz="1900" b="0" dirty="0" smtClean="0">
              <a:solidFill>
                <a:srgbClr val="000000"/>
              </a:solidFill>
              <a:latin typeface="Helvetica Light"/>
              <a:cs typeface="Helvetica Light"/>
            </a:endParaRPr>
          </a:p>
          <a:p>
            <a:r>
              <a:rPr lang="en-US" sz="19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JWST </a:t>
            </a:r>
            <a:r>
              <a:rPr lang="en-US" sz="1900" b="0" dirty="0" err="1">
                <a:solidFill>
                  <a:srgbClr val="000000"/>
                </a:solidFill>
                <a:latin typeface="Helvetica Light"/>
                <a:cs typeface="Helvetica Light"/>
              </a:rPr>
              <a:t>w</a:t>
            </a:r>
            <a:r>
              <a:rPr lang="en-US" sz="1900" b="0" dirty="0" err="1" smtClean="0">
                <a:solidFill>
                  <a:srgbClr val="000000"/>
                </a:solidFill>
                <a:latin typeface="Helvetica Light"/>
                <a:cs typeface="Helvetica Light"/>
              </a:rPr>
              <a:t>ebb</a:t>
            </a:r>
            <a:r>
              <a:rPr lang="en-US" sz="1900" b="0" dirty="0">
                <a:solidFill>
                  <a:srgbClr val="000000"/>
                </a:solidFill>
                <a:latin typeface="Helvetica Light"/>
                <a:cs typeface="Helvetica Light"/>
              </a:rPr>
              <a:t>-cam – </a:t>
            </a:r>
            <a:r>
              <a:rPr lang="en-US" sz="1900" b="0" dirty="0">
                <a:solidFill>
                  <a:srgbClr val="000000"/>
                </a:solidFill>
                <a:latin typeface="Helvetica Light"/>
                <a:cs typeface="Helvetica Light"/>
                <a:hlinkClick r:id="rId9"/>
              </a:rPr>
              <a:t>http://www.jwst.nasa.gov/</a:t>
            </a:r>
            <a:r>
              <a:rPr lang="en-US" sz="1900" b="0" dirty="0" smtClean="0">
                <a:solidFill>
                  <a:srgbClr val="000000"/>
                </a:solidFill>
                <a:latin typeface="Helvetica Light"/>
                <a:cs typeface="Helvetica Light"/>
                <a:hlinkClick r:id="rId9"/>
              </a:rPr>
              <a:t>webcam.html</a:t>
            </a:r>
            <a:endParaRPr lang="en-US" sz="1900" b="0" dirty="0" smtClean="0">
              <a:solidFill>
                <a:srgbClr val="000000"/>
              </a:solidFill>
              <a:latin typeface="Helvetica Light"/>
              <a:cs typeface="Helvetica Light"/>
            </a:endParaRPr>
          </a:p>
        </p:txBody>
      </p:sp>
      <p:sp>
        <p:nvSpPr>
          <p:cNvPr id="88066" name="TextBox 39"/>
          <p:cNvSpPr txBox="1">
            <a:spLocks noChangeArrowheads="1"/>
          </p:cNvSpPr>
          <p:nvPr/>
        </p:nvSpPr>
        <p:spPr bwMode="auto">
          <a:xfrm>
            <a:off x="539750" y="115888"/>
            <a:ext cx="7993063" cy="7716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tIns="0" bIns="936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4400" b="0" dirty="0">
                <a:solidFill>
                  <a:srgbClr val="000000"/>
                </a:solidFill>
                <a:latin typeface="Helvetica Light"/>
                <a:cs typeface="Helvetica Light"/>
              </a:rPr>
              <a:t>k</a:t>
            </a:r>
            <a:r>
              <a:rPr lang="en-US" sz="44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eep up to speed with JWST</a:t>
            </a:r>
            <a:endParaRPr lang="en-US" sz="4400" b="0" dirty="0">
              <a:solidFill>
                <a:srgbClr val="000000"/>
              </a:solidFill>
              <a:latin typeface="Helvetica Light"/>
              <a:cs typeface="Helvetica Ligh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399157" y="6465699"/>
            <a:ext cx="16724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@</a:t>
            </a:r>
            <a:r>
              <a:rPr lang="en-US" b="0" dirty="0" err="1" smtClean="0">
                <a:solidFill>
                  <a:srgbClr val="000000"/>
                </a:solidFill>
                <a:latin typeface="Helvetica Light"/>
                <a:cs typeface="Helvetica Light"/>
              </a:rPr>
              <a:t>jasonkalirai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76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0" descr="James_E._Webb,_official_NASA_photo,_196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19" y="885469"/>
            <a:ext cx="4453823" cy="555040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4" name="TextBox 39"/>
          <p:cNvSpPr txBox="1">
            <a:spLocks noChangeArrowheads="1"/>
          </p:cNvSpPr>
          <p:nvPr/>
        </p:nvSpPr>
        <p:spPr bwMode="auto">
          <a:xfrm>
            <a:off x="4601076" y="4947101"/>
            <a:ext cx="4466618" cy="1664175"/>
          </a:xfrm>
          <a:prstGeom prst="rect">
            <a:avLst/>
          </a:prstGeom>
          <a:solidFill>
            <a:schemeClr val="bg1">
              <a:alpha val="50195"/>
            </a:schemeClr>
          </a:solidFill>
          <a:ln w="12700">
            <a:noFill/>
            <a:miter lim="800000"/>
            <a:headEnd/>
            <a:tailEnd/>
          </a:ln>
        </p:spPr>
        <p:txBody>
          <a:bodyPr wrap="square" tIns="0" bIns="936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0" dirty="0">
                <a:solidFill>
                  <a:srgbClr val="000000"/>
                </a:solidFill>
                <a:latin typeface="Helvetica"/>
                <a:cs typeface="Helvetica"/>
              </a:rPr>
              <a:t>James Webb (1906 – 1992)</a:t>
            </a:r>
          </a:p>
          <a:p>
            <a:r>
              <a:rPr lang="en-US" sz="14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second administrator </a:t>
            </a:r>
            <a:r>
              <a:rPr lang="en-US" sz="1400" b="0" dirty="0">
                <a:solidFill>
                  <a:srgbClr val="000000"/>
                </a:solidFill>
                <a:latin typeface="Helvetica Light"/>
                <a:cs typeface="Helvetica Light"/>
              </a:rPr>
              <a:t>of NASA (1961 – 1968)</a:t>
            </a:r>
          </a:p>
          <a:p>
            <a:r>
              <a:rPr lang="en-US" sz="14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oversaw 1</a:t>
            </a:r>
            <a:r>
              <a:rPr lang="en-US" sz="1400" b="0" baseline="30000" dirty="0" smtClean="0">
                <a:solidFill>
                  <a:srgbClr val="000000"/>
                </a:solidFill>
                <a:latin typeface="Helvetica Light"/>
                <a:cs typeface="Helvetica Light"/>
              </a:rPr>
              <a:t>st</a:t>
            </a:r>
            <a:r>
              <a:rPr lang="en-US" sz="14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 manned </a:t>
            </a:r>
            <a:r>
              <a:rPr lang="en-US" sz="1400" b="0" dirty="0">
                <a:solidFill>
                  <a:srgbClr val="000000"/>
                </a:solidFill>
                <a:latin typeface="Helvetica Light"/>
                <a:cs typeface="Helvetica Light"/>
              </a:rPr>
              <a:t>spaceflight program </a:t>
            </a:r>
            <a:r>
              <a:rPr lang="en-US" sz="14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(mercury</a:t>
            </a:r>
            <a:r>
              <a:rPr lang="en-US" sz="1400" b="0" dirty="0">
                <a:solidFill>
                  <a:srgbClr val="000000"/>
                </a:solidFill>
                <a:latin typeface="Helvetica Light"/>
                <a:cs typeface="Helvetica Light"/>
              </a:rPr>
              <a:t>)</a:t>
            </a:r>
          </a:p>
          <a:p>
            <a:r>
              <a:rPr lang="en-US" sz="14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oversaw 2</a:t>
            </a:r>
            <a:r>
              <a:rPr lang="en-US" sz="1400" b="0" baseline="30000" dirty="0" smtClean="0">
                <a:solidFill>
                  <a:srgbClr val="000000"/>
                </a:solidFill>
                <a:latin typeface="Helvetica Light"/>
                <a:cs typeface="Helvetica Light"/>
              </a:rPr>
              <a:t>nd</a:t>
            </a:r>
            <a:r>
              <a:rPr lang="en-US" sz="14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  </a:t>
            </a:r>
            <a:r>
              <a:rPr lang="en-US" sz="1400" b="0" dirty="0">
                <a:solidFill>
                  <a:srgbClr val="000000"/>
                </a:solidFill>
                <a:latin typeface="Helvetica Light"/>
                <a:cs typeface="Helvetica Light"/>
              </a:rPr>
              <a:t>manned spaceflight program </a:t>
            </a:r>
            <a:r>
              <a:rPr lang="en-US" sz="14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(</a:t>
            </a:r>
            <a:r>
              <a:rPr lang="en-US" sz="1400" b="0" dirty="0" err="1" smtClean="0">
                <a:solidFill>
                  <a:srgbClr val="000000"/>
                </a:solidFill>
                <a:latin typeface="Helvetica Light"/>
                <a:cs typeface="Helvetica Light"/>
              </a:rPr>
              <a:t>gemini</a:t>
            </a:r>
            <a:r>
              <a:rPr lang="en-US" sz="14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)</a:t>
            </a:r>
          </a:p>
          <a:p>
            <a:r>
              <a:rPr lang="en-US" sz="1400" b="0" dirty="0">
                <a:solidFill>
                  <a:srgbClr val="000000"/>
                </a:solidFill>
                <a:latin typeface="Helvetica Light"/>
                <a:cs typeface="Helvetica Light"/>
              </a:rPr>
              <a:t>o</a:t>
            </a:r>
            <a:r>
              <a:rPr lang="en-US" sz="14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versaw mariner planetary </a:t>
            </a:r>
            <a:r>
              <a:rPr lang="en-US" sz="1400" b="0" dirty="0">
                <a:solidFill>
                  <a:srgbClr val="000000"/>
                </a:solidFill>
                <a:latin typeface="Helvetica Light"/>
                <a:cs typeface="Helvetica Light"/>
              </a:rPr>
              <a:t>exploration </a:t>
            </a:r>
            <a:r>
              <a:rPr lang="en-US" sz="14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program</a:t>
            </a:r>
          </a:p>
          <a:p>
            <a:r>
              <a:rPr lang="en-US" sz="14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oversaw pioneer planetary exploration program</a:t>
            </a:r>
            <a:endParaRPr lang="en-US" sz="1400" b="0" dirty="0">
              <a:solidFill>
                <a:srgbClr val="000000"/>
              </a:solidFill>
              <a:latin typeface="Helvetica Light"/>
              <a:cs typeface="Helvetica Light"/>
            </a:endParaRPr>
          </a:p>
          <a:p>
            <a:r>
              <a:rPr lang="en-US" sz="14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oversaw </a:t>
            </a:r>
            <a:r>
              <a:rPr lang="en-US" sz="1400" b="0" dirty="0" err="1" smtClean="0">
                <a:solidFill>
                  <a:srgbClr val="000000"/>
                </a:solidFill>
                <a:latin typeface="Helvetica Light"/>
                <a:cs typeface="Helvetica Light"/>
              </a:rPr>
              <a:t>apollo</a:t>
            </a:r>
            <a:r>
              <a:rPr lang="en-US" sz="14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 </a:t>
            </a:r>
            <a:r>
              <a:rPr lang="en-US" sz="1400" b="0" dirty="0">
                <a:solidFill>
                  <a:srgbClr val="000000"/>
                </a:solidFill>
                <a:latin typeface="Helvetica Light"/>
                <a:cs typeface="Helvetica Light"/>
              </a:rPr>
              <a:t>program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28834" y="-28194"/>
            <a:ext cx="8681300" cy="642938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3399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3399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3399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3399"/>
                </a:solidFill>
                <a:latin typeface="Arial" charset="0"/>
              </a:defRPr>
            </a:lvl5pPr>
            <a:lvl6pPr marL="457124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3399"/>
                </a:solidFill>
                <a:latin typeface="Arial" charset="0"/>
              </a:defRPr>
            </a:lvl6pPr>
            <a:lvl7pPr marL="914246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3399"/>
                </a:solidFill>
                <a:latin typeface="Arial" charset="0"/>
              </a:defRPr>
            </a:lvl7pPr>
            <a:lvl8pPr marL="137137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3399"/>
                </a:solidFill>
                <a:latin typeface="Arial" charset="0"/>
              </a:defRPr>
            </a:lvl8pPr>
            <a:lvl9pPr marL="1828492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3399"/>
                </a:solidFill>
                <a:latin typeface="Arial" charset="0"/>
              </a:defRPr>
            </a:lvl9pPr>
          </a:lstStyle>
          <a:p>
            <a:pPr algn="ctr"/>
            <a:r>
              <a:rPr lang="en-US" sz="5000" b="0" dirty="0" smtClean="0">
                <a:solidFill>
                  <a:schemeClr val="tx1"/>
                </a:solidFill>
                <a:latin typeface="Helvetica Light"/>
                <a:ea typeface="ヒラギノ角ゴ ProN W3" charset="0"/>
                <a:cs typeface="Helvetica Light"/>
              </a:rPr>
              <a:t>James Webb</a:t>
            </a:r>
            <a:endParaRPr lang="en-US" sz="5000" b="0" dirty="0">
              <a:solidFill>
                <a:schemeClr val="tx1"/>
              </a:solidFill>
              <a:latin typeface="Helvetica Light"/>
              <a:ea typeface="ヒラギノ角ゴ ProN W3" charset="0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20327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15744" r="259" b="21281"/>
          <a:stretch/>
        </p:blipFill>
        <p:spPr bwMode="auto">
          <a:xfrm>
            <a:off x="1320801" y="3549630"/>
            <a:ext cx="7835900" cy="3308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39"/>
          <p:cNvSpPr txBox="1">
            <a:spLocks noChangeArrowheads="1"/>
          </p:cNvSpPr>
          <p:nvPr/>
        </p:nvSpPr>
        <p:spPr bwMode="auto">
          <a:xfrm>
            <a:off x="665787" y="-179559"/>
            <a:ext cx="7874000" cy="13256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tIns="0" bIns="936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5000" b="0" dirty="0" smtClean="0">
                <a:solidFill>
                  <a:prstClr val="white"/>
                </a:solidFill>
                <a:latin typeface="Helvetica Light"/>
                <a:cs typeface="Helvetica Light"/>
              </a:rPr>
              <a:t>Hubble’s </a:t>
            </a:r>
            <a:r>
              <a:rPr lang="en-US" sz="5700" b="0" dirty="0" smtClean="0">
                <a:solidFill>
                  <a:srgbClr val="FAC090"/>
                </a:solidFill>
                <a:latin typeface="Helvetica Light"/>
                <a:cs typeface="Helvetica Light"/>
              </a:rPr>
              <a:t>bright</a:t>
            </a:r>
            <a:r>
              <a:rPr lang="en-US" sz="5000" b="0" dirty="0" smtClean="0">
                <a:solidFill>
                  <a:srgbClr val="FAC090"/>
                </a:solidFill>
                <a:latin typeface="Helvetica Light"/>
                <a:cs typeface="Helvetica Light"/>
              </a:rPr>
              <a:t> </a:t>
            </a:r>
            <a:r>
              <a:rPr lang="en-US" sz="8000" b="0" dirty="0" smtClean="0">
                <a:solidFill>
                  <a:srgbClr val="FAC090"/>
                </a:solidFill>
                <a:latin typeface="Helvetica Light"/>
                <a:cs typeface="Helvetica Light"/>
              </a:rPr>
              <a:t>future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" y="1498599"/>
            <a:ext cx="9512300" cy="26492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200" b="0" dirty="0" smtClean="0">
                <a:solidFill>
                  <a:prstClr val="white"/>
                </a:solidFill>
                <a:latin typeface="Helvetica Light"/>
                <a:cs typeface="Helvetica Light"/>
              </a:rPr>
              <a:t>~4000 authors on Hubble </a:t>
            </a:r>
            <a:r>
              <a:rPr lang="en-US" sz="3000" b="0" dirty="0" smtClean="0">
                <a:solidFill>
                  <a:srgbClr val="C3D69B"/>
                </a:solidFill>
                <a:latin typeface="Helvetica Light"/>
                <a:cs typeface="Helvetica Light"/>
              </a:rPr>
              <a:t>published</a:t>
            </a:r>
            <a:r>
              <a:rPr lang="en-US" sz="2200" b="0" dirty="0" smtClean="0">
                <a:solidFill>
                  <a:prstClr val="white"/>
                </a:solidFill>
                <a:latin typeface="Helvetica Light"/>
                <a:cs typeface="Helvetica Light"/>
              </a:rPr>
              <a:t> science papers…</a:t>
            </a:r>
          </a:p>
          <a:p>
            <a:pPr algn="l"/>
            <a:r>
              <a:rPr lang="en-US" sz="2200" b="0" dirty="0" smtClean="0">
                <a:solidFill>
                  <a:prstClr val="white"/>
                </a:solidFill>
                <a:latin typeface="Helvetica Light"/>
                <a:cs typeface="Helvetica Light"/>
              </a:rPr>
              <a:t>Hubble is now </a:t>
            </a:r>
            <a:r>
              <a:rPr lang="en-US" sz="2200" b="0" dirty="0" smtClean="0">
                <a:solidFill>
                  <a:srgbClr val="FFFFFF"/>
                </a:solidFill>
                <a:latin typeface="Helvetica Light"/>
                <a:cs typeface="Helvetica Light"/>
              </a:rPr>
              <a:t>receiving </a:t>
            </a:r>
            <a:r>
              <a:rPr lang="en-US" sz="3000" b="0" dirty="0" smtClean="0">
                <a:solidFill>
                  <a:srgbClr val="C3D69B"/>
                </a:solidFill>
                <a:latin typeface="Helvetica Light"/>
                <a:cs typeface="Helvetica Light"/>
              </a:rPr>
              <a:t>&gt;1000 science proposals…</a:t>
            </a:r>
            <a:endParaRPr lang="en-US" sz="200" b="0" dirty="0">
              <a:solidFill>
                <a:srgbClr val="C3D69B"/>
              </a:solidFill>
              <a:latin typeface="Helvetica Light"/>
              <a:cs typeface="Helvetica Light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659437" y="2736906"/>
            <a:ext cx="7610816" cy="12678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0" b="0" dirty="0" smtClean="0">
                <a:solidFill>
                  <a:srgbClr val="C3D69B"/>
                </a:solidFill>
                <a:latin typeface="Helvetica Light"/>
                <a:cs typeface="Helvetica Light"/>
              </a:rPr>
              <a:t>each year!</a:t>
            </a:r>
            <a:endParaRPr lang="en-US" sz="8000" b="0" dirty="0">
              <a:solidFill>
                <a:prstClr val="white"/>
              </a:solidFill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2464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15744" r="259" b="21281"/>
          <a:stretch/>
        </p:blipFill>
        <p:spPr bwMode="auto">
          <a:xfrm>
            <a:off x="1320801" y="3549630"/>
            <a:ext cx="7835900" cy="3308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Subtitle 2"/>
          <p:cNvSpPr txBox="1">
            <a:spLocks/>
          </p:cNvSpPr>
          <p:nvPr/>
        </p:nvSpPr>
        <p:spPr>
          <a:xfrm>
            <a:off x="63501" y="987654"/>
            <a:ext cx="8928100" cy="386307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</a:pPr>
            <a:r>
              <a:rPr lang="en-US" sz="2600" b="0" dirty="0" smtClean="0">
                <a:solidFill>
                  <a:srgbClr val="FFFFFF"/>
                </a:solidFill>
                <a:latin typeface="Helvetica Light"/>
                <a:cs typeface="Helvetica Light"/>
              </a:rPr>
              <a:t>1        </a:t>
            </a:r>
            <a:r>
              <a:rPr lang="en-US" b="0" dirty="0" smtClean="0">
                <a:solidFill>
                  <a:srgbClr val="F79646">
                    <a:lumMod val="60000"/>
                    <a:lumOff val="40000"/>
                  </a:srgbClr>
                </a:solidFill>
                <a:latin typeface="Helvetica Light"/>
                <a:cs typeface="Helvetica Light"/>
              </a:rPr>
              <a:t>Nobel</a:t>
            </a:r>
            <a:r>
              <a:rPr lang="en-US" sz="2600" b="0" dirty="0" smtClean="0">
                <a:solidFill>
                  <a:srgbClr val="F79646">
                    <a:lumMod val="60000"/>
                    <a:lumOff val="40000"/>
                  </a:srgbClr>
                </a:solidFill>
                <a:latin typeface="Helvetica Light"/>
                <a:cs typeface="Helvetica Light"/>
              </a:rPr>
              <a:t> </a:t>
            </a:r>
            <a:r>
              <a:rPr lang="en-US" sz="2600" b="0" dirty="0">
                <a:solidFill>
                  <a:srgbClr val="FFFFFF"/>
                </a:solidFill>
                <a:latin typeface="Helvetica Light"/>
                <a:cs typeface="Helvetica Light"/>
              </a:rPr>
              <a:t>prize</a:t>
            </a:r>
          </a:p>
          <a:p>
            <a:pPr algn="l" fontAlgn="auto">
              <a:spcAft>
                <a:spcPts val="0"/>
              </a:spcAft>
            </a:pPr>
            <a:r>
              <a:rPr lang="en-US" sz="2600" b="0" dirty="0" smtClean="0">
                <a:solidFill>
                  <a:srgbClr val="FFFFFF"/>
                </a:solidFill>
                <a:latin typeface="Helvetica Light"/>
                <a:cs typeface="Helvetica Light"/>
              </a:rPr>
              <a:t>10       redshift </a:t>
            </a:r>
            <a:r>
              <a:rPr lang="en-US" sz="2600" b="0" dirty="0">
                <a:solidFill>
                  <a:srgbClr val="FFFFFF"/>
                </a:solidFill>
                <a:latin typeface="Helvetica Light"/>
                <a:cs typeface="Helvetica Light"/>
              </a:rPr>
              <a:t>of most distant galaxy </a:t>
            </a:r>
            <a:r>
              <a:rPr lang="en-US" sz="2600" b="0" dirty="0" smtClean="0">
                <a:solidFill>
                  <a:srgbClr val="FFFFFF"/>
                </a:solidFill>
                <a:latin typeface="Helvetica Light"/>
                <a:cs typeface="Helvetica Light"/>
              </a:rPr>
              <a:t>candidate</a:t>
            </a:r>
          </a:p>
          <a:p>
            <a:pPr algn="l" fontAlgn="auto">
              <a:spcAft>
                <a:spcPts val="0"/>
              </a:spcAft>
            </a:pPr>
            <a:r>
              <a:rPr lang="en-US" sz="2600" b="0" dirty="0" smtClean="0">
                <a:solidFill>
                  <a:srgbClr val="FFFFFF"/>
                </a:solidFill>
                <a:latin typeface="Helvetica Light"/>
                <a:cs typeface="Helvetica Light"/>
              </a:rPr>
              <a:t>100      graduate </a:t>
            </a:r>
            <a:r>
              <a:rPr lang="en-US" b="0" dirty="0">
                <a:solidFill>
                  <a:srgbClr val="F79646">
                    <a:lumMod val="60000"/>
                    <a:lumOff val="40000"/>
                  </a:srgbClr>
                </a:solidFill>
                <a:latin typeface="Helvetica Light"/>
                <a:cs typeface="Helvetica Light"/>
              </a:rPr>
              <a:t>students</a:t>
            </a:r>
            <a:r>
              <a:rPr lang="en-US" sz="2600" b="0" dirty="0">
                <a:solidFill>
                  <a:srgbClr val="FFFFFF"/>
                </a:solidFill>
                <a:latin typeface="Helvetica Light"/>
                <a:cs typeface="Helvetica Light"/>
              </a:rPr>
              <a:t> supported </a:t>
            </a:r>
            <a:r>
              <a:rPr lang="en-US" sz="2600" b="0" dirty="0">
                <a:solidFill>
                  <a:prstClr val="white"/>
                </a:solidFill>
                <a:latin typeface="Helvetica Light"/>
                <a:cs typeface="Helvetica Light"/>
              </a:rPr>
              <a:t>each year</a:t>
            </a:r>
          </a:p>
          <a:p>
            <a:pPr algn="l" fontAlgn="auto">
              <a:spcAft>
                <a:spcPts val="0"/>
              </a:spcAft>
            </a:pPr>
            <a:r>
              <a:rPr lang="en-US" sz="2600" b="0" dirty="0" smtClean="0">
                <a:solidFill>
                  <a:srgbClr val="FFFFFF"/>
                </a:solidFill>
                <a:latin typeface="Helvetica Light"/>
                <a:cs typeface="Helvetica Light"/>
              </a:rPr>
              <a:t>1,000    number </a:t>
            </a:r>
            <a:r>
              <a:rPr lang="en-US" sz="2600" b="0" dirty="0">
                <a:solidFill>
                  <a:srgbClr val="FFFFFF"/>
                </a:solidFill>
                <a:latin typeface="Helvetica Light"/>
                <a:cs typeface="Helvetica Light"/>
              </a:rPr>
              <a:t>of </a:t>
            </a:r>
            <a:r>
              <a:rPr lang="en-US" b="0" dirty="0" smtClean="0">
                <a:solidFill>
                  <a:srgbClr val="F79646">
                    <a:lumMod val="60000"/>
                    <a:lumOff val="40000"/>
                  </a:srgbClr>
                </a:solidFill>
                <a:latin typeface="Helvetica Light"/>
                <a:cs typeface="Helvetica Light"/>
              </a:rPr>
              <a:t>science</a:t>
            </a:r>
            <a:r>
              <a:rPr lang="en-US" sz="2600" b="0" dirty="0" smtClean="0">
                <a:solidFill>
                  <a:srgbClr val="FFFFFF"/>
                </a:solidFill>
                <a:latin typeface="Helvetica Light"/>
                <a:cs typeface="Helvetica Light"/>
              </a:rPr>
              <a:t> proposals </a:t>
            </a:r>
            <a:r>
              <a:rPr lang="en-US" sz="2600" b="0" dirty="0">
                <a:solidFill>
                  <a:srgbClr val="FFFFFF"/>
                </a:solidFill>
                <a:latin typeface="Helvetica Light"/>
                <a:cs typeface="Helvetica Light"/>
              </a:rPr>
              <a:t>received each year</a:t>
            </a:r>
          </a:p>
          <a:p>
            <a:pPr algn="l" fontAlgn="auto">
              <a:spcAft>
                <a:spcPts val="0"/>
              </a:spcAft>
            </a:pPr>
            <a:r>
              <a:rPr lang="en-US" sz="2600" b="0" dirty="0" smtClean="0">
                <a:solidFill>
                  <a:srgbClr val="FFFFFF"/>
                </a:solidFill>
                <a:latin typeface="Helvetica Light"/>
                <a:cs typeface="Helvetica Light"/>
              </a:rPr>
              <a:t>10,000    refereed scientific </a:t>
            </a:r>
            <a:r>
              <a:rPr lang="en-US" b="0" dirty="0" smtClean="0">
                <a:solidFill>
                  <a:srgbClr val="F79646">
                    <a:lumMod val="60000"/>
                    <a:lumOff val="40000"/>
                  </a:srgbClr>
                </a:solidFill>
                <a:latin typeface="Helvetica Light"/>
                <a:cs typeface="Helvetica Light"/>
              </a:rPr>
              <a:t>papers</a:t>
            </a:r>
            <a:endParaRPr lang="en-US" b="0" dirty="0">
              <a:solidFill>
                <a:srgbClr val="F79646">
                  <a:lumMod val="60000"/>
                  <a:lumOff val="40000"/>
                </a:srgbClr>
              </a:solidFill>
              <a:latin typeface="Helvetica Light"/>
              <a:cs typeface="Helvetica Light"/>
            </a:endParaRPr>
          </a:p>
          <a:p>
            <a:pPr algn="l" fontAlgn="auto">
              <a:spcAft>
                <a:spcPts val="0"/>
              </a:spcAft>
            </a:pPr>
            <a:r>
              <a:rPr lang="en-US" sz="2600" b="0" dirty="0">
                <a:solidFill>
                  <a:srgbClr val="FFFFFF"/>
                </a:solidFill>
                <a:latin typeface="Helvetica Light"/>
                <a:cs typeface="Helvetica Light"/>
              </a:rPr>
              <a:t>100,000 </a:t>
            </a:r>
            <a:r>
              <a:rPr lang="en-US" sz="2600" b="0" dirty="0" smtClean="0">
                <a:solidFill>
                  <a:srgbClr val="FFFFFF"/>
                </a:solidFill>
                <a:latin typeface="Helvetica Light"/>
                <a:cs typeface="Helvetica Light"/>
              </a:rPr>
              <a:t>  citations </a:t>
            </a:r>
            <a:r>
              <a:rPr lang="en-US" sz="2600" b="0" dirty="0">
                <a:solidFill>
                  <a:srgbClr val="FFFFFF"/>
                </a:solidFill>
                <a:latin typeface="Helvetica Light"/>
                <a:cs typeface="Helvetica Light"/>
              </a:rPr>
              <a:t>received in past two years</a:t>
            </a:r>
          </a:p>
          <a:p>
            <a:pPr algn="l" fontAlgn="auto">
              <a:spcAft>
                <a:spcPts val="0"/>
              </a:spcAft>
            </a:pPr>
            <a:r>
              <a:rPr lang="en-US" sz="2600" b="0" dirty="0" smtClean="0">
                <a:solidFill>
                  <a:srgbClr val="FFFFFF"/>
                </a:solidFill>
                <a:latin typeface="Helvetica Light"/>
                <a:cs typeface="Helvetica Light"/>
              </a:rPr>
              <a:t>1,000,000  </a:t>
            </a:r>
            <a:r>
              <a:rPr lang="en-US" b="0" dirty="0" smtClean="0">
                <a:solidFill>
                  <a:srgbClr val="FAC090"/>
                </a:solidFill>
                <a:latin typeface="Helvetica Light"/>
                <a:cs typeface="Helvetica Light"/>
              </a:rPr>
              <a:t>observations</a:t>
            </a:r>
            <a:endParaRPr lang="en-US" b="0" dirty="0">
              <a:solidFill>
                <a:srgbClr val="FAC090"/>
              </a:solidFill>
              <a:latin typeface="Helvetica Light"/>
              <a:cs typeface="Helvetica Light"/>
            </a:endParaRPr>
          </a:p>
        </p:txBody>
      </p:sp>
      <p:sp>
        <p:nvSpPr>
          <p:cNvPr id="32" name="TextBox 39"/>
          <p:cNvSpPr txBox="1">
            <a:spLocks noChangeArrowheads="1"/>
          </p:cNvSpPr>
          <p:nvPr/>
        </p:nvSpPr>
        <p:spPr bwMode="auto">
          <a:xfrm>
            <a:off x="665787" y="15039"/>
            <a:ext cx="7874000" cy="8639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tIns="0" bIns="936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5000" b="0" dirty="0" smtClean="0">
                <a:solidFill>
                  <a:srgbClr val="FFFFFF"/>
                </a:solidFill>
                <a:latin typeface="Helvetica Light"/>
                <a:cs typeface="Helvetica Light"/>
              </a:rPr>
              <a:t>JWST has big shoes to fill</a:t>
            </a:r>
          </a:p>
        </p:txBody>
      </p:sp>
    </p:spTree>
    <p:extLst>
      <p:ext uri="{BB962C8B-B14F-4D97-AF65-F5344CB8AC3E}">
        <p14:creationId xmlns:p14="http://schemas.microsoft.com/office/powerpoint/2010/main" val="203095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28834" y="-28194"/>
            <a:ext cx="8681300" cy="642938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3399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3399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3399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3399"/>
                </a:solidFill>
                <a:latin typeface="Arial" charset="0"/>
              </a:defRPr>
            </a:lvl5pPr>
            <a:lvl6pPr marL="457124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3399"/>
                </a:solidFill>
                <a:latin typeface="Arial" charset="0"/>
              </a:defRPr>
            </a:lvl6pPr>
            <a:lvl7pPr marL="914246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3399"/>
                </a:solidFill>
                <a:latin typeface="Arial" charset="0"/>
              </a:defRPr>
            </a:lvl7pPr>
            <a:lvl8pPr marL="137137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3399"/>
                </a:solidFill>
                <a:latin typeface="Arial" charset="0"/>
              </a:defRPr>
            </a:lvl8pPr>
            <a:lvl9pPr marL="1828492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3399"/>
                </a:solidFill>
                <a:latin typeface="Arial" charset="0"/>
              </a:defRPr>
            </a:lvl9pPr>
          </a:lstStyle>
          <a:p>
            <a:pPr algn="ctr"/>
            <a:r>
              <a:rPr lang="en-US" sz="5000" b="0" dirty="0" smtClean="0">
                <a:solidFill>
                  <a:schemeClr val="tx1"/>
                </a:solidFill>
                <a:latin typeface="Helvetica Light"/>
                <a:ea typeface="ヒラギノ角ゴ ProN W3" charset="0"/>
                <a:cs typeface="Helvetica Light"/>
              </a:rPr>
              <a:t>Backup Slides</a:t>
            </a:r>
            <a:endParaRPr lang="en-US" sz="5000" b="0" dirty="0">
              <a:solidFill>
                <a:schemeClr val="tx1"/>
              </a:solidFill>
              <a:latin typeface="Helvetica Light"/>
              <a:ea typeface="ヒラギノ角ゴ ProN W3" charset="0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36378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29" name="Group 7"/>
          <p:cNvGrpSpPr>
            <a:grpSpLocks/>
          </p:cNvGrpSpPr>
          <p:nvPr/>
        </p:nvGrpSpPr>
        <p:grpSpPr bwMode="auto">
          <a:xfrm>
            <a:off x="495300" y="1773238"/>
            <a:ext cx="8253413" cy="5056187"/>
            <a:chOff x="495398" y="1773064"/>
            <a:chExt cx="8253066" cy="5055397"/>
          </a:xfrm>
        </p:grpSpPr>
        <p:sp>
          <p:nvSpPr>
            <p:cNvPr id="22532" name="TextBox 66"/>
            <p:cNvSpPr txBox="1">
              <a:spLocks noChangeArrowheads="1"/>
            </p:cNvSpPr>
            <p:nvPr/>
          </p:nvSpPr>
          <p:spPr bwMode="auto">
            <a:xfrm>
              <a:off x="518864" y="1773064"/>
              <a:ext cx="8229600" cy="5040312"/>
            </a:xfrm>
            <a:prstGeom prst="rect">
              <a:avLst/>
            </a:prstGeom>
            <a:solidFill>
              <a:schemeClr val="tx1">
                <a:alpha val="12941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endParaRPr lang="en-US" b="0" smtClean="0">
                <a:solidFill>
                  <a:srgbClr val="000000"/>
                </a:solidFill>
              </a:endParaRPr>
            </a:p>
            <a:p>
              <a:endParaRPr lang="en-US" b="0" smtClean="0">
                <a:solidFill>
                  <a:srgbClr val="000000"/>
                </a:solidFill>
              </a:endParaRPr>
            </a:p>
            <a:p>
              <a:endParaRPr lang="en-US" b="0" smtClean="0">
                <a:solidFill>
                  <a:srgbClr val="000000"/>
                </a:solidFill>
              </a:endParaRPr>
            </a:p>
            <a:p>
              <a:endParaRPr lang="en-US" b="0" smtClean="0">
                <a:solidFill>
                  <a:srgbClr val="000000"/>
                </a:solidFill>
              </a:endParaRPr>
            </a:p>
            <a:p>
              <a:endParaRPr lang="en-US" b="0" smtClean="0">
                <a:solidFill>
                  <a:srgbClr val="000000"/>
                </a:solidFill>
              </a:endParaRPr>
            </a:p>
            <a:p>
              <a:endParaRPr lang="en-US" b="0" smtClean="0">
                <a:solidFill>
                  <a:srgbClr val="000000"/>
                </a:solidFill>
              </a:endParaRPr>
            </a:p>
            <a:p>
              <a:endParaRPr lang="en-US" b="0" smtClean="0">
                <a:solidFill>
                  <a:srgbClr val="000000"/>
                </a:solidFill>
              </a:endParaRPr>
            </a:p>
            <a:p>
              <a:endParaRPr lang="en-US" b="0" smtClean="0">
                <a:solidFill>
                  <a:srgbClr val="000000"/>
                </a:solidFill>
              </a:endParaRPr>
            </a:p>
            <a:p>
              <a:endParaRPr lang="en-US" b="0" smtClean="0">
                <a:solidFill>
                  <a:srgbClr val="000000"/>
                </a:solidFill>
              </a:endParaRPr>
            </a:p>
            <a:p>
              <a:endParaRPr lang="en-US" b="0" smtClean="0">
                <a:solidFill>
                  <a:srgbClr val="000000"/>
                </a:solidFill>
              </a:endParaRPr>
            </a:p>
            <a:p>
              <a:endParaRPr lang="en-US" b="0" smtClean="0">
                <a:solidFill>
                  <a:srgbClr val="000000"/>
                </a:solidFill>
              </a:endParaRPr>
            </a:p>
            <a:p>
              <a:endParaRPr lang="en-US" b="0" smtClean="0">
                <a:solidFill>
                  <a:srgbClr val="000000"/>
                </a:solidFill>
              </a:endParaRPr>
            </a:p>
            <a:p>
              <a:endParaRPr lang="en-US" b="0" smtClean="0">
                <a:solidFill>
                  <a:srgbClr val="000000"/>
                </a:solidFill>
              </a:endParaRPr>
            </a:p>
            <a:p>
              <a:endParaRPr lang="en-US" b="0" smtClean="0">
                <a:solidFill>
                  <a:srgbClr val="000000"/>
                </a:solidFill>
              </a:endParaRPr>
            </a:p>
          </p:txBody>
        </p:sp>
        <p:sp>
          <p:nvSpPr>
            <p:cNvPr id="22" name="Rectangle 3"/>
            <p:cNvSpPr>
              <a:spLocks/>
            </p:cNvSpPr>
            <p:nvPr/>
          </p:nvSpPr>
          <p:spPr bwMode="auto">
            <a:xfrm>
              <a:off x="1408173" y="5134864"/>
              <a:ext cx="2768484" cy="453954"/>
            </a:xfrm>
            <a:prstGeom prst="rect">
              <a:avLst/>
            </a:prstGeom>
            <a:gradFill rotWithShape="0">
              <a:gsLst>
                <a:gs pos="0">
                  <a:schemeClr val="accent2">
                    <a:lumMod val="75000"/>
                  </a:schemeClr>
                </a:gs>
                <a:gs pos="100000">
                  <a:srgbClr val="FFFFFF"/>
                </a:gs>
              </a:gsLst>
              <a:lin ang="0" scaled="1"/>
            </a:gradFill>
            <a:ln w="12700" cap="flat">
              <a:solidFill>
                <a:schemeClr val="tx1"/>
              </a:solidFill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 sz="2400" b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2534" name="Rectangle 4"/>
            <p:cNvSpPr>
              <a:spLocks/>
            </p:cNvSpPr>
            <p:nvPr/>
          </p:nvSpPr>
          <p:spPr bwMode="auto">
            <a:xfrm>
              <a:off x="4520952" y="2004740"/>
              <a:ext cx="1857375" cy="303212"/>
            </a:xfrm>
            <a:prstGeom prst="rect">
              <a:avLst/>
            </a:prstGeom>
            <a:gradFill rotWithShape="0">
              <a:gsLst>
                <a:gs pos="0">
                  <a:srgbClr val="800000"/>
                </a:gs>
                <a:gs pos="100000">
                  <a:srgbClr val="80004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 sz="2400" b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35" name="Rectangle 5"/>
            <p:cNvSpPr>
              <a:spLocks/>
            </p:cNvSpPr>
            <p:nvPr/>
          </p:nvSpPr>
          <p:spPr bwMode="auto">
            <a:xfrm>
              <a:off x="6367214" y="2004740"/>
              <a:ext cx="1857375" cy="303212"/>
            </a:xfrm>
            <a:prstGeom prst="rect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0000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 sz="2400" b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36" name="Rectangle 6"/>
            <p:cNvSpPr>
              <a:spLocks/>
            </p:cNvSpPr>
            <p:nvPr/>
          </p:nvSpPr>
          <p:spPr bwMode="auto">
            <a:xfrm>
              <a:off x="2614364" y="2004740"/>
              <a:ext cx="1955800" cy="303212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65285">
                  <a:srgbClr val="BF0000"/>
                </a:gs>
                <a:gs pos="100000">
                  <a:srgbClr val="8000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 sz="2400" b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37" name="Rectangle 7"/>
            <p:cNvSpPr>
              <a:spLocks/>
            </p:cNvSpPr>
            <p:nvPr/>
          </p:nvSpPr>
          <p:spPr bwMode="auto">
            <a:xfrm>
              <a:off x="1166564" y="2004740"/>
              <a:ext cx="1384300" cy="303212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 sz="2400" b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22538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97" t="38690" r="23529" b="43910"/>
            <a:stretch>
              <a:fillRect/>
            </a:stretch>
          </p:blipFill>
          <p:spPr bwMode="auto">
            <a:xfrm>
              <a:off x="1544389" y="2003152"/>
              <a:ext cx="1338263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39" name="Rectangle 10"/>
            <p:cNvSpPr>
              <a:spLocks/>
            </p:cNvSpPr>
            <p:nvPr/>
          </p:nvSpPr>
          <p:spPr bwMode="auto">
            <a:xfrm>
              <a:off x="4430464" y="5741715"/>
              <a:ext cx="3811588" cy="60325"/>
            </a:xfrm>
            <a:prstGeom prst="rect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FFFFFF"/>
                </a:gs>
                <a:gs pos="100000">
                  <a:srgbClr val="FFFFB2"/>
                </a:gs>
              </a:gsLst>
              <a:lin ang="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 sz="2400" b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40" name="Rectangle 14"/>
            <p:cNvSpPr>
              <a:spLocks/>
            </p:cNvSpPr>
            <p:nvPr/>
          </p:nvSpPr>
          <p:spPr bwMode="auto">
            <a:xfrm>
              <a:off x="7164106" y="6298927"/>
              <a:ext cx="1584109" cy="331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6787" tIns="26787" rIns="26787" bIns="26787">
              <a:spAutoFit/>
            </a:bodyPr>
            <a:lstStyle/>
            <a:p>
              <a:pPr algn="ctr"/>
              <a:r>
                <a:rPr lang="en-US" sz="1800" b="0" smtClean="0">
                  <a:solidFill>
                    <a:srgbClr val="000000"/>
                  </a:solidFill>
                  <a:latin typeface="Calibri" charset="0"/>
                  <a:ea typeface="ＭＳ Ｐゴシック" charset="0"/>
                  <a:cs typeface="Calibri" charset="0"/>
                  <a:sym typeface="Calibri Bold" charset="0"/>
                </a:rPr>
                <a:t>100 microns</a:t>
              </a:r>
            </a:p>
          </p:txBody>
        </p:sp>
        <p:sp>
          <p:nvSpPr>
            <p:cNvPr id="22541" name="Rectangle 15"/>
            <p:cNvSpPr>
              <a:spLocks/>
            </p:cNvSpPr>
            <p:nvPr/>
          </p:nvSpPr>
          <p:spPr bwMode="auto">
            <a:xfrm>
              <a:off x="5147966" y="6298927"/>
              <a:ext cx="1478267" cy="331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6787" tIns="26787" rIns="26787" bIns="26787">
              <a:spAutoFit/>
            </a:bodyPr>
            <a:lstStyle/>
            <a:p>
              <a:pPr algn="ctr"/>
              <a:r>
                <a:rPr lang="en-US" sz="1800" b="0" smtClean="0">
                  <a:solidFill>
                    <a:srgbClr val="000000"/>
                  </a:solidFill>
                  <a:latin typeface="Calibri" charset="0"/>
                  <a:ea typeface="ＭＳ Ｐゴシック" charset="0"/>
                  <a:cs typeface="Calibri" charset="0"/>
                  <a:sym typeface="Calibri Bold" charset="0"/>
                </a:rPr>
                <a:t>10 microns</a:t>
              </a:r>
            </a:p>
          </p:txBody>
        </p:sp>
        <p:sp>
          <p:nvSpPr>
            <p:cNvPr id="22542" name="Rectangle 16"/>
            <p:cNvSpPr>
              <a:spLocks/>
            </p:cNvSpPr>
            <p:nvPr/>
          </p:nvSpPr>
          <p:spPr bwMode="auto">
            <a:xfrm>
              <a:off x="2987817" y="6281465"/>
              <a:ext cx="1318253" cy="331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6787" tIns="26787" rIns="26787" bIns="26787">
              <a:spAutoFit/>
            </a:bodyPr>
            <a:lstStyle/>
            <a:p>
              <a:pPr algn="ctr"/>
              <a:r>
                <a:rPr lang="en-US" sz="1800" b="0" smtClean="0">
                  <a:solidFill>
                    <a:srgbClr val="000000"/>
                  </a:solidFill>
                  <a:latin typeface="Calibri" charset="0"/>
                  <a:ea typeface="ＭＳ Ｐゴシック" charset="0"/>
                  <a:cs typeface="Calibri" charset="0"/>
                  <a:sym typeface="Calibri Bold" charset="0"/>
                </a:rPr>
                <a:t>1 microns</a:t>
              </a:r>
            </a:p>
          </p:txBody>
        </p:sp>
        <p:grpSp>
          <p:nvGrpSpPr>
            <p:cNvPr id="22543" name="Group 17"/>
            <p:cNvGrpSpPr>
              <a:grpSpLocks/>
            </p:cNvGrpSpPr>
            <p:nvPr/>
          </p:nvGrpSpPr>
          <p:grpSpPr bwMode="auto">
            <a:xfrm>
              <a:off x="6691064" y="3212828"/>
              <a:ext cx="990600" cy="990600"/>
              <a:chOff x="0" y="-245"/>
              <a:chExt cx="375" cy="392"/>
            </a:xfrm>
          </p:grpSpPr>
          <p:sp>
            <p:nvSpPr>
              <p:cNvPr id="22560" name="AutoShape 18"/>
              <p:cNvSpPr>
                <a:spLocks/>
              </p:cNvSpPr>
              <p:nvPr/>
            </p:nvSpPr>
            <p:spPr bwMode="auto">
              <a:xfrm>
                <a:off x="0" y="-167"/>
                <a:ext cx="91" cy="7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600"/>
                  <a:gd name="T25" fmla="*/ 0 h 21600"/>
                  <a:gd name="T26" fmla="*/ 21600 w 21600"/>
                  <a:gd name="T27" fmla="*/ 21600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lnTo>
                      <a:pt x="4655" y="0"/>
                    </a:lnTo>
                    <a:lnTo>
                      <a:pt x="16945" y="0"/>
                    </a:lnTo>
                    <a:lnTo>
                      <a:pt x="21600" y="10800"/>
                    </a:lnTo>
                    <a:lnTo>
                      <a:pt x="16945" y="21600"/>
                    </a:lnTo>
                    <a:lnTo>
                      <a:pt x="4655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solidFill>
                <a:srgbClr val="D8DA3A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 sz="2400" b="0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561" name="AutoShape 19"/>
              <p:cNvSpPr>
                <a:spLocks/>
              </p:cNvSpPr>
              <p:nvPr/>
            </p:nvSpPr>
            <p:spPr bwMode="auto">
              <a:xfrm>
                <a:off x="0" y="-10"/>
                <a:ext cx="91" cy="7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600"/>
                  <a:gd name="T25" fmla="*/ 0 h 21600"/>
                  <a:gd name="T26" fmla="*/ 21600 w 21600"/>
                  <a:gd name="T27" fmla="*/ 21600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lnTo>
                      <a:pt x="4655" y="0"/>
                    </a:lnTo>
                    <a:lnTo>
                      <a:pt x="16945" y="0"/>
                    </a:lnTo>
                    <a:lnTo>
                      <a:pt x="21600" y="10800"/>
                    </a:lnTo>
                    <a:lnTo>
                      <a:pt x="16945" y="21600"/>
                    </a:lnTo>
                    <a:lnTo>
                      <a:pt x="4655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solidFill>
                <a:srgbClr val="D8DA3A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 sz="2400" b="0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562" name="AutoShape 20"/>
              <p:cNvSpPr>
                <a:spLocks/>
              </p:cNvSpPr>
              <p:nvPr/>
            </p:nvSpPr>
            <p:spPr bwMode="auto">
              <a:xfrm>
                <a:off x="0" y="-89"/>
                <a:ext cx="91" cy="7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600"/>
                  <a:gd name="T25" fmla="*/ 0 h 21600"/>
                  <a:gd name="T26" fmla="*/ 21600 w 21600"/>
                  <a:gd name="T27" fmla="*/ 21600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lnTo>
                      <a:pt x="4655" y="0"/>
                    </a:lnTo>
                    <a:lnTo>
                      <a:pt x="16945" y="0"/>
                    </a:lnTo>
                    <a:lnTo>
                      <a:pt x="21600" y="10800"/>
                    </a:lnTo>
                    <a:lnTo>
                      <a:pt x="16945" y="21600"/>
                    </a:lnTo>
                    <a:lnTo>
                      <a:pt x="4655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solidFill>
                <a:srgbClr val="D8DA3A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 sz="2400" b="0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563" name="AutoShape 21"/>
              <p:cNvSpPr>
                <a:spLocks/>
              </p:cNvSpPr>
              <p:nvPr/>
            </p:nvSpPr>
            <p:spPr bwMode="auto">
              <a:xfrm>
                <a:off x="142" y="68"/>
                <a:ext cx="91" cy="7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600"/>
                  <a:gd name="T25" fmla="*/ 0 h 21600"/>
                  <a:gd name="T26" fmla="*/ 21600 w 21600"/>
                  <a:gd name="T27" fmla="*/ 21600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lnTo>
                      <a:pt x="4655" y="0"/>
                    </a:lnTo>
                    <a:lnTo>
                      <a:pt x="16945" y="0"/>
                    </a:lnTo>
                    <a:lnTo>
                      <a:pt x="21600" y="10800"/>
                    </a:lnTo>
                    <a:lnTo>
                      <a:pt x="16945" y="21600"/>
                    </a:lnTo>
                    <a:lnTo>
                      <a:pt x="4655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solidFill>
                <a:srgbClr val="D8DA3A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 sz="2400" b="0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564" name="AutoShape 22"/>
              <p:cNvSpPr>
                <a:spLocks/>
              </p:cNvSpPr>
              <p:nvPr/>
            </p:nvSpPr>
            <p:spPr bwMode="auto">
              <a:xfrm>
                <a:off x="142" y="-245"/>
                <a:ext cx="91" cy="7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600"/>
                  <a:gd name="T25" fmla="*/ 0 h 21600"/>
                  <a:gd name="T26" fmla="*/ 21600 w 21600"/>
                  <a:gd name="T27" fmla="*/ 21600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lnTo>
                      <a:pt x="4655" y="0"/>
                    </a:lnTo>
                    <a:lnTo>
                      <a:pt x="16945" y="0"/>
                    </a:lnTo>
                    <a:lnTo>
                      <a:pt x="21600" y="10800"/>
                    </a:lnTo>
                    <a:lnTo>
                      <a:pt x="16945" y="21600"/>
                    </a:lnTo>
                    <a:lnTo>
                      <a:pt x="4655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solidFill>
                <a:srgbClr val="D8DA3A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 sz="2400" b="0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grpSp>
            <p:nvGrpSpPr>
              <p:cNvPr id="22565" name="Group 23"/>
              <p:cNvGrpSpPr>
                <a:grpSpLocks/>
              </p:cNvGrpSpPr>
              <p:nvPr/>
            </p:nvGrpSpPr>
            <p:grpSpPr bwMode="auto">
              <a:xfrm>
                <a:off x="213" y="-206"/>
                <a:ext cx="162" cy="313"/>
                <a:chOff x="0" y="-245"/>
                <a:chExt cx="162" cy="313"/>
              </a:xfrm>
            </p:grpSpPr>
            <p:sp>
              <p:nvSpPr>
                <p:cNvPr id="22574" name="AutoShape 24"/>
                <p:cNvSpPr>
                  <a:spLocks/>
                </p:cNvSpPr>
                <p:nvPr/>
              </p:nvSpPr>
              <p:spPr bwMode="auto">
                <a:xfrm>
                  <a:off x="71" y="-49"/>
                  <a:ext cx="91" cy="7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w 21600"/>
                    <a:gd name="T9" fmla="*/ 0 h 21600"/>
                    <a:gd name="T10" fmla="*/ 0 w 21600"/>
                    <a:gd name="T11" fmla="*/ 0 h 21600"/>
                    <a:gd name="T12" fmla="*/ 0 w 21600"/>
                    <a:gd name="T13" fmla="*/ 0 h 21600"/>
                    <a:gd name="T14" fmla="*/ 0 w 21600"/>
                    <a:gd name="T15" fmla="*/ 0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1600"/>
                    <a:gd name="T25" fmla="*/ 0 h 21600"/>
                    <a:gd name="T26" fmla="*/ 21600 w 21600"/>
                    <a:gd name="T27" fmla="*/ 21600 h 216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600" h="21600">
                      <a:moveTo>
                        <a:pt x="0" y="10800"/>
                      </a:moveTo>
                      <a:lnTo>
                        <a:pt x="4655" y="0"/>
                      </a:lnTo>
                      <a:lnTo>
                        <a:pt x="16945" y="0"/>
                      </a:lnTo>
                      <a:lnTo>
                        <a:pt x="21600" y="10800"/>
                      </a:lnTo>
                      <a:lnTo>
                        <a:pt x="16945" y="21600"/>
                      </a:lnTo>
                      <a:lnTo>
                        <a:pt x="4655" y="21600"/>
                      </a:lnTo>
                      <a:lnTo>
                        <a:pt x="0" y="10800"/>
                      </a:lnTo>
                      <a:close/>
                      <a:moveTo>
                        <a:pt x="0" y="10800"/>
                      </a:moveTo>
                    </a:path>
                  </a:pathLst>
                </a:custGeom>
                <a:solidFill>
                  <a:srgbClr val="D8DA3A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 sz="2400" b="0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575" name="AutoShape 25"/>
                <p:cNvSpPr>
                  <a:spLocks/>
                </p:cNvSpPr>
                <p:nvPr/>
              </p:nvSpPr>
              <p:spPr bwMode="auto">
                <a:xfrm>
                  <a:off x="71" y="-128"/>
                  <a:ext cx="91" cy="7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w 21600"/>
                    <a:gd name="T9" fmla="*/ 0 h 21600"/>
                    <a:gd name="T10" fmla="*/ 0 w 21600"/>
                    <a:gd name="T11" fmla="*/ 0 h 21600"/>
                    <a:gd name="T12" fmla="*/ 0 w 21600"/>
                    <a:gd name="T13" fmla="*/ 0 h 21600"/>
                    <a:gd name="T14" fmla="*/ 0 w 21600"/>
                    <a:gd name="T15" fmla="*/ 0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1600"/>
                    <a:gd name="T25" fmla="*/ 0 h 21600"/>
                    <a:gd name="T26" fmla="*/ 21600 w 21600"/>
                    <a:gd name="T27" fmla="*/ 21600 h 216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600" h="21600">
                      <a:moveTo>
                        <a:pt x="0" y="10800"/>
                      </a:moveTo>
                      <a:lnTo>
                        <a:pt x="4655" y="0"/>
                      </a:lnTo>
                      <a:lnTo>
                        <a:pt x="16945" y="0"/>
                      </a:lnTo>
                      <a:lnTo>
                        <a:pt x="21600" y="10800"/>
                      </a:lnTo>
                      <a:lnTo>
                        <a:pt x="16945" y="21600"/>
                      </a:lnTo>
                      <a:lnTo>
                        <a:pt x="4655" y="21600"/>
                      </a:lnTo>
                      <a:lnTo>
                        <a:pt x="0" y="10800"/>
                      </a:lnTo>
                      <a:close/>
                      <a:moveTo>
                        <a:pt x="0" y="10800"/>
                      </a:moveTo>
                    </a:path>
                  </a:pathLst>
                </a:custGeom>
                <a:solidFill>
                  <a:srgbClr val="D8DA3A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 sz="2400" b="0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576" name="AutoShape 26"/>
                <p:cNvSpPr>
                  <a:spLocks/>
                </p:cNvSpPr>
                <p:nvPr/>
              </p:nvSpPr>
              <p:spPr bwMode="auto">
                <a:xfrm>
                  <a:off x="71" y="-206"/>
                  <a:ext cx="91" cy="7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w 21600"/>
                    <a:gd name="T9" fmla="*/ 0 h 21600"/>
                    <a:gd name="T10" fmla="*/ 0 w 21600"/>
                    <a:gd name="T11" fmla="*/ 0 h 21600"/>
                    <a:gd name="T12" fmla="*/ 0 w 21600"/>
                    <a:gd name="T13" fmla="*/ 0 h 21600"/>
                    <a:gd name="T14" fmla="*/ 0 w 21600"/>
                    <a:gd name="T15" fmla="*/ 0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1600"/>
                    <a:gd name="T25" fmla="*/ 0 h 21600"/>
                    <a:gd name="T26" fmla="*/ 21600 w 21600"/>
                    <a:gd name="T27" fmla="*/ 21600 h 216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600" h="21600">
                      <a:moveTo>
                        <a:pt x="0" y="10800"/>
                      </a:moveTo>
                      <a:lnTo>
                        <a:pt x="4655" y="0"/>
                      </a:lnTo>
                      <a:lnTo>
                        <a:pt x="16945" y="0"/>
                      </a:lnTo>
                      <a:lnTo>
                        <a:pt x="21600" y="10800"/>
                      </a:lnTo>
                      <a:lnTo>
                        <a:pt x="16945" y="21600"/>
                      </a:lnTo>
                      <a:lnTo>
                        <a:pt x="4655" y="21600"/>
                      </a:lnTo>
                      <a:lnTo>
                        <a:pt x="0" y="10800"/>
                      </a:lnTo>
                      <a:close/>
                      <a:moveTo>
                        <a:pt x="0" y="10800"/>
                      </a:moveTo>
                    </a:path>
                  </a:pathLst>
                </a:custGeom>
                <a:solidFill>
                  <a:srgbClr val="D8DA3A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 sz="2400" b="0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577" name="AutoShape 27"/>
                <p:cNvSpPr>
                  <a:spLocks/>
                </p:cNvSpPr>
                <p:nvPr/>
              </p:nvSpPr>
              <p:spPr bwMode="auto">
                <a:xfrm>
                  <a:off x="0" y="-245"/>
                  <a:ext cx="91" cy="7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w 21600"/>
                    <a:gd name="T9" fmla="*/ 0 h 21600"/>
                    <a:gd name="T10" fmla="*/ 0 w 21600"/>
                    <a:gd name="T11" fmla="*/ 0 h 21600"/>
                    <a:gd name="T12" fmla="*/ 0 w 21600"/>
                    <a:gd name="T13" fmla="*/ 0 h 21600"/>
                    <a:gd name="T14" fmla="*/ 0 w 21600"/>
                    <a:gd name="T15" fmla="*/ 0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1600"/>
                    <a:gd name="T25" fmla="*/ 0 h 21600"/>
                    <a:gd name="T26" fmla="*/ 21600 w 21600"/>
                    <a:gd name="T27" fmla="*/ 21600 h 216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600" h="21600">
                      <a:moveTo>
                        <a:pt x="0" y="10800"/>
                      </a:moveTo>
                      <a:lnTo>
                        <a:pt x="4655" y="0"/>
                      </a:lnTo>
                      <a:lnTo>
                        <a:pt x="16945" y="0"/>
                      </a:lnTo>
                      <a:lnTo>
                        <a:pt x="21600" y="10800"/>
                      </a:lnTo>
                      <a:lnTo>
                        <a:pt x="16945" y="21600"/>
                      </a:lnTo>
                      <a:lnTo>
                        <a:pt x="4655" y="21600"/>
                      </a:lnTo>
                      <a:lnTo>
                        <a:pt x="0" y="10800"/>
                      </a:lnTo>
                      <a:close/>
                      <a:moveTo>
                        <a:pt x="0" y="10800"/>
                      </a:moveTo>
                    </a:path>
                  </a:pathLst>
                </a:custGeom>
                <a:solidFill>
                  <a:srgbClr val="D8DA3A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 sz="2400" b="0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578" name="AutoShape 28"/>
                <p:cNvSpPr>
                  <a:spLocks/>
                </p:cNvSpPr>
                <p:nvPr/>
              </p:nvSpPr>
              <p:spPr bwMode="auto">
                <a:xfrm>
                  <a:off x="0" y="-167"/>
                  <a:ext cx="91" cy="7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w 21600"/>
                    <a:gd name="T9" fmla="*/ 0 h 21600"/>
                    <a:gd name="T10" fmla="*/ 0 w 21600"/>
                    <a:gd name="T11" fmla="*/ 0 h 21600"/>
                    <a:gd name="T12" fmla="*/ 0 w 21600"/>
                    <a:gd name="T13" fmla="*/ 0 h 21600"/>
                    <a:gd name="T14" fmla="*/ 0 w 21600"/>
                    <a:gd name="T15" fmla="*/ 0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1600"/>
                    <a:gd name="T25" fmla="*/ 0 h 21600"/>
                    <a:gd name="T26" fmla="*/ 21600 w 21600"/>
                    <a:gd name="T27" fmla="*/ 21600 h 216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600" h="21600">
                      <a:moveTo>
                        <a:pt x="0" y="10800"/>
                      </a:moveTo>
                      <a:lnTo>
                        <a:pt x="4655" y="0"/>
                      </a:lnTo>
                      <a:lnTo>
                        <a:pt x="16945" y="0"/>
                      </a:lnTo>
                      <a:lnTo>
                        <a:pt x="21600" y="10800"/>
                      </a:lnTo>
                      <a:lnTo>
                        <a:pt x="16945" y="21600"/>
                      </a:lnTo>
                      <a:lnTo>
                        <a:pt x="4655" y="21600"/>
                      </a:lnTo>
                      <a:lnTo>
                        <a:pt x="0" y="10800"/>
                      </a:lnTo>
                      <a:close/>
                      <a:moveTo>
                        <a:pt x="0" y="10800"/>
                      </a:moveTo>
                    </a:path>
                  </a:pathLst>
                </a:custGeom>
                <a:solidFill>
                  <a:srgbClr val="D8DA3A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 sz="2400" b="0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579" name="AutoShape 29"/>
                <p:cNvSpPr>
                  <a:spLocks/>
                </p:cNvSpPr>
                <p:nvPr/>
              </p:nvSpPr>
              <p:spPr bwMode="auto">
                <a:xfrm>
                  <a:off x="0" y="-10"/>
                  <a:ext cx="91" cy="7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w 21600"/>
                    <a:gd name="T9" fmla="*/ 0 h 21600"/>
                    <a:gd name="T10" fmla="*/ 0 w 21600"/>
                    <a:gd name="T11" fmla="*/ 0 h 21600"/>
                    <a:gd name="T12" fmla="*/ 0 w 21600"/>
                    <a:gd name="T13" fmla="*/ 0 h 21600"/>
                    <a:gd name="T14" fmla="*/ 0 w 21600"/>
                    <a:gd name="T15" fmla="*/ 0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1600"/>
                    <a:gd name="T25" fmla="*/ 0 h 21600"/>
                    <a:gd name="T26" fmla="*/ 21600 w 21600"/>
                    <a:gd name="T27" fmla="*/ 21600 h 216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600" h="21600">
                      <a:moveTo>
                        <a:pt x="0" y="10800"/>
                      </a:moveTo>
                      <a:lnTo>
                        <a:pt x="4655" y="0"/>
                      </a:lnTo>
                      <a:lnTo>
                        <a:pt x="16945" y="0"/>
                      </a:lnTo>
                      <a:lnTo>
                        <a:pt x="21600" y="10800"/>
                      </a:lnTo>
                      <a:lnTo>
                        <a:pt x="16945" y="21600"/>
                      </a:lnTo>
                      <a:lnTo>
                        <a:pt x="4655" y="21600"/>
                      </a:lnTo>
                      <a:lnTo>
                        <a:pt x="0" y="10800"/>
                      </a:lnTo>
                      <a:close/>
                      <a:moveTo>
                        <a:pt x="0" y="10800"/>
                      </a:moveTo>
                    </a:path>
                  </a:pathLst>
                </a:custGeom>
                <a:solidFill>
                  <a:srgbClr val="D8DA3A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 sz="2400" b="0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580" name="AutoShape 30"/>
                <p:cNvSpPr>
                  <a:spLocks/>
                </p:cNvSpPr>
                <p:nvPr/>
              </p:nvSpPr>
              <p:spPr bwMode="auto">
                <a:xfrm>
                  <a:off x="0" y="-90"/>
                  <a:ext cx="91" cy="7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w 21600"/>
                    <a:gd name="T9" fmla="*/ 0 h 21600"/>
                    <a:gd name="T10" fmla="*/ 0 w 21600"/>
                    <a:gd name="T11" fmla="*/ 0 h 21600"/>
                    <a:gd name="T12" fmla="*/ 0 w 21600"/>
                    <a:gd name="T13" fmla="*/ 0 h 21600"/>
                    <a:gd name="T14" fmla="*/ 0 w 21600"/>
                    <a:gd name="T15" fmla="*/ 0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1600"/>
                    <a:gd name="T25" fmla="*/ 0 h 21600"/>
                    <a:gd name="T26" fmla="*/ 21600 w 21600"/>
                    <a:gd name="T27" fmla="*/ 21600 h 216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600" h="21600">
                      <a:moveTo>
                        <a:pt x="0" y="10800"/>
                      </a:moveTo>
                      <a:lnTo>
                        <a:pt x="4655" y="0"/>
                      </a:lnTo>
                      <a:lnTo>
                        <a:pt x="16945" y="0"/>
                      </a:lnTo>
                      <a:lnTo>
                        <a:pt x="21600" y="10800"/>
                      </a:lnTo>
                      <a:lnTo>
                        <a:pt x="16945" y="21600"/>
                      </a:lnTo>
                      <a:lnTo>
                        <a:pt x="4655" y="21600"/>
                      </a:lnTo>
                      <a:lnTo>
                        <a:pt x="0" y="10800"/>
                      </a:lnTo>
                      <a:close/>
                      <a:moveTo>
                        <a:pt x="0" y="10800"/>
                      </a:moveTo>
                    </a:path>
                  </a:pathLst>
                </a:custGeom>
                <a:solidFill>
                  <a:srgbClr val="D8DA3A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 sz="2400" b="0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22566" name="Group 31"/>
              <p:cNvGrpSpPr>
                <a:grpSpLocks/>
              </p:cNvGrpSpPr>
              <p:nvPr/>
            </p:nvGrpSpPr>
            <p:grpSpPr bwMode="auto">
              <a:xfrm>
                <a:off x="70" y="-206"/>
                <a:ext cx="91" cy="313"/>
                <a:chOff x="0" y="-245"/>
                <a:chExt cx="91" cy="313"/>
              </a:xfrm>
            </p:grpSpPr>
            <p:sp>
              <p:nvSpPr>
                <p:cNvPr id="22570" name="AutoShape 32"/>
                <p:cNvSpPr>
                  <a:spLocks/>
                </p:cNvSpPr>
                <p:nvPr/>
              </p:nvSpPr>
              <p:spPr bwMode="auto">
                <a:xfrm>
                  <a:off x="0" y="-245"/>
                  <a:ext cx="91" cy="7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w 21600"/>
                    <a:gd name="T9" fmla="*/ 0 h 21600"/>
                    <a:gd name="T10" fmla="*/ 0 w 21600"/>
                    <a:gd name="T11" fmla="*/ 0 h 21600"/>
                    <a:gd name="T12" fmla="*/ 0 w 21600"/>
                    <a:gd name="T13" fmla="*/ 0 h 21600"/>
                    <a:gd name="T14" fmla="*/ 0 w 21600"/>
                    <a:gd name="T15" fmla="*/ 0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1600"/>
                    <a:gd name="T25" fmla="*/ 0 h 21600"/>
                    <a:gd name="T26" fmla="*/ 21600 w 21600"/>
                    <a:gd name="T27" fmla="*/ 21600 h 216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600" h="21600">
                      <a:moveTo>
                        <a:pt x="0" y="10800"/>
                      </a:moveTo>
                      <a:lnTo>
                        <a:pt x="4655" y="0"/>
                      </a:lnTo>
                      <a:lnTo>
                        <a:pt x="16945" y="0"/>
                      </a:lnTo>
                      <a:lnTo>
                        <a:pt x="21600" y="10800"/>
                      </a:lnTo>
                      <a:lnTo>
                        <a:pt x="16945" y="21600"/>
                      </a:lnTo>
                      <a:lnTo>
                        <a:pt x="4655" y="21600"/>
                      </a:lnTo>
                      <a:lnTo>
                        <a:pt x="0" y="10800"/>
                      </a:lnTo>
                      <a:close/>
                      <a:moveTo>
                        <a:pt x="0" y="10800"/>
                      </a:moveTo>
                    </a:path>
                  </a:pathLst>
                </a:custGeom>
                <a:solidFill>
                  <a:srgbClr val="D8DA3A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 sz="2400" b="0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571" name="AutoShape 33"/>
                <p:cNvSpPr>
                  <a:spLocks/>
                </p:cNvSpPr>
                <p:nvPr/>
              </p:nvSpPr>
              <p:spPr bwMode="auto">
                <a:xfrm>
                  <a:off x="0" y="-10"/>
                  <a:ext cx="91" cy="7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w 21600"/>
                    <a:gd name="T9" fmla="*/ 0 h 21600"/>
                    <a:gd name="T10" fmla="*/ 0 w 21600"/>
                    <a:gd name="T11" fmla="*/ 0 h 21600"/>
                    <a:gd name="T12" fmla="*/ 0 w 21600"/>
                    <a:gd name="T13" fmla="*/ 0 h 21600"/>
                    <a:gd name="T14" fmla="*/ 0 w 21600"/>
                    <a:gd name="T15" fmla="*/ 0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1600"/>
                    <a:gd name="T25" fmla="*/ 0 h 21600"/>
                    <a:gd name="T26" fmla="*/ 21600 w 21600"/>
                    <a:gd name="T27" fmla="*/ 21600 h 216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600" h="21600">
                      <a:moveTo>
                        <a:pt x="0" y="10800"/>
                      </a:moveTo>
                      <a:lnTo>
                        <a:pt x="4655" y="0"/>
                      </a:lnTo>
                      <a:lnTo>
                        <a:pt x="16945" y="0"/>
                      </a:lnTo>
                      <a:lnTo>
                        <a:pt x="21600" y="10800"/>
                      </a:lnTo>
                      <a:lnTo>
                        <a:pt x="16945" y="21600"/>
                      </a:lnTo>
                      <a:lnTo>
                        <a:pt x="4655" y="21600"/>
                      </a:lnTo>
                      <a:lnTo>
                        <a:pt x="0" y="10800"/>
                      </a:lnTo>
                      <a:close/>
                      <a:moveTo>
                        <a:pt x="0" y="10800"/>
                      </a:moveTo>
                    </a:path>
                  </a:pathLst>
                </a:custGeom>
                <a:solidFill>
                  <a:srgbClr val="D8DA3A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 sz="2400" b="0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572" name="AutoShape 34"/>
                <p:cNvSpPr>
                  <a:spLocks/>
                </p:cNvSpPr>
                <p:nvPr/>
              </p:nvSpPr>
              <p:spPr bwMode="auto">
                <a:xfrm>
                  <a:off x="0" y="-167"/>
                  <a:ext cx="91" cy="7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w 21600"/>
                    <a:gd name="T9" fmla="*/ 0 h 21600"/>
                    <a:gd name="T10" fmla="*/ 0 w 21600"/>
                    <a:gd name="T11" fmla="*/ 0 h 21600"/>
                    <a:gd name="T12" fmla="*/ 0 w 21600"/>
                    <a:gd name="T13" fmla="*/ 0 h 21600"/>
                    <a:gd name="T14" fmla="*/ 0 w 21600"/>
                    <a:gd name="T15" fmla="*/ 0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1600"/>
                    <a:gd name="T25" fmla="*/ 0 h 21600"/>
                    <a:gd name="T26" fmla="*/ 21600 w 21600"/>
                    <a:gd name="T27" fmla="*/ 21600 h 216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600" h="21600">
                      <a:moveTo>
                        <a:pt x="0" y="10800"/>
                      </a:moveTo>
                      <a:lnTo>
                        <a:pt x="4655" y="0"/>
                      </a:lnTo>
                      <a:lnTo>
                        <a:pt x="16945" y="0"/>
                      </a:lnTo>
                      <a:lnTo>
                        <a:pt x="21600" y="10800"/>
                      </a:lnTo>
                      <a:lnTo>
                        <a:pt x="16945" y="21600"/>
                      </a:lnTo>
                      <a:lnTo>
                        <a:pt x="4655" y="21600"/>
                      </a:lnTo>
                      <a:lnTo>
                        <a:pt x="0" y="10800"/>
                      </a:lnTo>
                      <a:close/>
                      <a:moveTo>
                        <a:pt x="0" y="10800"/>
                      </a:moveTo>
                    </a:path>
                  </a:pathLst>
                </a:custGeom>
                <a:solidFill>
                  <a:srgbClr val="D8DA3A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 sz="2400" b="0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2573" name="AutoShape 35"/>
                <p:cNvSpPr>
                  <a:spLocks/>
                </p:cNvSpPr>
                <p:nvPr/>
              </p:nvSpPr>
              <p:spPr bwMode="auto">
                <a:xfrm>
                  <a:off x="0" y="-89"/>
                  <a:ext cx="91" cy="7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w 21600"/>
                    <a:gd name="T9" fmla="*/ 0 h 21600"/>
                    <a:gd name="T10" fmla="*/ 0 w 21600"/>
                    <a:gd name="T11" fmla="*/ 0 h 21600"/>
                    <a:gd name="T12" fmla="*/ 0 w 21600"/>
                    <a:gd name="T13" fmla="*/ 0 h 21600"/>
                    <a:gd name="T14" fmla="*/ 0 w 21600"/>
                    <a:gd name="T15" fmla="*/ 0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1600"/>
                    <a:gd name="T25" fmla="*/ 0 h 21600"/>
                    <a:gd name="T26" fmla="*/ 21600 w 21600"/>
                    <a:gd name="T27" fmla="*/ 21600 h 216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600" h="21600">
                      <a:moveTo>
                        <a:pt x="0" y="10800"/>
                      </a:moveTo>
                      <a:lnTo>
                        <a:pt x="4655" y="0"/>
                      </a:lnTo>
                      <a:lnTo>
                        <a:pt x="16945" y="0"/>
                      </a:lnTo>
                      <a:lnTo>
                        <a:pt x="21600" y="10800"/>
                      </a:lnTo>
                      <a:lnTo>
                        <a:pt x="16945" y="21600"/>
                      </a:lnTo>
                      <a:lnTo>
                        <a:pt x="4655" y="21600"/>
                      </a:lnTo>
                      <a:lnTo>
                        <a:pt x="0" y="10800"/>
                      </a:lnTo>
                      <a:close/>
                      <a:moveTo>
                        <a:pt x="0" y="10800"/>
                      </a:moveTo>
                    </a:path>
                  </a:pathLst>
                </a:custGeom>
                <a:solidFill>
                  <a:srgbClr val="D8DA3A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 sz="2400" b="0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22567" name="AutoShape 36"/>
              <p:cNvSpPr>
                <a:spLocks/>
              </p:cNvSpPr>
              <p:nvPr/>
            </p:nvSpPr>
            <p:spPr bwMode="auto">
              <a:xfrm>
                <a:off x="142" y="-10"/>
                <a:ext cx="91" cy="7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600"/>
                  <a:gd name="T25" fmla="*/ 0 h 21600"/>
                  <a:gd name="T26" fmla="*/ 21600 w 21600"/>
                  <a:gd name="T27" fmla="*/ 21600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lnTo>
                      <a:pt x="4655" y="0"/>
                    </a:lnTo>
                    <a:lnTo>
                      <a:pt x="16945" y="0"/>
                    </a:lnTo>
                    <a:lnTo>
                      <a:pt x="21600" y="10800"/>
                    </a:lnTo>
                    <a:lnTo>
                      <a:pt x="16945" y="21600"/>
                    </a:lnTo>
                    <a:lnTo>
                      <a:pt x="4655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solidFill>
                <a:srgbClr val="D8DA3A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 sz="2400" b="0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568" name="AutoShape 37"/>
              <p:cNvSpPr>
                <a:spLocks/>
              </p:cNvSpPr>
              <p:nvPr/>
            </p:nvSpPr>
            <p:spPr bwMode="auto">
              <a:xfrm>
                <a:off x="142" y="-167"/>
                <a:ext cx="91" cy="7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600"/>
                  <a:gd name="T25" fmla="*/ 0 h 21600"/>
                  <a:gd name="T26" fmla="*/ 21600 w 21600"/>
                  <a:gd name="T27" fmla="*/ 21600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lnTo>
                      <a:pt x="4655" y="0"/>
                    </a:lnTo>
                    <a:lnTo>
                      <a:pt x="16945" y="0"/>
                    </a:lnTo>
                    <a:lnTo>
                      <a:pt x="21600" y="10800"/>
                    </a:lnTo>
                    <a:lnTo>
                      <a:pt x="16945" y="21600"/>
                    </a:lnTo>
                    <a:lnTo>
                      <a:pt x="4655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solidFill>
                <a:srgbClr val="D8DA3A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 sz="2400" b="0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569" name="AutoShape 38"/>
              <p:cNvSpPr>
                <a:spLocks/>
              </p:cNvSpPr>
              <p:nvPr/>
            </p:nvSpPr>
            <p:spPr bwMode="auto">
              <a:xfrm>
                <a:off x="142" y="-89"/>
                <a:ext cx="91" cy="7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600"/>
                  <a:gd name="T25" fmla="*/ 0 h 21600"/>
                  <a:gd name="T26" fmla="*/ 21600 w 21600"/>
                  <a:gd name="T27" fmla="*/ 21600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lnTo>
                      <a:pt x="4655" y="0"/>
                    </a:lnTo>
                    <a:lnTo>
                      <a:pt x="16945" y="0"/>
                    </a:lnTo>
                    <a:lnTo>
                      <a:pt x="21600" y="10800"/>
                    </a:lnTo>
                    <a:lnTo>
                      <a:pt x="16945" y="21600"/>
                    </a:lnTo>
                    <a:lnTo>
                      <a:pt x="4655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 sz="2400" b="0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60" name="AutoShape 39"/>
            <p:cNvSpPr>
              <a:spLocks/>
            </p:cNvSpPr>
            <p:nvPr/>
          </p:nvSpPr>
          <p:spPr bwMode="auto">
            <a:xfrm>
              <a:off x="8329382" y="5711036"/>
              <a:ext cx="130170" cy="128568"/>
            </a:xfrm>
            <a:custGeom>
              <a:avLst/>
              <a:gdLst>
                <a:gd name="T0" fmla="*/ 10800 w 21600"/>
                <a:gd name="T1" fmla="*/ 10800 h 21600"/>
              </a:gdLst>
              <a:ahLst/>
              <a:cxnLst>
                <a:cxn ang="0">
                  <a:pos x="T0" y="T1"/>
                </a:cxn>
              </a:cxnLst>
              <a:rect l="0" t="0" r="r" b="b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8473" y="10800"/>
                  </a:moveTo>
                  <a:cubicBezTo>
                    <a:pt x="8473" y="12085"/>
                    <a:pt x="9515" y="13126"/>
                    <a:pt x="10800" y="13126"/>
                  </a:cubicBezTo>
                  <a:cubicBezTo>
                    <a:pt x="12085" y="13126"/>
                    <a:pt x="13126" y="12085"/>
                    <a:pt x="13126" y="10800"/>
                  </a:cubicBezTo>
                  <a:cubicBezTo>
                    <a:pt x="13126" y="9515"/>
                    <a:pt x="12085" y="8473"/>
                    <a:pt x="10800" y="8473"/>
                  </a:cubicBezTo>
                  <a:cubicBezTo>
                    <a:pt x="9515" y="8473"/>
                    <a:pt x="8473" y="9515"/>
                    <a:pt x="8473" y="10800"/>
                  </a:cubicBezTo>
                  <a:close/>
                  <a:moveTo>
                    <a:pt x="8473" y="10800"/>
                  </a:moveTo>
                </a:path>
              </a:pathLst>
            </a:custGeom>
            <a:solidFill>
              <a:srgbClr val="FFE977"/>
            </a:solidFill>
            <a:ln w="12700" cap="flat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>
              <a:outerShdw blurRad="38100" dist="23000" dir="5400000" algn="ctr" rotWithShape="0">
                <a:srgbClr val="000000">
                  <a:alpha val="34999"/>
                </a:srgbClr>
              </a:outerShdw>
            </a:effectLst>
          </p:spPr>
          <p:txBody>
            <a:bodyPr lIns="0" tIns="0" rIns="0" bIns="0"/>
            <a:lstStyle/>
            <a:p>
              <a:pPr>
                <a:defRPr/>
              </a:pPr>
              <a:endParaRPr lang="en-US" sz="2400" b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1" name="AutoShape 40"/>
            <p:cNvSpPr>
              <a:spLocks/>
            </p:cNvSpPr>
            <p:nvPr/>
          </p:nvSpPr>
          <p:spPr bwMode="auto">
            <a:xfrm>
              <a:off x="4267139" y="5172958"/>
              <a:ext cx="366698" cy="366655"/>
            </a:xfrm>
            <a:custGeom>
              <a:avLst/>
              <a:gdLst>
                <a:gd name="T0" fmla="*/ 10800 w 21600"/>
                <a:gd name="T1" fmla="*/ 10800 h 21600"/>
              </a:gdLst>
              <a:ahLst/>
              <a:cxnLst>
                <a:cxn ang="0">
                  <a:pos x="T0" y="T1"/>
                </a:cxn>
              </a:cxnLst>
              <a:rect l="0" t="0" r="r" b="b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8473" y="10800"/>
                  </a:moveTo>
                  <a:cubicBezTo>
                    <a:pt x="8473" y="12085"/>
                    <a:pt x="9515" y="13127"/>
                    <a:pt x="10800" y="13127"/>
                  </a:cubicBezTo>
                  <a:cubicBezTo>
                    <a:pt x="12085" y="13127"/>
                    <a:pt x="13127" y="12085"/>
                    <a:pt x="13127" y="10800"/>
                  </a:cubicBezTo>
                  <a:cubicBezTo>
                    <a:pt x="13127" y="9515"/>
                    <a:pt x="12085" y="8473"/>
                    <a:pt x="10800" y="8473"/>
                  </a:cubicBezTo>
                  <a:cubicBezTo>
                    <a:pt x="9515" y="8473"/>
                    <a:pt x="8473" y="9515"/>
                    <a:pt x="8473" y="10800"/>
                  </a:cubicBezTo>
                  <a:close/>
                  <a:moveTo>
                    <a:pt x="8473" y="10800"/>
                  </a:moveTo>
                </a:path>
              </a:pathLst>
            </a:custGeom>
            <a:gradFill rotWithShape="0">
              <a:gsLst>
                <a:gs pos="0">
                  <a:srgbClr val="BFBFBF"/>
                </a:gs>
                <a:gs pos="100000">
                  <a:srgbClr val="FFFFFF"/>
                </a:gs>
              </a:gsLst>
              <a:path path="rect">
                <a:fillToRect l="50000" t="50000" r="50000" b="50000"/>
              </a:path>
            </a:gradFill>
            <a:ln w="12700" cap="flat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>
              <a:outerShdw blurRad="38100" dist="23000" dir="5400000" algn="ctr" rotWithShape="0">
                <a:srgbClr val="000000">
                  <a:alpha val="34999"/>
                </a:srgbClr>
              </a:outerShdw>
            </a:effectLst>
          </p:spPr>
          <p:txBody>
            <a:bodyPr lIns="0" tIns="0" rIns="0" bIns="0"/>
            <a:lstStyle/>
            <a:p>
              <a:pPr>
                <a:defRPr/>
              </a:pPr>
              <a:endParaRPr lang="en-US" sz="2400" b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2546" name="Rectangle 94"/>
            <p:cNvSpPr>
              <a:spLocks/>
            </p:cNvSpPr>
            <p:nvPr/>
          </p:nvSpPr>
          <p:spPr bwMode="auto">
            <a:xfrm>
              <a:off x="4067892" y="6497365"/>
              <a:ext cx="1479732" cy="331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6787" tIns="26787" rIns="26787" bIns="26787">
              <a:spAutoFit/>
            </a:bodyPr>
            <a:lstStyle/>
            <a:p>
              <a:pPr algn="ctr"/>
              <a:r>
                <a:rPr lang="en-US" sz="1800" b="0" smtClean="0">
                  <a:solidFill>
                    <a:srgbClr val="000000"/>
                  </a:solidFill>
                  <a:latin typeface="Calibri" charset="0"/>
                  <a:ea typeface="ＭＳ Ｐゴシック" charset="0"/>
                  <a:cs typeface="Calibri" charset="0"/>
                  <a:sym typeface="Calibri" charset="0"/>
                </a:rPr>
                <a:t>Wavelength</a:t>
              </a:r>
            </a:p>
          </p:txBody>
        </p:sp>
        <p:sp>
          <p:nvSpPr>
            <p:cNvPr id="22547" name="Rectangle 94"/>
            <p:cNvSpPr>
              <a:spLocks/>
            </p:cNvSpPr>
            <p:nvPr/>
          </p:nvSpPr>
          <p:spPr bwMode="auto">
            <a:xfrm rot="-5400000">
              <a:off x="-541433" y="3745431"/>
              <a:ext cx="2404757" cy="331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6787" tIns="26787" rIns="26787" bIns="26787">
              <a:spAutoFit/>
            </a:bodyPr>
            <a:lstStyle/>
            <a:p>
              <a:pPr algn="ctr"/>
              <a:r>
                <a:rPr lang="en-US" sz="1800" b="0" smtClean="0">
                  <a:solidFill>
                    <a:srgbClr val="000000"/>
                  </a:solidFill>
                  <a:latin typeface="Calibri" charset="0"/>
                  <a:ea typeface="ＭＳ Ｐゴシック" charset="0"/>
                  <a:cs typeface="Calibri" charset="0"/>
                  <a:sym typeface="Calibri" charset="0"/>
                </a:rPr>
                <a:t>Light gathering power</a:t>
              </a:r>
            </a:p>
          </p:txBody>
        </p:sp>
        <p:sp>
          <p:nvSpPr>
            <p:cNvPr id="22548" name="Rectangle 16"/>
            <p:cNvSpPr>
              <a:spLocks/>
            </p:cNvSpPr>
            <p:nvPr/>
          </p:nvSpPr>
          <p:spPr bwMode="auto">
            <a:xfrm>
              <a:off x="683658" y="6270352"/>
              <a:ext cx="1444103" cy="331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6787" tIns="26787" rIns="26787" bIns="26787">
              <a:spAutoFit/>
            </a:bodyPr>
            <a:lstStyle/>
            <a:p>
              <a:pPr algn="ctr"/>
              <a:r>
                <a:rPr lang="en-US" sz="1800" b="0" smtClean="0">
                  <a:solidFill>
                    <a:srgbClr val="000000"/>
                  </a:solidFill>
                  <a:latin typeface="Calibri" charset="0"/>
                  <a:ea typeface="ＭＳ Ｐゴシック" charset="0"/>
                  <a:cs typeface="Calibri" charset="0"/>
                  <a:sym typeface="Calibri Bold" charset="0"/>
                </a:rPr>
                <a:t>0.1 microns</a:t>
              </a:r>
            </a:p>
          </p:txBody>
        </p:sp>
        <p:cxnSp>
          <p:nvCxnSpPr>
            <p:cNvPr id="22549" name="Straight Connector 71"/>
            <p:cNvCxnSpPr>
              <a:cxnSpLocks noChangeShapeType="1"/>
            </p:cNvCxnSpPr>
            <p:nvPr/>
          </p:nvCxnSpPr>
          <p:spPr bwMode="auto">
            <a:xfrm rot="5400000">
              <a:off x="-618579" y="4296296"/>
              <a:ext cx="3976687" cy="31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550" name="Straight Connector 74"/>
            <p:cNvCxnSpPr>
              <a:cxnSpLocks noChangeShapeType="1"/>
            </p:cNvCxnSpPr>
            <p:nvPr/>
          </p:nvCxnSpPr>
          <p:spPr bwMode="auto">
            <a:xfrm rot="5400000">
              <a:off x="5997327" y="4297090"/>
              <a:ext cx="3976687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551" name="Straight Connector 76"/>
            <p:cNvCxnSpPr>
              <a:cxnSpLocks noChangeShapeType="1"/>
            </p:cNvCxnSpPr>
            <p:nvPr/>
          </p:nvCxnSpPr>
          <p:spPr bwMode="auto">
            <a:xfrm rot="5400000">
              <a:off x="-1170236" y="4060552"/>
              <a:ext cx="4446588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552" name="Straight Connector 78"/>
            <p:cNvCxnSpPr>
              <a:cxnSpLocks noChangeShapeType="1"/>
            </p:cNvCxnSpPr>
            <p:nvPr/>
          </p:nvCxnSpPr>
          <p:spPr bwMode="auto">
            <a:xfrm>
              <a:off x="1039564" y="6284640"/>
              <a:ext cx="7543800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2553" name="Rectangle 94"/>
            <p:cNvSpPr>
              <a:spLocks/>
            </p:cNvSpPr>
            <p:nvPr/>
          </p:nvSpPr>
          <p:spPr bwMode="auto">
            <a:xfrm rot="-5400000">
              <a:off x="216514" y="3811437"/>
              <a:ext cx="1354032" cy="300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6787" tIns="26787" rIns="26787" bIns="26787">
              <a:spAutoFit/>
            </a:bodyPr>
            <a:lstStyle/>
            <a:p>
              <a:pPr algn="ctr"/>
              <a:r>
                <a:rPr lang="en-US" sz="1600" b="0" smtClean="0">
                  <a:solidFill>
                    <a:srgbClr val="000000"/>
                  </a:solidFill>
                  <a:latin typeface="Calibri" charset="0"/>
                  <a:ea typeface="ＭＳ Ｐゴシック" charset="0"/>
                  <a:cs typeface="Calibri" charset="0"/>
                  <a:sym typeface="Calibri" charset="0"/>
                </a:rPr>
                <a:t>(Mirror Area)</a:t>
              </a:r>
            </a:p>
          </p:txBody>
        </p:sp>
        <p:sp>
          <p:nvSpPr>
            <p:cNvPr id="22554" name="TextBox 39"/>
            <p:cNvSpPr txBox="1">
              <a:spLocks noChangeArrowheads="1"/>
            </p:cNvSpPr>
            <p:nvPr/>
          </p:nvSpPr>
          <p:spPr bwMode="auto">
            <a:xfrm>
              <a:off x="2267767" y="5168127"/>
              <a:ext cx="936678" cy="402291"/>
            </a:xfrm>
            <a:prstGeom prst="rect">
              <a:avLst/>
            </a:prstGeom>
            <a:solidFill>
              <a:schemeClr val="tx1">
                <a:alpha val="56862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tIns="0" bIns="93600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000" b="0" smtClean="0">
                  <a:solidFill>
                    <a:srgbClr val="FFFFFF"/>
                  </a:solidFill>
                  <a:latin typeface="Calibri" charset="0"/>
                  <a:cs typeface="Calibri" charset="0"/>
                </a:rPr>
                <a:t>HST</a:t>
              </a:r>
            </a:p>
          </p:txBody>
        </p:sp>
        <p:sp>
          <p:nvSpPr>
            <p:cNvPr id="22555" name="TextBox 39"/>
            <p:cNvSpPr txBox="1">
              <a:spLocks noChangeArrowheads="1"/>
            </p:cNvSpPr>
            <p:nvPr/>
          </p:nvSpPr>
          <p:spPr bwMode="auto">
            <a:xfrm>
              <a:off x="5868016" y="5822351"/>
              <a:ext cx="1307047" cy="402291"/>
            </a:xfrm>
            <a:prstGeom prst="rect">
              <a:avLst/>
            </a:prstGeom>
            <a:solidFill>
              <a:schemeClr val="tx1">
                <a:alpha val="56862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tIns="0" bIns="93600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000" b="0" smtClean="0">
                  <a:solidFill>
                    <a:srgbClr val="FFFFFF"/>
                  </a:solidFill>
                  <a:latin typeface="Calibri" charset="0"/>
                  <a:cs typeface="Calibri" charset="0"/>
                </a:rPr>
                <a:t>Spitzer</a:t>
              </a:r>
            </a:p>
          </p:txBody>
        </p:sp>
        <p:sp>
          <p:nvSpPr>
            <p:cNvPr id="22556" name="Rectangle 9"/>
            <p:cNvSpPr>
              <a:spLocks/>
            </p:cNvSpPr>
            <p:nvPr/>
          </p:nvSpPr>
          <p:spPr bwMode="auto">
            <a:xfrm>
              <a:off x="2677864" y="2421632"/>
              <a:ext cx="3860800" cy="2519362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FFFF"/>
                </a:gs>
                <a:gs pos="100000">
                  <a:srgbClr val="FFFFB2"/>
                </a:gs>
              </a:gsLst>
              <a:lin ang="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 sz="2400" b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57" name="TextBox 39"/>
            <p:cNvSpPr txBox="1">
              <a:spLocks noChangeArrowheads="1"/>
            </p:cNvSpPr>
            <p:nvPr/>
          </p:nvSpPr>
          <p:spPr bwMode="auto">
            <a:xfrm>
              <a:off x="4067892" y="3489073"/>
              <a:ext cx="1111317" cy="402291"/>
            </a:xfrm>
            <a:prstGeom prst="rect">
              <a:avLst/>
            </a:prstGeom>
            <a:solidFill>
              <a:schemeClr val="tx1">
                <a:alpha val="56862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tIns="0" bIns="93600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000" b="0" smtClean="0">
                  <a:solidFill>
                    <a:srgbClr val="FFFFFF"/>
                  </a:solidFill>
                  <a:latin typeface="Calibri" charset="0"/>
                  <a:cs typeface="Calibri" charset="0"/>
                </a:rPr>
                <a:t>JWST</a:t>
              </a:r>
            </a:p>
          </p:txBody>
        </p:sp>
        <p:cxnSp>
          <p:nvCxnSpPr>
            <p:cNvPr id="22558" name="Straight Connector 72"/>
            <p:cNvCxnSpPr>
              <a:cxnSpLocks noChangeShapeType="1"/>
            </p:cNvCxnSpPr>
            <p:nvPr/>
          </p:nvCxnSpPr>
          <p:spPr bwMode="auto">
            <a:xfrm rot="5400000">
              <a:off x="3786733" y="4296296"/>
              <a:ext cx="3978275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559" name="Straight Connector 73"/>
            <p:cNvCxnSpPr>
              <a:cxnSpLocks noChangeShapeType="1"/>
            </p:cNvCxnSpPr>
            <p:nvPr/>
          </p:nvCxnSpPr>
          <p:spPr bwMode="auto">
            <a:xfrm rot="5400000">
              <a:off x="1576933" y="4296296"/>
              <a:ext cx="3978275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53" name="TextBox 39"/>
          <p:cNvSpPr txBox="1">
            <a:spLocks noChangeArrowheads="1"/>
          </p:cNvSpPr>
          <p:nvPr/>
        </p:nvSpPr>
        <p:spPr bwMode="auto">
          <a:xfrm>
            <a:off x="403521" y="1082069"/>
            <a:ext cx="3876311" cy="7100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tIns="0" bIns="936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b="0" dirty="0" smtClean="0">
                <a:solidFill>
                  <a:srgbClr val="008000"/>
                </a:solidFill>
                <a:latin typeface="Helvetica Light"/>
                <a:cs typeface="Helvetica Light"/>
              </a:rPr>
              <a:t>Photon Limited Science</a:t>
            </a:r>
          </a:p>
          <a:p>
            <a:pPr>
              <a:defRPr/>
            </a:pPr>
            <a:r>
              <a:rPr lang="en-US" sz="20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Diffraction Limited Science</a:t>
            </a:r>
          </a:p>
        </p:txBody>
      </p:sp>
      <p:sp>
        <p:nvSpPr>
          <p:cNvPr id="54" name="TextBox 39"/>
          <p:cNvSpPr txBox="1">
            <a:spLocks noChangeArrowheads="1"/>
          </p:cNvSpPr>
          <p:nvPr/>
        </p:nvSpPr>
        <p:spPr bwMode="auto">
          <a:xfrm>
            <a:off x="234736" y="154966"/>
            <a:ext cx="8785964" cy="740845"/>
          </a:xfrm>
          <a:prstGeom prst="rect">
            <a:avLst/>
          </a:prstGeom>
          <a:solidFill>
            <a:schemeClr val="bg1">
              <a:alpha val="50195"/>
            </a:schemeClr>
          </a:solidFill>
          <a:ln w="12700">
            <a:noFill/>
            <a:miter lim="800000"/>
            <a:headEnd/>
            <a:tailEnd/>
          </a:ln>
        </p:spPr>
        <p:txBody>
          <a:bodyPr wrap="square" tIns="0" bIns="936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4200" b="0" dirty="0">
                <a:solidFill>
                  <a:srgbClr val="000000"/>
                </a:solidFill>
                <a:latin typeface="Helvetica Light"/>
                <a:cs typeface="Helvetica Light"/>
              </a:rPr>
              <a:t>a</a:t>
            </a:r>
            <a:r>
              <a:rPr lang="en-US" sz="42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stronomy’s </a:t>
            </a:r>
            <a:r>
              <a:rPr lang="en-US" sz="4200" b="0" dirty="0">
                <a:solidFill>
                  <a:srgbClr val="000000"/>
                </a:solidFill>
                <a:latin typeface="Helvetica Light"/>
                <a:cs typeface="Helvetica Light"/>
              </a:rPr>
              <a:t>n</a:t>
            </a:r>
            <a:r>
              <a:rPr lang="en-US" sz="42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ext </a:t>
            </a:r>
            <a:r>
              <a:rPr lang="en-US" sz="4200" b="0" dirty="0">
                <a:solidFill>
                  <a:srgbClr val="000000"/>
                </a:solidFill>
                <a:latin typeface="Helvetica Light"/>
                <a:cs typeface="Helvetica Light"/>
              </a:rPr>
              <a:t>g</a:t>
            </a:r>
            <a:r>
              <a:rPr lang="en-US" sz="42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reat </a:t>
            </a:r>
            <a:r>
              <a:rPr lang="en-US" sz="4200" b="0" dirty="0">
                <a:solidFill>
                  <a:srgbClr val="000000"/>
                </a:solidFill>
                <a:latin typeface="Helvetica Light"/>
                <a:cs typeface="Helvetica Light"/>
              </a:rPr>
              <a:t>o</a:t>
            </a:r>
            <a:r>
              <a:rPr lang="en-US" sz="42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bservatory</a:t>
            </a:r>
            <a:endParaRPr lang="en-US" sz="4200" b="0" dirty="0">
              <a:solidFill>
                <a:srgbClr val="000000"/>
              </a:solidFill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12546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Box 39"/>
          <p:cNvSpPr txBox="1">
            <a:spLocks noChangeArrowheads="1"/>
          </p:cNvSpPr>
          <p:nvPr/>
        </p:nvSpPr>
        <p:spPr bwMode="auto">
          <a:xfrm>
            <a:off x="192088" y="2454275"/>
            <a:ext cx="2808287" cy="863600"/>
          </a:xfrm>
          <a:prstGeom prst="rect">
            <a:avLst/>
          </a:prstGeom>
          <a:solidFill>
            <a:schemeClr val="bg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tIns="0" bIns="936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0" u="sng" smtClean="0">
                <a:solidFill>
                  <a:srgbClr val="800000"/>
                </a:solidFill>
                <a:latin typeface="Calibri" charset="0"/>
                <a:cs typeface="Calibri" charset="0"/>
              </a:rPr>
              <a:t>Hubble (D = 2.4 m)</a:t>
            </a:r>
          </a:p>
          <a:p>
            <a:r>
              <a:rPr lang="en-US" sz="1400" b="0" smtClean="0">
                <a:solidFill>
                  <a:srgbClr val="000000"/>
                </a:solidFill>
                <a:latin typeface="Calibri" charset="0"/>
                <a:cs typeface="Calibri" charset="0"/>
              </a:rPr>
              <a:t> </a:t>
            </a:r>
            <a:r>
              <a:rPr lang="en-US" sz="1600" b="0" smtClean="0">
                <a:solidFill>
                  <a:srgbClr val="000000"/>
                </a:solidFill>
                <a:latin typeface="Calibri" charset="0"/>
                <a:cs typeface="Calibri" charset="0"/>
              </a:rPr>
              <a:t>ACS    @ 0.5 </a:t>
            </a:r>
            <a:r>
              <a:rPr lang="en-US" sz="1600" b="0" smtClean="0">
                <a:solidFill>
                  <a:srgbClr val="000000"/>
                </a:solidFill>
                <a:latin typeface="Symbol" charset="0"/>
                <a:cs typeface="Symbol" charset="0"/>
              </a:rPr>
              <a:t>m</a:t>
            </a:r>
            <a:r>
              <a:rPr lang="en-US" sz="1600" b="0" smtClean="0">
                <a:solidFill>
                  <a:srgbClr val="000000"/>
                </a:solidFill>
                <a:latin typeface="Calibri" charset="0"/>
                <a:cs typeface="Calibri" charset="0"/>
              </a:rPr>
              <a:t>m = 0.043’’</a:t>
            </a:r>
          </a:p>
          <a:p>
            <a:r>
              <a:rPr lang="en-US" sz="1600" b="0" smtClean="0">
                <a:solidFill>
                  <a:srgbClr val="000000"/>
                </a:solidFill>
                <a:latin typeface="Calibri" charset="0"/>
                <a:cs typeface="Calibri" charset="0"/>
              </a:rPr>
              <a:t> WFC3 @ 1.6 </a:t>
            </a:r>
            <a:r>
              <a:rPr lang="en-US" sz="1600" b="0" smtClean="0">
                <a:solidFill>
                  <a:srgbClr val="000000"/>
                </a:solidFill>
                <a:latin typeface="Symbol" charset="0"/>
                <a:cs typeface="Symbol" charset="0"/>
              </a:rPr>
              <a:t>m</a:t>
            </a:r>
            <a:r>
              <a:rPr lang="en-US" sz="1600" b="0" smtClean="0">
                <a:solidFill>
                  <a:srgbClr val="000000"/>
                </a:solidFill>
                <a:latin typeface="Calibri" charset="0"/>
                <a:cs typeface="Calibri" charset="0"/>
              </a:rPr>
              <a:t>m = 0.138’’</a:t>
            </a:r>
          </a:p>
        </p:txBody>
      </p:sp>
      <p:sp>
        <p:nvSpPr>
          <p:cNvPr id="24579" name="TextBox 39"/>
          <p:cNvSpPr txBox="1">
            <a:spLocks noChangeArrowheads="1"/>
          </p:cNvSpPr>
          <p:nvPr/>
        </p:nvSpPr>
        <p:spPr bwMode="auto">
          <a:xfrm>
            <a:off x="3203575" y="2246313"/>
            <a:ext cx="2520950" cy="1109662"/>
          </a:xfrm>
          <a:prstGeom prst="rect">
            <a:avLst/>
          </a:prstGeom>
          <a:solidFill>
            <a:schemeClr val="bg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tIns="0" bIns="936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0" u="sng" smtClean="0">
                <a:solidFill>
                  <a:srgbClr val="800000"/>
                </a:solidFill>
                <a:latin typeface="Calibri" charset="0"/>
                <a:cs typeface="Calibri" charset="0"/>
              </a:rPr>
              <a:t>Spitzer (D = 0.8 m)</a:t>
            </a:r>
          </a:p>
          <a:p>
            <a:r>
              <a:rPr lang="en-US" sz="1400" b="0" smtClean="0">
                <a:solidFill>
                  <a:srgbClr val="000000"/>
                </a:solidFill>
                <a:latin typeface="Calibri" charset="0"/>
                <a:cs typeface="Calibri" charset="0"/>
              </a:rPr>
              <a:t> </a:t>
            </a:r>
            <a:r>
              <a:rPr lang="en-US" sz="1600" b="0" smtClean="0">
                <a:solidFill>
                  <a:srgbClr val="000000"/>
                </a:solidFill>
                <a:latin typeface="Calibri" charset="0"/>
                <a:cs typeface="Calibri" charset="0"/>
              </a:rPr>
              <a:t>IRAC @ 3.6 </a:t>
            </a:r>
            <a:r>
              <a:rPr lang="en-US" sz="1600" b="0" smtClean="0">
                <a:solidFill>
                  <a:srgbClr val="000000"/>
                </a:solidFill>
                <a:latin typeface="Symbol" charset="0"/>
                <a:cs typeface="Symbol" charset="0"/>
              </a:rPr>
              <a:t>m</a:t>
            </a:r>
            <a:r>
              <a:rPr lang="en-US" sz="1600" b="0" smtClean="0">
                <a:solidFill>
                  <a:srgbClr val="000000"/>
                </a:solidFill>
                <a:latin typeface="Calibri" charset="0"/>
                <a:cs typeface="Calibri" charset="0"/>
              </a:rPr>
              <a:t>m = 0.93”</a:t>
            </a:r>
          </a:p>
          <a:p>
            <a:r>
              <a:rPr lang="en-US" sz="1600" b="0" smtClean="0">
                <a:solidFill>
                  <a:srgbClr val="000000"/>
                </a:solidFill>
                <a:latin typeface="Calibri" charset="0"/>
                <a:cs typeface="Calibri" charset="0"/>
              </a:rPr>
              <a:t> IRAC @ 8.0 </a:t>
            </a:r>
            <a:r>
              <a:rPr lang="en-US" sz="1600" b="0" smtClean="0">
                <a:solidFill>
                  <a:srgbClr val="000000"/>
                </a:solidFill>
                <a:latin typeface="Symbol" charset="0"/>
                <a:cs typeface="Symbol" charset="0"/>
              </a:rPr>
              <a:t>m</a:t>
            </a:r>
            <a:r>
              <a:rPr lang="en-US" sz="1600" b="0" smtClean="0">
                <a:solidFill>
                  <a:srgbClr val="000000"/>
                </a:solidFill>
                <a:latin typeface="Calibri" charset="0"/>
                <a:cs typeface="Calibri" charset="0"/>
              </a:rPr>
              <a:t>m = 2.06”</a:t>
            </a:r>
          </a:p>
          <a:p>
            <a:r>
              <a:rPr lang="en-US" sz="1600" b="0" smtClean="0">
                <a:solidFill>
                  <a:srgbClr val="000000"/>
                </a:solidFill>
                <a:latin typeface="Calibri" charset="0"/>
                <a:cs typeface="Calibri" charset="0"/>
              </a:rPr>
              <a:t> MIPS @ 24 </a:t>
            </a:r>
            <a:r>
              <a:rPr lang="en-US" sz="1600" b="0" smtClean="0">
                <a:solidFill>
                  <a:srgbClr val="000000"/>
                </a:solidFill>
                <a:latin typeface="Symbol" charset="0"/>
                <a:cs typeface="Symbol" charset="0"/>
              </a:rPr>
              <a:t>m</a:t>
            </a:r>
            <a:r>
              <a:rPr lang="en-US" sz="1600" b="0" smtClean="0">
                <a:solidFill>
                  <a:srgbClr val="000000"/>
                </a:solidFill>
                <a:latin typeface="Calibri" charset="0"/>
                <a:cs typeface="Calibri" charset="0"/>
              </a:rPr>
              <a:t>m = 6.18”</a:t>
            </a:r>
          </a:p>
        </p:txBody>
      </p:sp>
      <p:sp>
        <p:nvSpPr>
          <p:cNvPr id="58" name="TextBox 39"/>
          <p:cNvSpPr txBox="1">
            <a:spLocks noChangeArrowheads="1"/>
          </p:cNvSpPr>
          <p:nvPr/>
        </p:nvSpPr>
        <p:spPr bwMode="auto">
          <a:xfrm>
            <a:off x="5940425" y="2014538"/>
            <a:ext cx="3024188" cy="1355725"/>
          </a:xfrm>
          <a:prstGeom prst="rect">
            <a:avLst/>
          </a:prstGeom>
          <a:solidFill>
            <a:schemeClr val="bg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tIns="0" bIns="936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0" u="sng" smtClean="0">
                <a:solidFill>
                  <a:srgbClr val="800000"/>
                </a:solidFill>
                <a:latin typeface="Calibri" charset="0"/>
                <a:cs typeface="Calibri" charset="0"/>
              </a:rPr>
              <a:t>JWST (D = 6.5 m)</a:t>
            </a:r>
          </a:p>
          <a:p>
            <a:r>
              <a:rPr lang="en-US" sz="1600" b="0" smtClean="0">
                <a:solidFill>
                  <a:srgbClr val="000000"/>
                </a:solidFill>
                <a:latin typeface="Calibri" charset="0"/>
                <a:cs typeface="Calibri" charset="0"/>
              </a:rPr>
              <a:t> NIRCam @ 2 </a:t>
            </a:r>
            <a:r>
              <a:rPr lang="en-US" sz="1600" b="0" smtClean="0">
                <a:solidFill>
                  <a:srgbClr val="000000"/>
                </a:solidFill>
                <a:latin typeface="Symbol" charset="0"/>
                <a:cs typeface="Symbol" charset="0"/>
              </a:rPr>
              <a:t>m</a:t>
            </a:r>
            <a:r>
              <a:rPr lang="en-US" sz="1600" b="0" smtClean="0">
                <a:solidFill>
                  <a:srgbClr val="000000"/>
                </a:solidFill>
                <a:latin typeface="Calibri" charset="0"/>
                <a:cs typeface="Calibri" charset="0"/>
              </a:rPr>
              <a:t>m = 0.063’’</a:t>
            </a:r>
          </a:p>
          <a:p>
            <a:r>
              <a:rPr lang="en-US" sz="1600" b="0" smtClean="0">
                <a:solidFill>
                  <a:srgbClr val="000000"/>
                </a:solidFill>
                <a:latin typeface="Calibri" charset="0"/>
                <a:cs typeface="Calibri" charset="0"/>
              </a:rPr>
              <a:t> NIRCam @ 4 </a:t>
            </a:r>
            <a:r>
              <a:rPr lang="en-US" sz="1600" b="0" smtClean="0">
                <a:solidFill>
                  <a:srgbClr val="000000"/>
                </a:solidFill>
                <a:latin typeface="Symbol" charset="0"/>
                <a:cs typeface="Symbol" charset="0"/>
              </a:rPr>
              <a:t>m</a:t>
            </a:r>
            <a:r>
              <a:rPr lang="en-US" sz="1600" b="0" smtClean="0">
                <a:solidFill>
                  <a:srgbClr val="000000"/>
                </a:solidFill>
                <a:latin typeface="Calibri" charset="0"/>
                <a:cs typeface="Calibri" charset="0"/>
              </a:rPr>
              <a:t>m = 0.126’’</a:t>
            </a:r>
          </a:p>
          <a:p>
            <a:r>
              <a:rPr lang="en-US" sz="1600" b="0" smtClean="0">
                <a:solidFill>
                  <a:srgbClr val="000000"/>
                </a:solidFill>
                <a:latin typeface="Calibri" charset="0"/>
                <a:cs typeface="Calibri" charset="0"/>
              </a:rPr>
              <a:t> MIRI @ 10 </a:t>
            </a:r>
            <a:r>
              <a:rPr lang="en-US" sz="1600" b="0" smtClean="0">
                <a:solidFill>
                  <a:srgbClr val="000000"/>
                </a:solidFill>
                <a:latin typeface="Symbol" charset="0"/>
                <a:cs typeface="Symbol" charset="0"/>
              </a:rPr>
              <a:t>m</a:t>
            </a:r>
            <a:r>
              <a:rPr lang="en-US" sz="1600" b="0" smtClean="0">
                <a:solidFill>
                  <a:srgbClr val="000000"/>
                </a:solidFill>
                <a:latin typeface="Calibri" charset="0"/>
                <a:cs typeface="Calibri" charset="0"/>
              </a:rPr>
              <a:t>m = 0.317’’</a:t>
            </a:r>
          </a:p>
          <a:p>
            <a:r>
              <a:rPr lang="en-US" sz="1600" b="0" smtClean="0">
                <a:solidFill>
                  <a:srgbClr val="000000"/>
                </a:solidFill>
                <a:latin typeface="Calibri" charset="0"/>
                <a:cs typeface="Calibri" charset="0"/>
              </a:rPr>
              <a:t> MIRI @ 20 </a:t>
            </a:r>
            <a:r>
              <a:rPr lang="en-US" sz="1600" b="0" smtClean="0">
                <a:solidFill>
                  <a:srgbClr val="000000"/>
                </a:solidFill>
                <a:latin typeface="Symbol" charset="0"/>
                <a:cs typeface="Symbol" charset="0"/>
              </a:rPr>
              <a:t>m</a:t>
            </a:r>
            <a:r>
              <a:rPr lang="en-US" sz="1600" b="0" smtClean="0">
                <a:solidFill>
                  <a:srgbClr val="000000"/>
                </a:solidFill>
                <a:latin typeface="Calibri" charset="0"/>
                <a:cs typeface="Calibri" charset="0"/>
              </a:rPr>
              <a:t>m = 0.635’’</a:t>
            </a:r>
          </a:p>
        </p:txBody>
      </p:sp>
      <p:pic>
        <p:nvPicPr>
          <p:cNvPr id="24581" name="Picture 4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20000">
            <a:off x="2519363" y="2401888"/>
            <a:ext cx="382587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4582" name="Picture 5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00000">
            <a:off x="5359400" y="2239963"/>
            <a:ext cx="304800" cy="50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3" name="Picture 2" descr="4810062910_7ee217694c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1989138"/>
            <a:ext cx="7842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4" name="TextBox 39"/>
          <p:cNvSpPr txBox="1">
            <a:spLocks noChangeArrowheads="1"/>
          </p:cNvSpPr>
          <p:nvPr/>
        </p:nvSpPr>
        <p:spPr bwMode="auto">
          <a:xfrm>
            <a:off x="141288" y="2060575"/>
            <a:ext cx="23431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936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0" smtClean="0">
                <a:solidFill>
                  <a:srgbClr val="000000"/>
                </a:solidFill>
                <a:latin typeface="Calibri" charset="0"/>
                <a:cs typeface="Calibri" charset="0"/>
              </a:rPr>
              <a:t>Diffraction Limits</a:t>
            </a:r>
          </a:p>
        </p:txBody>
      </p:sp>
      <p:sp>
        <p:nvSpPr>
          <p:cNvPr id="68" name="TextBox 39"/>
          <p:cNvSpPr txBox="1">
            <a:spLocks noChangeArrowheads="1"/>
          </p:cNvSpPr>
          <p:nvPr/>
        </p:nvSpPr>
        <p:spPr bwMode="auto">
          <a:xfrm>
            <a:off x="179388" y="3986213"/>
            <a:ext cx="6624637" cy="1079500"/>
          </a:xfrm>
          <a:prstGeom prst="rect">
            <a:avLst/>
          </a:prstGeom>
          <a:solidFill>
            <a:schemeClr val="bg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tIns="0" bIns="936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b="0" smtClean="0">
                <a:solidFill>
                  <a:srgbClr val="000000"/>
                </a:solidFill>
                <a:latin typeface="Calibri" charset="0"/>
                <a:cs typeface="Calibri" charset="0"/>
              </a:rPr>
              <a:t>But, Hubble pixels are 0.04 – 0.05” at &lt;1 </a:t>
            </a:r>
            <a:r>
              <a:rPr lang="en-US" sz="1600" b="0" smtClean="0">
                <a:solidFill>
                  <a:srgbClr val="000000"/>
                </a:solidFill>
                <a:latin typeface="Symbol" charset="0"/>
                <a:cs typeface="Symbol" charset="0"/>
              </a:rPr>
              <a:t>m</a:t>
            </a:r>
            <a:r>
              <a:rPr lang="en-US" sz="1600" b="0" smtClean="0">
                <a:solidFill>
                  <a:srgbClr val="000000"/>
                </a:solidFill>
                <a:latin typeface="Calibri" charset="0"/>
                <a:cs typeface="Calibri" charset="0"/>
              </a:rPr>
              <a:t>m and 0.13” at &gt;1 </a:t>
            </a:r>
            <a:r>
              <a:rPr lang="en-US" sz="1600" b="0" smtClean="0">
                <a:solidFill>
                  <a:srgbClr val="000000"/>
                </a:solidFill>
                <a:latin typeface="Symbol" charset="0"/>
                <a:cs typeface="Symbol" charset="0"/>
              </a:rPr>
              <a:t>m</a:t>
            </a:r>
            <a:r>
              <a:rPr lang="en-US" sz="1600" b="0" smtClean="0">
                <a:solidFill>
                  <a:srgbClr val="000000"/>
                </a:solidFill>
                <a:latin typeface="Calibri" charset="0"/>
                <a:cs typeface="Calibri" charset="0"/>
              </a:rPr>
              <a:t>m</a:t>
            </a:r>
          </a:p>
          <a:p>
            <a:r>
              <a:rPr lang="en-US" sz="1600" b="0" smtClean="0">
                <a:solidFill>
                  <a:srgbClr val="000000"/>
                </a:solidFill>
                <a:latin typeface="Calibri" charset="0"/>
                <a:cs typeface="Calibri" charset="0"/>
              </a:rPr>
              <a:t>        Spitzer pixels are 1.2” at &lt;8 </a:t>
            </a:r>
            <a:r>
              <a:rPr lang="en-US" sz="1600" b="0" smtClean="0">
                <a:solidFill>
                  <a:srgbClr val="000000"/>
                </a:solidFill>
                <a:latin typeface="Symbol" charset="0"/>
                <a:cs typeface="Symbol" charset="0"/>
              </a:rPr>
              <a:t>m</a:t>
            </a:r>
            <a:r>
              <a:rPr lang="en-US" sz="1600" b="0" smtClean="0">
                <a:solidFill>
                  <a:srgbClr val="000000"/>
                </a:solidFill>
                <a:latin typeface="Calibri" charset="0"/>
                <a:cs typeface="Calibri" charset="0"/>
              </a:rPr>
              <a:t>m and 2.55” at 24 </a:t>
            </a:r>
            <a:r>
              <a:rPr lang="en-US" sz="1600" b="0" smtClean="0">
                <a:solidFill>
                  <a:srgbClr val="000000"/>
                </a:solidFill>
                <a:latin typeface="Symbol" charset="0"/>
                <a:cs typeface="Symbol" charset="0"/>
              </a:rPr>
              <a:t>m</a:t>
            </a:r>
            <a:r>
              <a:rPr lang="en-US" sz="1600" b="0" smtClean="0">
                <a:solidFill>
                  <a:srgbClr val="000000"/>
                </a:solidFill>
                <a:latin typeface="Calibri" charset="0"/>
                <a:cs typeface="Calibri" charset="0"/>
              </a:rPr>
              <a:t>m</a:t>
            </a:r>
          </a:p>
          <a:p>
            <a:r>
              <a:rPr lang="en-US" sz="1600" b="0" smtClean="0">
                <a:solidFill>
                  <a:srgbClr val="000000"/>
                </a:solidFill>
                <a:latin typeface="Calibri" charset="0"/>
                <a:cs typeface="Calibri" charset="0"/>
              </a:rPr>
              <a:t>                Hubble can not achieve Nyquist sampling of the diffraction limit</a:t>
            </a:r>
          </a:p>
          <a:p>
            <a:r>
              <a:rPr lang="en-US" sz="1600" b="0" smtClean="0">
                <a:solidFill>
                  <a:srgbClr val="000000"/>
                </a:solidFill>
                <a:latin typeface="Calibri" charset="0"/>
                <a:cs typeface="Calibri" charset="0"/>
              </a:rPr>
              <a:t>                Spitzer only achieves Nyquist sampling of limit at </a:t>
            </a:r>
            <a:r>
              <a:rPr lang="en-US" sz="1600" b="0" smtClean="0">
                <a:solidFill>
                  <a:srgbClr val="000000"/>
                </a:solidFill>
                <a:latin typeface="Symbol" charset="0"/>
                <a:cs typeface="Symbol" charset="0"/>
              </a:rPr>
              <a:t>l</a:t>
            </a:r>
            <a:r>
              <a:rPr lang="en-US" sz="1600" b="0" smtClean="0">
                <a:solidFill>
                  <a:srgbClr val="000000"/>
                </a:solidFill>
                <a:latin typeface="Calibri" charset="0"/>
                <a:cs typeface="Calibri" charset="0"/>
              </a:rPr>
              <a:t> &gt; 24 microns</a:t>
            </a:r>
          </a:p>
        </p:txBody>
      </p:sp>
      <p:cxnSp>
        <p:nvCxnSpPr>
          <p:cNvPr id="69" name="Straight Arrow Connector 4"/>
          <p:cNvCxnSpPr>
            <a:cxnSpLocks noChangeShapeType="1"/>
          </p:cNvCxnSpPr>
          <p:nvPr/>
        </p:nvCxnSpPr>
        <p:spPr bwMode="auto">
          <a:xfrm flipV="1">
            <a:off x="469900" y="4606925"/>
            <a:ext cx="430213" cy="9525"/>
          </a:xfrm>
          <a:prstGeom prst="straightConnector1">
            <a:avLst/>
          </a:prstGeom>
          <a:noFill/>
          <a:ln w="9525">
            <a:solidFill>
              <a:srgbClr val="8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" name="Straight Arrow Connector 4"/>
          <p:cNvCxnSpPr>
            <a:cxnSpLocks noChangeShapeType="1"/>
          </p:cNvCxnSpPr>
          <p:nvPr/>
        </p:nvCxnSpPr>
        <p:spPr bwMode="auto">
          <a:xfrm flipV="1">
            <a:off x="468313" y="4835525"/>
            <a:ext cx="431800" cy="7938"/>
          </a:xfrm>
          <a:prstGeom prst="straightConnector1">
            <a:avLst/>
          </a:prstGeom>
          <a:noFill/>
          <a:ln w="9525">
            <a:solidFill>
              <a:srgbClr val="8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6" name="Straight Arrow Connector 4"/>
          <p:cNvCxnSpPr>
            <a:cxnSpLocks noChangeShapeType="1"/>
          </p:cNvCxnSpPr>
          <p:nvPr/>
        </p:nvCxnSpPr>
        <p:spPr bwMode="auto">
          <a:xfrm>
            <a:off x="2987675" y="3357563"/>
            <a:ext cx="0" cy="504825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9" name="Straight Arrow Connector 4"/>
          <p:cNvCxnSpPr>
            <a:cxnSpLocks noChangeShapeType="1"/>
          </p:cNvCxnSpPr>
          <p:nvPr/>
        </p:nvCxnSpPr>
        <p:spPr bwMode="auto">
          <a:xfrm flipH="1">
            <a:off x="6875463" y="3500438"/>
            <a:ext cx="649287" cy="1800225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1" name="TextBox 39"/>
          <p:cNvSpPr txBox="1">
            <a:spLocks noChangeArrowheads="1"/>
          </p:cNvSpPr>
          <p:nvPr/>
        </p:nvSpPr>
        <p:spPr bwMode="auto">
          <a:xfrm>
            <a:off x="611188" y="5445125"/>
            <a:ext cx="8281987" cy="833438"/>
          </a:xfrm>
          <a:prstGeom prst="rect">
            <a:avLst/>
          </a:prstGeom>
          <a:solidFill>
            <a:schemeClr val="bg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tIns="0" bIns="936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b="0" smtClean="0">
                <a:solidFill>
                  <a:srgbClr val="000000"/>
                </a:solidFill>
                <a:latin typeface="Calibri" charset="0"/>
                <a:cs typeface="Calibri" charset="0"/>
              </a:rPr>
              <a:t>JWST NIRCam has two modules, with pixel size 0.0317” at &lt;2.5 </a:t>
            </a:r>
            <a:r>
              <a:rPr lang="en-US" sz="1600" b="0" smtClean="0">
                <a:solidFill>
                  <a:srgbClr val="000000"/>
                </a:solidFill>
                <a:latin typeface="Symbol" charset="0"/>
                <a:cs typeface="Symbol" charset="0"/>
              </a:rPr>
              <a:t>m</a:t>
            </a:r>
            <a:r>
              <a:rPr lang="en-US" sz="1600" b="0" smtClean="0">
                <a:solidFill>
                  <a:srgbClr val="000000"/>
                </a:solidFill>
                <a:latin typeface="Calibri" charset="0"/>
                <a:cs typeface="Calibri" charset="0"/>
              </a:rPr>
              <a:t>m and 0.0648 at &gt;2.5 </a:t>
            </a:r>
            <a:r>
              <a:rPr lang="en-US" sz="1600" b="0" smtClean="0">
                <a:solidFill>
                  <a:srgbClr val="000000"/>
                </a:solidFill>
                <a:latin typeface="Symbol" charset="0"/>
                <a:cs typeface="Symbol" charset="0"/>
              </a:rPr>
              <a:t>m</a:t>
            </a:r>
            <a:r>
              <a:rPr lang="en-US" sz="1600" b="0" smtClean="0">
                <a:solidFill>
                  <a:srgbClr val="000000"/>
                </a:solidFill>
                <a:latin typeface="Calibri" charset="0"/>
                <a:cs typeface="Calibri" charset="0"/>
              </a:rPr>
              <a:t>m</a:t>
            </a:r>
          </a:p>
          <a:p>
            <a:r>
              <a:rPr lang="en-US" sz="1600" b="0" smtClean="0">
                <a:solidFill>
                  <a:srgbClr val="000000"/>
                </a:solidFill>
                <a:latin typeface="Calibri" charset="0"/>
                <a:cs typeface="Calibri" charset="0"/>
              </a:rPr>
              <a:t>JWST MIRI has pixel size of 0.11 arcsec</a:t>
            </a:r>
          </a:p>
          <a:p>
            <a:r>
              <a:rPr lang="en-US" sz="1600" b="0" smtClean="0">
                <a:solidFill>
                  <a:srgbClr val="000000"/>
                </a:solidFill>
                <a:latin typeface="Calibri" charset="0"/>
                <a:cs typeface="Calibri" charset="0"/>
              </a:rPr>
              <a:t>                </a:t>
            </a:r>
            <a:r>
              <a:rPr lang="en-US" sz="1600" smtClean="0">
                <a:solidFill>
                  <a:srgbClr val="000000"/>
                </a:solidFill>
                <a:latin typeface="Calibri" charset="0"/>
                <a:cs typeface="Calibri" charset="0"/>
              </a:rPr>
              <a:t>JWST achieves Nyquist sampling of the diffraction limit at 2 </a:t>
            </a:r>
            <a:r>
              <a:rPr lang="en-US" sz="1600" b="0" smtClean="0">
                <a:solidFill>
                  <a:srgbClr val="000000"/>
                </a:solidFill>
                <a:latin typeface="Symbol" charset="0"/>
                <a:cs typeface="Symbol" charset="0"/>
              </a:rPr>
              <a:t>m</a:t>
            </a:r>
            <a:r>
              <a:rPr lang="en-US" sz="1600" smtClean="0">
                <a:solidFill>
                  <a:srgbClr val="000000"/>
                </a:solidFill>
                <a:latin typeface="Calibri" charset="0"/>
                <a:cs typeface="Calibri" charset="0"/>
              </a:rPr>
              <a:t>m, 4 </a:t>
            </a:r>
            <a:r>
              <a:rPr lang="en-US" sz="1600" b="0" smtClean="0">
                <a:solidFill>
                  <a:srgbClr val="000000"/>
                </a:solidFill>
                <a:latin typeface="Symbol" charset="0"/>
                <a:cs typeface="Symbol" charset="0"/>
              </a:rPr>
              <a:t>m</a:t>
            </a:r>
            <a:r>
              <a:rPr lang="en-US" sz="1600" smtClean="0">
                <a:solidFill>
                  <a:srgbClr val="000000"/>
                </a:solidFill>
                <a:latin typeface="Calibri" charset="0"/>
                <a:cs typeface="Calibri" charset="0"/>
              </a:rPr>
              <a:t>m, and 7+ </a:t>
            </a:r>
            <a:r>
              <a:rPr lang="en-US" sz="1600" b="0" smtClean="0">
                <a:solidFill>
                  <a:srgbClr val="000000"/>
                </a:solidFill>
                <a:latin typeface="Symbol" charset="0"/>
                <a:cs typeface="Symbol" charset="0"/>
              </a:rPr>
              <a:t>m</a:t>
            </a:r>
            <a:r>
              <a:rPr lang="en-US" sz="1600" smtClean="0">
                <a:solidFill>
                  <a:srgbClr val="000000"/>
                </a:solidFill>
                <a:latin typeface="Calibri" charset="0"/>
                <a:cs typeface="Calibri" charset="0"/>
              </a:rPr>
              <a:t>m</a:t>
            </a:r>
          </a:p>
        </p:txBody>
      </p:sp>
      <p:cxnSp>
        <p:nvCxnSpPr>
          <p:cNvPr id="83" name="Straight Arrow Connector 4"/>
          <p:cNvCxnSpPr>
            <a:cxnSpLocks noChangeShapeType="1"/>
          </p:cNvCxnSpPr>
          <p:nvPr/>
        </p:nvCxnSpPr>
        <p:spPr bwMode="auto">
          <a:xfrm flipV="1">
            <a:off x="900113" y="6059488"/>
            <a:ext cx="430212" cy="7937"/>
          </a:xfrm>
          <a:prstGeom prst="straightConnector1">
            <a:avLst/>
          </a:prstGeom>
          <a:noFill/>
          <a:ln w="9525">
            <a:solidFill>
              <a:srgbClr val="8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TextBox 39"/>
          <p:cNvSpPr txBox="1">
            <a:spLocks noChangeArrowheads="1"/>
          </p:cNvSpPr>
          <p:nvPr/>
        </p:nvSpPr>
        <p:spPr bwMode="auto">
          <a:xfrm>
            <a:off x="403521" y="1082069"/>
            <a:ext cx="3876311" cy="7100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tIns="0" bIns="936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b="0" dirty="0" smtClean="0">
                <a:latin typeface="Helvetica Light"/>
                <a:cs typeface="Helvetica Light"/>
              </a:rPr>
              <a:t>Photon Limited Science</a:t>
            </a:r>
          </a:p>
          <a:p>
            <a:pPr>
              <a:defRPr/>
            </a:pPr>
            <a:r>
              <a:rPr lang="en-US" sz="2000" b="0" dirty="0" smtClean="0">
                <a:solidFill>
                  <a:srgbClr val="008000"/>
                </a:solidFill>
                <a:latin typeface="Helvetica Light"/>
                <a:cs typeface="Helvetica Light"/>
              </a:rPr>
              <a:t>Diffraction Limited Science</a:t>
            </a:r>
          </a:p>
        </p:txBody>
      </p:sp>
      <p:sp>
        <p:nvSpPr>
          <p:cNvPr id="19" name="TextBox 39"/>
          <p:cNvSpPr txBox="1">
            <a:spLocks noChangeArrowheads="1"/>
          </p:cNvSpPr>
          <p:nvPr/>
        </p:nvSpPr>
        <p:spPr bwMode="auto">
          <a:xfrm>
            <a:off x="234736" y="154966"/>
            <a:ext cx="8785964" cy="740845"/>
          </a:xfrm>
          <a:prstGeom prst="rect">
            <a:avLst/>
          </a:prstGeom>
          <a:solidFill>
            <a:schemeClr val="bg1">
              <a:alpha val="50195"/>
            </a:schemeClr>
          </a:solidFill>
          <a:ln w="12700">
            <a:noFill/>
            <a:miter lim="800000"/>
            <a:headEnd/>
            <a:tailEnd/>
          </a:ln>
        </p:spPr>
        <p:txBody>
          <a:bodyPr wrap="square" tIns="0" bIns="936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4200" b="0" dirty="0">
                <a:solidFill>
                  <a:srgbClr val="000000"/>
                </a:solidFill>
                <a:latin typeface="Helvetica Light"/>
                <a:cs typeface="Helvetica Light"/>
              </a:rPr>
              <a:t>a</a:t>
            </a:r>
            <a:r>
              <a:rPr lang="en-US" sz="42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stronomy’s </a:t>
            </a:r>
            <a:r>
              <a:rPr lang="en-US" sz="4200" b="0" dirty="0">
                <a:solidFill>
                  <a:srgbClr val="000000"/>
                </a:solidFill>
                <a:latin typeface="Helvetica Light"/>
                <a:cs typeface="Helvetica Light"/>
              </a:rPr>
              <a:t>n</a:t>
            </a:r>
            <a:r>
              <a:rPr lang="en-US" sz="42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ext </a:t>
            </a:r>
            <a:r>
              <a:rPr lang="en-US" sz="4200" b="0" dirty="0">
                <a:solidFill>
                  <a:srgbClr val="000000"/>
                </a:solidFill>
                <a:latin typeface="Helvetica Light"/>
                <a:cs typeface="Helvetica Light"/>
              </a:rPr>
              <a:t>g</a:t>
            </a:r>
            <a:r>
              <a:rPr lang="en-US" sz="42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reat </a:t>
            </a:r>
            <a:r>
              <a:rPr lang="en-US" sz="4200" b="0" dirty="0">
                <a:solidFill>
                  <a:srgbClr val="000000"/>
                </a:solidFill>
                <a:latin typeface="Helvetica Light"/>
                <a:cs typeface="Helvetica Light"/>
              </a:rPr>
              <a:t>o</a:t>
            </a:r>
            <a:r>
              <a:rPr lang="en-US" sz="42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bservatory</a:t>
            </a:r>
            <a:endParaRPr lang="en-US" sz="4200" b="0" dirty="0">
              <a:solidFill>
                <a:srgbClr val="000000"/>
              </a:solidFill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97722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68" grpId="0" animBg="1"/>
      <p:bldP spid="8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1" descr="SM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6" r="-2" b="-2876"/>
          <a:stretch>
            <a:fillRect/>
          </a:stretch>
        </p:blipFill>
        <p:spPr bwMode="auto">
          <a:xfrm>
            <a:off x="12700" y="23813"/>
            <a:ext cx="9117013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2190012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1" descr="Slide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" t="4353" r="974" b="5463"/>
          <a:stretch>
            <a:fillRect/>
          </a:stretch>
        </p:blipFill>
        <p:spPr bwMode="auto">
          <a:xfrm>
            <a:off x="703263" y="836613"/>
            <a:ext cx="7900987" cy="54340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02" name="Rectangle 12"/>
          <p:cNvSpPr>
            <a:spLocks noChangeArrowheads="1"/>
          </p:cNvSpPr>
          <p:nvPr/>
        </p:nvSpPr>
        <p:spPr bwMode="auto">
          <a:xfrm>
            <a:off x="611188" y="6237288"/>
            <a:ext cx="6697662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en-US" sz="1800" b="0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Calibri" charset="0"/>
              </a:rPr>
              <a:t>all data are now analyzed and published – </a:t>
            </a:r>
            <a:r>
              <a:rPr lang="en-US" sz="1800" b="0" smtClean="0">
                <a:solidFill>
                  <a:srgbClr val="800000"/>
                </a:solidFill>
                <a:latin typeface="Calibri" charset="0"/>
                <a:ea typeface="ＭＳ Ｐゴシック" charset="0"/>
                <a:cs typeface="Calibri" charset="0"/>
              </a:rPr>
              <a:t>kalirai et al. (2012)</a:t>
            </a:r>
          </a:p>
        </p:txBody>
      </p:sp>
      <p:sp>
        <p:nvSpPr>
          <p:cNvPr id="76803" name="TextBox 39"/>
          <p:cNvSpPr txBox="1">
            <a:spLocks noChangeArrowheads="1"/>
          </p:cNvSpPr>
          <p:nvPr/>
        </p:nvSpPr>
        <p:spPr bwMode="auto">
          <a:xfrm>
            <a:off x="-1588" y="115888"/>
            <a:ext cx="9145588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936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36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a panchromatic survey of 47 </a:t>
            </a:r>
            <a:r>
              <a:rPr lang="en-US" altLang="ja-JP" sz="3600" b="0" dirty="0" err="1" smtClean="0">
                <a:solidFill>
                  <a:srgbClr val="000000"/>
                </a:solidFill>
                <a:latin typeface="Helvetica Light"/>
                <a:cs typeface="Helvetica Light"/>
              </a:rPr>
              <a:t>tuc</a:t>
            </a:r>
            <a:endParaRPr lang="en-US" altLang="ja-JP" sz="3600" b="0" dirty="0" smtClean="0">
              <a:solidFill>
                <a:srgbClr val="000000"/>
              </a:solidFill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160753139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5" descr="SMC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55638" y="2130425"/>
            <a:ext cx="4248150" cy="549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0" name="Picture 1" descr="cmdsingl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9" r="44968" b="18518"/>
          <a:stretch>
            <a:fillRect/>
          </a:stretch>
        </p:blipFill>
        <p:spPr bwMode="auto">
          <a:xfrm>
            <a:off x="5492750" y="836613"/>
            <a:ext cx="3400425" cy="57753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3011" name="Rectangle 12"/>
          <p:cNvSpPr>
            <a:spLocks noChangeArrowheads="1"/>
          </p:cNvSpPr>
          <p:nvPr/>
        </p:nvSpPr>
        <p:spPr bwMode="auto">
          <a:xfrm>
            <a:off x="3563938" y="2794000"/>
            <a:ext cx="2016125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en-US" sz="1800" b="0" smtClean="0">
                <a:solidFill>
                  <a:srgbClr val="800000"/>
                </a:solidFill>
                <a:latin typeface="Calibri" charset="0"/>
                <a:ea typeface="ＭＳ Ｐゴシック" charset="0"/>
                <a:cs typeface="Calibri" charset="0"/>
              </a:rPr>
              <a:t>kalirai et al. (2012)</a:t>
            </a:r>
          </a:p>
        </p:txBody>
      </p:sp>
      <p:sp>
        <p:nvSpPr>
          <p:cNvPr id="78852" name="TextBox 39"/>
          <p:cNvSpPr txBox="1">
            <a:spLocks noChangeArrowheads="1"/>
          </p:cNvSpPr>
          <p:nvPr/>
        </p:nvSpPr>
        <p:spPr bwMode="auto">
          <a:xfrm>
            <a:off x="-1588" y="115888"/>
            <a:ext cx="9145588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936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3600" b="0" dirty="0" smtClean="0">
                <a:solidFill>
                  <a:srgbClr val="000000"/>
                </a:solidFill>
                <a:latin typeface="Helvetica Light"/>
                <a:cs typeface="Helvetica Light"/>
              </a:rPr>
              <a:t>the deepest probe of a globular cluster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72836" y="1118489"/>
            <a:ext cx="1526427" cy="1897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105268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/>
    </p:bldLst>
  </p:timing>
</p:sld>
</file>

<file path=ppt/theme/theme1.xml><?xml version="1.0" encoding="utf-8"?>
<a:theme xmlns:a="http://schemas.openxmlformats.org/drawingml/2006/main" name="eEnterprise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eEnterprise">
      <a:majorFont>
        <a:latin typeface="Arial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triangle" w="med" len="med"/>
          <a:tailEnd type="triangl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triangle" w="med" len="med"/>
          <a:tailEnd type="triangl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eEnterprise 1">
        <a:dk1>
          <a:srgbClr val="FF00FF"/>
        </a:dk1>
        <a:lt1>
          <a:srgbClr val="FFFFFF"/>
        </a:lt1>
        <a:dk2>
          <a:srgbClr val="000000"/>
        </a:dk2>
        <a:lt2>
          <a:srgbClr val="0000FF"/>
        </a:lt2>
        <a:accent1>
          <a:srgbClr val="00B4FF"/>
        </a:accent1>
        <a:accent2>
          <a:srgbClr val="FEFF00"/>
        </a:accent2>
        <a:accent3>
          <a:srgbClr val="AAAAAA"/>
        </a:accent3>
        <a:accent4>
          <a:srgbClr val="DADADA"/>
        </a:accent4>
        <a:accent5>
          <a:srgbClr val="AAD6FF"/>
        </a:accent5>
        <a:accent6>
          <a:srgbClr val="E6E700"/>
        </a:accent6>
        <a:hlink>
          <a:srgbClr val="FF0000"/>
        </a:hlink>
        <a:folHlink>
          <a:srgbClr val="00FF7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Enterprise 2">
        <a:dk1>
          <a:srgbClr val="000000"/>
        </a:dk1>
        <a:lt1>
          <a:srgbClr val="FFFFFF"/>
        </a:lt1>
        <a:dk2>
          <a:srgbClr val="008FEE"/>
        </a:dk2>
        <a:lt2>
          <a:srgbClr val="868686"/>
        </a:lt2>
        <a:accent1>
          <a:srgbClr val="D4D400"/>
        </a:accent1>
        <a:accent2>
          <a:srgbClr val="000282"/>
        </a:accent2>
        <a:accent3>
          <a:srgbClr val="FFFFFF"/>
        </a:accent3>
        <a:accent4>
          <a:srgbClr val="000000"/>
        </a:accent4>
        <a:accent5>
          <a:srgbClr val="E6E6AA"/>
        </a:accent5>
        <a:accent6>
          <a:srgbClr val="000275"/>
        </a:accent6>
        <a:hlink>
          <a:srgbClr val="FF0017"/>
        </a:hlink>
        <a:folHlink>
          <a:srgbClr val="0061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5_eEnterprise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eEnterprise">
      <a:majorFont>
        <a:latin typeface="Arial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triangle" w="med" len="med"/>
          <a:tailEnd type="triangl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triangle" w="med" len="med"/>
          <a:tailEnd type="triangl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eEnterprise 1">
        <a:dk1>
          <a:srgbClr val="FF00FF"/>
        </a:dk1>
        <a:lt1>
          <a:srgbClr val="FFFFFF"/>
        </a:lt1>
        <a:dk2>
          <a:srgbClr val="000000"/>
        </a:dk2>
        <a:lt2>
          <a:srgbClr val="0000FF"/>
        </a:lt2>
        <a:accent1>
          <a:srgbClr val="00B4FF"/>
        </a:accent1>
        <a:accent2>
          <a:srgbClr val="FEFF00"/>
        </a:accent2>
        <a:accent3>
          <a:srgbClr val="AAAAAA"/>
        </a:accent3>
        <a:accent4>
          <a:srgbClr val="DADADA"/>
        </a:accent4>
        <a:accent5>
          <a:srgbClr val="AAD6FF"/>
        </a:accent5>
        <a:accent6>
          <a:srgbClr val="E6E700"/>
        </a:accent6>
        <a:hlink>
          <a:srgbClr val="FF0000"/>
        </a:hlink>
        <a:folHlink>
          <a:srgbClr val="00FF7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Enterprise 2">
        <a:dk1>
          <a:srgbClr val="000000"/>
        </a:dk1>
        <a:lt1>
          <a:srgbClr val="FFFFFF"/>
        </a:lt1>
        <a:dk2>
          <a:srgbClr val="008FEE"/>
        </a:dk2>
        <a:lt2>
          <a:srgbClr val="868686"/>
        </a:lt2>
        <a:accent1>
          <a:srgbClr val="D4D400"/>
        </a:accent1>
        <a:accent2>
          <a:srgbClr val="000282"/>
        </a:accent2>
        <a:accent3>
          <a:srgbClr val="FFFFFF"/>
        </a:accent3>
        <a:accent4>
          <a:srgbClr val="000000"/>
        </a:accent4>
        <a:accent5>
          <a:srgbClr val="E6E6AA"/>
        </a:accent5>
        <a:accent6>
          <a:srgbClr val="000275"/>
        </a:accent6>
        <a:hlink>
          <a:srgbClr val="FF0017"/>
        </a:hlink>
        <a:folHlink>
          <a:srgbClr val="0061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  <a:ea typeface="ＭＳ Ｐゴシック" pitchFamily="-109" charset="-128"/>
            <a:cs typeface="ＭＳ Ｐゴシック" pitchFamily="-109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  <a:ea typeface="ＭＳ Ｐゴシック" pitchFamily="-109" charset="-128"/>
            <a:cs typeface="ＭＳ Ｐゴシック" pitchFamily="-109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eEnterprise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eEnterprise">
      <a:majorFont>
        <a:latin typeface="Arial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triangle" w="med" len="med"/>
          <a:tailEnd type="triangl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triangle" w="med" len="med"/>
          <a:tailEnd type="triangl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eEnterprise 1">
        <a:dk1>
          <a:srgbClr val="FF00FF"/>
        </a:dk1>
        <a:lt1>
          <a:srgbClr val="FFFFFF"/>
        </a:lt1>
        <a:dk2>
          <a:srgbClr val="000000"/>
        </a:dk2>
        <a:lt2>
          <a:srgbClr val="0000FF"/>
        </a:lt2>
        <a:accent1>
          <a:srgbClr val="00B4FF"/>
        </a:accent1>
        <a:accent2>
          <a:srgbClr val="FEFF00"/>
        </a:accent2>
        <a:accent3>
          <a:srgbClr val="AAAAAA"/>
        </a:accent3>
        <a:accent4>
          <a:srgbClr val="DADADA"/>
        </a:accent4>
        <a:accent5>
          <a:srgbClr val="AAD6FF"/>
        </a:accent5>
        <a:accent6>
          <a:srgbClr val="E6E700"/>
        </a:accent6>
        <a:hlink>
          <a:srgbClr val="FF0000"/>
        </a:hlink>
        <a:folHlink>
          <a:srgbClr val="00FF7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Enterprise 2">
        <a:dk1>
          <a:srgbClr val="000000"/>
        </a:dk1>
        <a:lt1>
          <a:srgbClr val="FFFFFF"/>
        </a:lt1>
        <a:dk2>
          <a:srgbClr val="008FEE"/>
        </a:dk2>
        <a:lt2>
          <a:srgbClr val="868686"/>
        </a:lt2>
        <a:accent1>
          <a:srgbClr val="D4D400"/>
        </a:accent1>
        <a:accent2>
          <a:srgbClr val="000282"/>
        </a:accent2>
        <a:accent3>
          <a:srgbClr val="FFFFFF"/>
        </a:accent3>
        <a:accent4>
          <a:srgbClr val="000000"/>
        </a:accent4>
        <a:accent5>
          <a:srgbClr val="E6E6AA"/>
        </a:accent5>
        <a:accent6>
          <a:srgbClr val="000275"/>
        </a:accent6>
        <a:hlink>
          <a:srgbClr val="FF0017"/>
        </a:hlink>
        <a:folHlink>
          <a:srgbClr val="0061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eEnterprise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eEnterprise">
      <a:majorFont>
        <a:latin typeface="Arial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triangle" w="med" len="med"/>
          <a:tailEnd type="triangl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triangle" w="med" len="med"/>
          <a:tailEnd type="triangl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eEnterprise 1">
        <a:dk1>
          <a:srgbClr val="FF00FF"/>
        </a:dk1>
        <a:lt1>
          <a:srgbClr val="FFFFFF"/>
        </a:lt1>
        <a:dk2>
          <a:srgbClr val="000000"/>
        </a:dk2>
        <a:lt2>
          <a:srgbClr val="0000FF"/>
        </a:lt2>
        <a:accent1>
          <a:srgbClr val="00B4FF"/>
        </a:accent1>
        <a:accent2>
          <a:srgbClr val="FEFF00"/>
        </a:accent2>
        <a:accent3>
          <a:srgbClr val="AAAAAA"/>
        </a:accent3>
        <a:accent4>
          <a:srgbClr val="DADADA"/>
        </a:accent4>
        <a:accent5>
          <a:srgbClr val="AAD6FF"/>
        </a:accent5>
        <a:accent6>
          <a:srgbClr val="E6E700"/>
        </a:accent6>
        <a:hlink>
          <a:srgbClr val="FF0000"/>
        </a:hlink>
        <a:folHlink>
          <a:srgbClr val="00FF7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Enterprise 2">
        <a:dk1>
          <a:srgbClr val="000000"/>
        </a:dk1>
        <a:lt1>
          <a:srgbClr val="FFFFFF"/>
        </a:lt1>
        <a:dk2>
          <a:srgbClr val="008FEE"/>
        </a:dk2>
        <a:lt2>
          <a:srgbClr val="868686"/>
        </a:lt2>
        <a:accent1>
          <a:srgbClr val="D4D400"/>
        </a:accent1>
        <a:accent2>
          <a:srgbClr val="000282"/>
        </a:accent2>
        <a:accent3>
          <a:srgbClr val="FFFFFF"/>
        </a:accent3>
        <a:accent4>
          <a:srgbClr val="000000"/>
        </a:accent4>
        <a:accent5>
          <a:srgbClr val="E6E6AA"/>
        </a:accent5>
        <a:accent6>
          <a:srgbClr val="000275"/>
        </a:accent6>
        <a:hlink>
          <a:srgbClr val="FF0017"/>
        </a:hlink>
        <a:folHlink>
          <a:srgbClr val="0061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_eEnterprise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eEnterprise">
      <a:majorFont>
        <a:latin typeface="Arial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triangle" w="med" len="med"/>
          <a:tailEnd type="triangl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triangle" w="med" len="med"/>
          <a:tailEnd type="triangl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eEnterprise 1">
        <a:dk1>
          <a:srgbClr val="FF00FF"/>
        </a:dk1>
        <a:lt1>
          <a:srgbClr val="FFFFFF"/>
        </a:lt1>
        <a:dk2>
          <a:srgbClr val="000000"/>
        </a:dk2>
        <a:lt2>
          <a:srgbClr val="0000FF"/>
        </a:lt2>
        <a:accent1>
          <a:srgbClr val="00B4FF"/>
        </a:accent1>
        <a:accent2>
          <a:srgbClr val="FEFF00"/>
        </a:accent2>
        <a:accent3>
          <a:srgbClr val="AAAAAA"/>
        </a:accent3>
        <a:accent4>
          <a:srgbClr val="DADADA"/>
        </a:accent4>
        <a:accent5>
          <a:srgbClr val="AAD6FF"/>
        </a:accent5>
        <a:accent6>
          <a:srgbClr val="E6E700"/>
        </a:accent6>
        <a:hlink>
          <a:srgbClr val="FF0000"/>
        </a:hlink>
        <a:folHlink>
          <a:srgbClr val="00FF7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Enterprise 2">
        <a:dk1>
          <a:srgbClr val="000000"/>
        </a:dk1>
        <a:lt1>
          <a:srgbClr val="FFFFFF"/>
        </a:lt1>
        <a:dk2>
          <a:srgbClr val="008FEE"/>
        </a:dk2>
        <a:lt2>
          <a:srgbClr val="868686"/>
        </a:lt2>
        <a:accent1>
          <a:srgbClr val="D4D400"/>
        </a:accent1>
        <a:accent2>
          <a:srgbClr val="000282"/>
        </a:accent2>
        <a:accent3>
          <a:srgbClr val="FFFFFF"/>
        </a:accent3>
        <a:accent4>
          <a:srgbClr val="000000"/>
        </a:accent4>
        <a:accent5>
          <a:srgbClr val="E6E6AA"/>
        </a:accent5>
        <a:accent6>
          <a:srgbClr val="000275"/>
        </a:accent6>
        <a:hlink>
          <a:srgbClr val="FF0017"/>
        </a:hlink>
        <a:folHlink>
          <a:srgbClr val="0061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Settings\s076309\Desktop\02.090 S&amp;E Capabilities\ST Capabilities - Modified\eEnterprise.ppt</Template>
  <TotalTime>26016</TotalTime>
  <Pages>17</Pages>
  <Words>3841</Words>
  <Application>Microsoft Macintosh PowerPoint</Application>
  <PresentationFormat>On-screen Show (4:3)</PresentationFormat>
  <Paragraphs>560</Paragraphs>
  <Slides>63</Slides>
  <Notes>51</Notes>
  <HiddenSlides>0</HiddenSlides>
  <MMClips>3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63</vt:i4>
      </vt:variant>
    </vt:vector>
  </HeadingPairs>
  <TitlesOfParts>
    <vt:vector size="73" baseType="lpstr">
      <vt:lpstr>eEnterprise</vt:lpstr>
      <vt:lpstr>Office Theme</vt:lpstr>
      <vt:lpstr>Blank Presentation</vt:lpstr>
      <vt:lpstr>2_Office Theme</vt:lpstr>
      <vt:lpstr>1_Office Theme</vt:lpstr>
      <vt:lpstr>1_Blank Presentation</vt:lpstr>
      <vt:lpstr>2_eEnterprise</vt:lpstr>
      <vt:lpstr>3_eEnterprise</vt:lpstr>
      <vt:lpstr>4_eEnterprise</vt:lpstr>
      <vt:lpstr>5_eEnterprise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making Hubble even more powerful!</vt:lpstr>
      <vt:lpstr>making Hubble even more powerful!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6.5m segmented mirror in space</vt:lpstr>
      <vt:lpstr>PowerPoint Presentation</vt:lpstr>
      <vt:lpstr>nirspec microshutter array</vt:lpstr>
      <vt:lpstr>PowerPoint Presentation</vt:lpstr>
      <vt:lpstr>nirspec microshutter array</vt:lpstr>
      <vt:lpstr>PowerPoint Presentation</vt:lpstr>
      <vt:lpstr>tennis-court sized 5-layer sunshield</vt:lpstr>
      <vt:lpstr>tennis-court sized 5-layer sunshield</vt:lpstr>
      <vt:lpstr>complex suite of instruments</vt:lpstr>
      <vt:lpstr>Near Infrared Camera</vt:lpstr>
      <vt:lpstr>Near Infrared Spectrograph</vt:lpstr>
      <vt:lpstr>Mid Infrared Instrument</vt:lpstr>
      <vt:lpstr>Near Infrared Imager and Slitless Spectrograph</vt:lpstr>
      <vt:lpstr>PowerPoint Presentation</vt:lpstr>
      <vt:lpstr>PowerPoint Presentation</vt:lpstr>
      <vt:lpstr>PowerPoint Presentation</vt:lpstr>
      <vt:lpstr>Title slide </vt:lpstr>
      <vt:lpstr>Title slide </vt:lpstr>
      <vt:lpstr>PowerPoint Presentation</vt:lpstr>
      <vt:lpstr>determining robust physical parameters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GSFC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JWST Project Report to the PMC</dc:title>
  <dc:creator>Phil Sabelhaus</dc:creator>
  <cp:lastModifiedBy>Jason Kalirai</cp:lastModifiedBy>
  <cp:revision>2036</cp:revision>
  <cp:lastPrinted>2001-06-27T17:42:43Z</cp:lastPrinted>
  <dcterms:created xsi:type="dcterms:W3CDTF">2001-04-24T18:42:29Z</dcterms:created>
  <dcterms:modified xsi:type="dcterms:W3CDTF">2013-04-21T20:27:11Z</dcterms:modified>
</cp:coreProperties>
</file>