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87" r:id="rId2"/>
    <p:sldId id="395" r:id="rId3"/>
    <p:sldId id="402" r:id="rId4"/>
    <p:sldId id="376" r:id="rId5"/>
    <p:sldId id="388" r:id="rId6"/>
    <p:sldId id="377" r:id="rId7"/>
    <p:sldId id="378" r:id="rId8"/>
    <p:sldId id="379" r:id="rId9"/>
    <p:sldId id="380" r:id="rId10"/>
    <p:sldId id="393" r:id="rId11"/>
    <p:sldId id="389" r:id="rId12"/>
    <p:sldId id="390" r:id="rId13"/>
    <p:sldId id="391" r:id="rId14"/>
    <p:sldId id="392" r:id="rId15"/>
    <p:sldId id="416" r:id="rId16"/>
    <p:sldId id="381" r:id="rId17"/>
    <p:sldId id="403" r:id="rId18"/>
    <p:sldId id="406" r:id="rId19"/>
    <p:sldId id="396" r:id="rId20"/>
    <p:sldId id="404" r:id="rId21"/>
    <p:sldId id="405" r:id="rId22"/>
    <p:sldId id="412" r:id="rId23"/>
    <p:sldId id="407" r:id="rId24"/>
    <p:sldId id="411" r:id="rId25"/>
    <p:sldId id="414" r:id="rId26"/>
    <p:sldId id="408" r:id="rId27"/>
    <p:sldId id="401" r:id="rId28"/>
  </p:sldIdLst>
  <p:sldSz cx="9144000" cy="6858000" type="screen4x3"/>
  <p:notesSz cx="6997700" cy="9271000"/>
  <p:embeddedFontLst>
    <p:embeddedFont>
      <p:font typeface="Arial Narrow" panose="020B0606020202030204" pitchFamily="34"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0066"/>
    <a:srgbClr val="000099"/>
    <a:srgbClr val="FF0000"/>
    <a:srgbClr val="00FF99"/>
    <a:srgbClr val="FF99FF"/>
    <a:srgbClr val="33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76" autoAdjust="0"/>
    <p:restoredTop sz="84502" autoAdjust="0"/>
  </p:normalViewPr>
  <p:slideViewPr>
    <p:cSldViewPr>
      <p:cViewPr varScale="1">
        <p:scale>
          <a:sx n="75" d="100"/>
          <a:sy n="75" d="100"/>
        </p:scale>
        <p:origin x="-11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620" y="-10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9700" name="Rectangle 4"/>
          <p:cNvSpPr>
            <a:spLocks noRo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700088" y="4403725"/>
            <a:ext cx="5597525" cy="417195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05863"/>
            <a:ext cx="3032125"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9159" name="Rectangle 7"/>
          <p:cNvSpPr>
            <a:spLocks noGrp="1" noChangeArrowheads="1"/>
          </p:cNvSpPr>
          <p:nvPr>
            <p:ph type="sldNum" sz="quarter" idx="5"/>
          </p:nvPr>
        </p:nvSpPr>
        <p:spPr bwMode="auto">
          <a:xfrm>
            <a:off x="3963988" y="8805863"/>
            <a:ext cx="3032125"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AF90B4E-FD70-4A6E-9E8D-9046E7573759}" type="slidenum">
              <a:rPr lang="en-US"/>
              <a:pPr>
                <a:defRPr/>
              </a:pPr>
              <a:t>‹#›</a:t>
            </a:fld>
            <a:endParaRPr lang="en-US"/>
          </a:p>
        </p:txBody>
      </p:sp>
    </p:spTree>
    <p:extLst>
      <p:ext uri="{BB962C8B-B14F-4D97-AF65-F5344CB8AC3E}">
        <p14:creationId xmlns:p14="http://schemas.microsoft.com/office/powerpoint/2010/main" val="247176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404CD0-C8FA-480A-8B8E-A56586533D52}"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4D1864-11E7-4F3A-A20A-C133AE089146}" type="slidenum">
              <a:rPr lang="en-US" altLang="en-US" sz="1200" smtClean="0"/>
              <a:pPr/>
              <a:t>11</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BDF4888-7AF6-41A9-8FFB-F5B6179FCAFF}" type="slidenum">
              <a:rPr lang="en-US" altLang="en-US" sz="1200" smtClean="0"/>
              <a:pPr/>
              <a:t>12</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F2DE1F-842A-48A7-A79D-6570BE15497E}" type="slidenum">
              <a:rPr lang="en-US" altLang="en-US" sz="1200" smtClean="0"/>
              <a:pPr/>
              <a:t>13</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5AAB412-286D-49AF-A12C-E12CD10B1841}" type="slidenum">
              <a:rPr lang="en-US" altLang="en-US" sz="1200" smtClean="0"/>
              <a:pPr/>
              <a:t>14</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C943DF-C536-4FF1-AB94-C5771A1C2D08}" type="slidenum">
              <a:rPr lang="en-US" altLang="en-US" sz="1200" smtClean="0"/>
              <a:pPr/>
              <a:t>15</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ADE173-4A2E-470C-8802-DDA552AEB389}" type="slidenum">
              <a:rPr lang="en-US" altLang="en-US" sz="1200" smtClean="0"/>
              <a:pPr/>
              <a:t>16</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E6AFBE-1D9C-43B4-B380-45F272A86116}" type="slidenum">
              <a:rPr lang="en-US" altLang="en-US" sz="1200" smtClean="0"/>
              <a:pPr/>
              <a:t>17</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5AFD21E-AFBB-4F76-B456-9B1373887724}" type="slidenum">
              <a:rPr lang="en-US" altLang="en-US" sz="1200" smtClean="0"/>
              <a:pPr/>
              <a:t>18</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F000FD-6378-497D-9099-DA231D9D1DB0}" type="slidenum">
              <a:rPr lang="en-US" altLang="en-US" sz="1200" smtClean="0"/>
              <a:pPr/>
              <a:t>19</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48EBEE-DE84-4524-BE09-3F413743A413}" type="slidenum">
              <a:rPr lang="en-US" altLang="en-US" sz="1200" smtClean="0"/>
              <a:pPr/>
              <a:t>20</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3A7E19-78AB-464B-AB9E-0EC7D88CC974}"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E177D5-2B40-4ABB-B226-368B4E439AFE}" type="slidenum">
              <a:rPr lang="en-US" altLang="en-US" sz="1200" smtClean="0"/>
              <a:pPr/>
              <a:t>21</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78FDF74-3E0D-46E0-85AB-59304DF15A34}" type="slidenum">
              <a:rPr lang="en-US" altLang="en-US" sz="1200" smtClean="0"/>
              <a:pPr/>
              <a:t>22</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020471-A057-47DB-A976-EFB51A20DA3E}" type="slidenum">
              <a:rPr lang="en-US" altLang="en-US" sz="1200" smtClean="0"/>
              <a:pPr/>
              <a:t>23</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7394F2-FB8B-4F01-A6DB-688C3D821681}" type="slidenum">
              <a:rPr lang="en-US" altLang="en-US" sz="1200" smtClean="0"/>
              <a:pPr/>
              <a:t>24</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03A3F2-069F-4EB3-821E-D52F92DBDD39}" type="slidenum">
              <a:rPr lang="en-US" altLang="en-US" sz="1200" smtClean="0"/>
              <a:pPr/>
              <a:t>25</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5F2F8E-4023-4CE4-B674-9BBB486E0BCC}" type="slidenum">
              <a:rPr lang="en-US" altLang="en-US" sz="1200" smtClean="0"/>
              <a:pPr/>
              <a:t>26</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2AF61C-D58F-46B2-AA9A-A571A94DD46B}" type="slidenum">
              <a:rPr lang="en-US" altLang="en-US" sz="1200" smtClean="0"/>
              <a:pPr/>
              <a:t>27</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2439CA-72C2-428B-83A3-0C15BF0FF250}" type="slidenum">
              <a:rPr lang="en-US" altLang="en-US" sz="1200" smtClean="0"/>
              <a:pPr/>
              <a:t>3</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9EC2A1-2A34-4FC5-AF5B-08B14434CE00}"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C5019B-6F6A-40B2-8895-51C4F61C0FE6}"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935AFC-72E2-4407-BA04-31649DCA5B46}" type="slidenum">
              <a:rPr lang="en-US" altLang="en-US" sz="1200" smtClean="0"/>
              <a:pPr/>
              <a:t>7</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D2F7BC8-40A7-4238-BBCF-E4FD61C702EB}" type="slidenum">
              <a:rPr lang="en-US" altLang="en-US" sz="1200" smtClean="0"/>
              <a:pPr/>
              <a:t>8</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CADA70F-4BB0-48C4-AABD-A5025842568D}" type="slidenum">
              <a:rPr lang="en-US" altLang="en-US" sz="1200" smtClean="0"/>
              <a:pPr/>
              <a:t>9</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C41D00-4601-4F5F-AC2A-B53F79197F05}" type="slidenum">
              <a:rPr lang="en-US" altLang="en-US" sz="1200" smtClean="0"/>
              <a:pPr/>
              <a:t>10</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03FF69-B989-4509-867F-CBE7D10A4434}" type="slidenum">
              <a:rPr lang="en-US"/>
              <a:pPr>
                <a:defRPr/>
              </a:pPr>
              <a:t>‹#›</a:t>
            </a:fld>
            <a:endParaRPr lang="en-US"/>
          </a:p>
        </p:txBody>
      </p:sp>
    </p:spTree>
    <p:extLst>
      <p:ext uri="{BB962C8B-B14F-4D97-AF65-F5344CB8AC3E}">
        <p14:creationId xmlns:p14="http://schemas.microsoft.com/office/powerpoint/2010/main" val="33004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133732-2865-4EB8-B445-956ACEC821B8}" type="slidenum">
              <a:rPr lang="en-US"/>
              <a:pPr>
                <a:defRPr/>
              </a:pPr>
              <a:t>‹#›</a:t>
            </a:fld>
            <a:endParaRPr lang="en-US"/>
          </a:p>
        </p:txBody>
      </p:sp>
    </p:spTree>
    <p:extLst>
      <p:ext uri="{BB962C8B-B14F-4D97-AF65-F5344CB8AC3E}">
        <p14:creationId xmlns:p14="http://schemas.microsoft.com/office/powerpoint/2010/main" val="417584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2098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770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4BFAC1-9D1E-491C-9442-11BDB9D10289}" type="slidenum">
              <a:rPr lang="en-US"/>
              <a:pPr>
                <a:defRPr/>
              </a:pPr>
              <a:t>‹#›</a:t>
            </a:fld>
            <a:endParaRPr lang="en-US"/>
          </a:p>
        </p:txBody>
      </p:sp>
    </p:spTree>
    <p:extLst>
      <p:ext uri="{BB962C8B-B14F-4D97-AF65-F5344CB8AC3E}">
        <p14:creationId xmlns:p14="http://schemas.microsoft.com/office/powerpoint/2010/main" val="228528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6F5ACB-4098-4716-91DA-3C5E45169112}" type="slidenum">
              <a:rPr lang="en-US"/>
              <a:pPr>
                <a:defRPr/>
              </a:pPr>
              <a:t>‹#›</a:t>
            </a:fld>
            <a:endParaRPr lang="en-US"/>
          </a:p>
        </p:txBody>
      </p:sp>
    </p:spTree>
    <p:extLst>
      <p:ext uri="{BB962C8B-B14F-4D97-AF65-F5344CB8AC3E}">
        <p14:creationId xmlns:p14="http://schemas.microsoft.com/office/powerpoint/2010/main" val="15021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1F08A-74C0-492A-A13D-62A527579FF8}" type="slidenum">
              <a:rPr lang="en-US"/>
              <a:pPr>
                <a:defRPr/>
              </a:pPr>
              <a:t>‹#›</a:t>
            </a:fld>
            <a:endParaRPr lang="en-US"/>
          </a:p>
        </p:txBody>
      </p:sp>
    </p:spTree>
    <p:extLst>
      <p:ext uri="{BB962C8B-B14F-4D97-AF65-F5344CB8AC3E}">
        <p14:creationId xmlns:p14="http://schemas.microsoft.com/office/powerpoint/2010/main" val="410917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6885C2-2A2C-42BB-8ECE-4FEDA85CAD77}" type="slidenum">
              <a:rPr lang="en-US"/>
              <a:pPr>
                <a:defRPr/>
              </a:pPr>
              <a:t>‹#›</a:t>
            </a:fld>
            <a:endParaRPr lang="en-US"/>
          </a:p>
        </p:txBody>
      </p:sp>
    </p:spTree>
    <p:extLst>
      <p:ext uri="{BB962C8B-B14F-4D97-AF65-F5344CB8AC3E}">
        <p14:creationId xmlns:p14="http://schemas.microsoft.com/office/powerpoint/2010/main" val="29478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00230C-0136-4B6F-9868-D68F60EC1995}" type="slidenum">
              <a:rPr lang="en-US"/>
              <a:pPr>
                <a:defRPr/>
              </a:pPr>
              <a:t>‹#›</a:t>
            </a:fld>
            <a:endParaRPr lang="en-US"/>
          </a:p>
        </p:txBody>
      </p:sp>
    </p:spTree>
    <p:extLst>
      <p:ext uri="{BB962C8B-B14F-4D97-AF65-F5344CB8AC3E}">
        <p14:creationId xmlns:p14="http://schemas.microsoft.com/office/powerpoint/2010/main" val="45156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FB0F60-67F4-4948-9159-D996A6237350}" type="slidenum">
              <a:rPr lang="en-US"/>
              <a:pPr>
                <a:defRPr/>
              </a:pPr>
              <a:t>‹#›</a:t>
            </a:fld>
            <a:endParaRPr lang="en-US"/>
          </a:p>
        </p:txBody>
      </p:sp>
    </p:spTree>
    <p:extLst>
      <p:ext uri="{BB962C8B-B14F-4D97-AF65-F5344CB8AC3E}">
        <p14:creationId xmlns:p14="http://schemas.microsoft.com/office/powerpoint/2010/main" val="37792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7D7778-E4F5-4B85-8E66-961AC8C554FA}" type="slidenum">
              <a:rPr lang="en-US"/>
              <a:pPr>
                <a:defRPr/>
              </a:pPr>
              <a:t>‹#›</a:t>
            </a:fld>
            <a:endParaRPr lang="en-US"/>
          </a:p>
        </p:txBody>
      </p:sp>
    </p:spTree>
    <p:extLst>
      <p:ext uri="{BB962C8B-B14F-4D97-AF65-F5344CB8AC3E}">
        <p14:creationId xmlns:p14="http://schemas.microsoft.com/office/powerpoint/2010/main" val="180030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705A26-98DC-48CC-A0B8-85C150A4C1B2}" type="slidenum">
              <a:rPr lang="en-US"/>
              <a:pPr>
                <a:defRPr/>
              </a:pPr>
              <a:t>‹#›</a:t>
            </a:fld>
            <a:endParaRPr lang="en-US"/>
          </a:p>
        </p:txBody>
      </p:sp>
    </p:spTree>
    <p:extLst>
      <p:ext uri="{BB962C8B-B14F-4D97-AF65-F5344CB8AC3E}">
        <p14:creationId xmlns:p14="http://schemas.microsoft.com/office/powerpoint/2010/main" val="289105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6D90E3-7B38-47CC-90E3-C595478F2240}" type="slidenum">
              <a:rPr lang="en-US"/>
              <a:pPr>
                <a:defRPr/>
              </a:pPr>
              <a:t>‹#›</a:t>
            </a:fld>
            <a:endParaRPr lang="en-US"/>
          </a:p>
        </p:txBody>
      </p:sp>
    </p:spTree>
    <p:extLst>
      <p:ext uri="{BB962C8B-B14F-4D97-AF65-F5344CB8AC3E}">
        <p14:creationId xmlns:p14="http://schemas.microsoft.com/office/powerpoint/2010/main" val="4950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 y="762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52400" y="1143000"/>
            <a:ext cx="8839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710E673-70C4-4263-A531-83410BD963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rgbClr val="00CCFF"/>
          </a:solidFill>
          <a:latin typeface="+mj-lt"/>
          <a:ea typeface="+mj-ea"/>
          <a:cs typeface="+mj-cs"/>
        </a:defRPr>
      </a:lvl1pPr>
      <a:lvl2pPr algn="ctr" rtl="0" eaLnBrk="0" fontAlgn="base" hangingPunct="0">
        <a:spcBef>
          <a:spcPct val="0"/>
        </a:spcBef>
        <a:spcAft>
          <a:spcPct val="0"/>
        </a:spcAft>
        <a:defRPr sz="3600">
          <a:solidFill>
            <a:srgbClr val="00CCFF"/>
          </a:solidFill>
          <a:latin typeface="Arial" charset="0"/>
        </a:defRPr>
      </a:lvl2pPr>
      <a:lvl3pPr algn="ctr" rtl="0" eaLnBrk="0" fontAlgn="base" hangingPunct="0">
        <a:spcBef>
          <a:spcPct val="0"/>
        </a:spcBef>
        <a:spcAft>
          <a:spcPct val="0"/>
        </a:spcAft>
        <a:defRPr sz="3600">
          <a:solidFill>
            <a:srgbClr val="00CCFF"/>
          </a:solidFill>
          <a:latin typeface="Arial" charset="0"/>
        </a:defRPr>
      </a:lvl3pPr>
      <a:lvl4pPr algn="ctr" rtl="0" eaLnBrk="0" fontAlgn="base" hangingPunct="0">
        <a:spcBef>
          <a:spcPct val="0"/>
        </a:spcBef>
        <a:spcAft>
          <a:spcPct val="0"/>
        </a:spcAft>
        <a:defRPr sz="3600">
          <a:solidFill>
            <a:srgbClr val="00CCFF"/>
          </a:solidFill>
          <a:latin typeface="Arial" charset="0"/>
        </a:defRPr>
      </a:lvl4pPr>
      <a:lvl5pPr algn="ctr" rtl="0" eaLnBrk="0" fontAlgn="base" hangingPunct="0">
        <a:spcBef>
          <a:spcPct val="0"/>
        </a:spcBef>
        <a:spcAft>
          <a:spcPct val="0"/>
        </a:spcAft>
        <a:defRPr sz="3600">
          <a:solidFill>
            <a:srgbClr val="00CCFF"/>
          </a:solidFill>
          <a:latin typeface="Arial" charset="0"/>
        </a:defRPr>
      </a:lvl5pPr>
      <a:lvl6pPr marL="457200" algn="ctr" rtl="0" fontAlgn="base">
        <a:spcBef>
          <a:spcPct val="0"/>
        </a:spcBef>
        <a:spcAft>
          <a:spcPct val="0"/>
        </a:spcAft>
        <a:defRPr sz="3600">
          <a:solidFill>
            <a:srgbClr val="00CCFF"/>
          </a:solidFill>
          <a:latin typeface="Arial" charset="0"/>
        </a:defRPr>
      </a:lvl6pPr>
      <a:lvl7pPr marL="914400" algn="ctr" rtl="0" fontAlgn="base">
        <a:spcBef>
          <a:spcPct val="0"/>
        </a:spcBef>
        <a:spcAft>
          <a:spcPct val="0"/>
        </a:spcAft>
        <a:defRPr sz="3600">
          <a:solidFill>
            <a:srgbClr val="00CCFF"/>
          </a:solidFill>
          <a:latin typeface="Arial" charset="0"/>
        </a:defRPr>
      </a:lvl7pPr>
      <a:lvl8pPr marL="1371600" algn="ctr" rtl="0" fontAlgn="base">
        <a:spcBef>
          <a:spcPct val="0"/>
        </a:spcBef>
        <a:spcAft>
          <a:spcPct val="0"/>
        </a:spcAft>
        <a:defRPr sz="3600">
          <a:solidFill>
            <a:srgbClr val="00CCFF"/>
          </a:solidFill>
          <a:latin typeface="Arial" charset="0"/>
        </a:defRPr>
      </a:lvl8pPr>
      <a:lvl9pPr marL="1828800" algn="ctr" rtl="0" fontAlgn="base">
        <a:spcBef>
          <a:spcPct val="0"/>
        </a:spcBef>
        <a:spcAft>
          <a:spcPct val="0"/>
        </a:spcAft>
        <a:defRPr sz="3600">
          <a:solidFill>
            <a:srgbClr val="00CCFF"/>
          </a:solidFill>
          <a:latin typeface="Arial" charset="0"/>
        </a:defRPr>
      </a:lvl9pPr>
    </p:titleStyle>
    <p:body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file:///C:\Documents%20and%20Settings\Wayne\My%20Documents\JWST_Intro\JWSTSpacecraftDeployAnimation-long%20version.wmv"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8.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752600"/>
            <a:ext cx="7772400" cy="2667000"/>
          </a:xfrm>
        </p:spPr>
        <p:txBody>
          <a:bodyPr/>
          <a:lstStyle/>
          <a:p>
            <a:pPr eaLnBrk="1" hangingPunct="1"/>
            <a:r>
              <a:rPr lang="en-US" altLang="en-US" sz="5400" smtClean="0">
                <a:solidFill>
                  <a:srgbClr val="FF7C80"/>
                </a:solidFill>
              </a:rPr>
              <a:t>James Webb Space Telescope – An Introduction</a:t>
            </a:r>
          </a:p>
        </p:txBody>
      </p:sp>
      <p:pic>
        <p:nvPicPr>
          <p:cNvPr id="3075" name="Picture 3" descr="C:\Users\Wayne\Documents\Astronomy\HAL\JWST_Intro\JWST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4054475"/>
            <a:ext cx="25654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171700"/>
            <a:ext cx="8839200" cy="2514600"/>
          </a:xfrm>
        </p:spPr>
        <p:txBody>
          <a:bodyPr/>
          <a:lstStyle/>
          <a:p>
            <a:pPr eaLnBrk="1" hangingPunct="1"/>
            <a:r>
              <a:rPr lang="en-US" altLang="en-US" sz="7200" smtClean="0">
                <a:solidFill>
                  <a:srgbClr val="FF7C80"/>
                </a:solidFill>
              </a:rPr>
              <a:t>JWST: Observatory Design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jwst.nasa.gov/images2/013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8738"/>
            <a:ext cx="84296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jwst.nasa.gov/images2/013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8738"/>
            <a:ext cx="84296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jwst.nasa.gov/images2/013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8738"/>
            <a:ext cx="84296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2019300"/>
            <a:ext cx="8839200" cy="2819400"/>
          </a:xfrm>
        </p:spPr>
        <p:txBody>
          <a:bodyPr/>
          <a:lstStyle/>
          <a:p>
            <a:pPr eaLnBrk="1" hangingPunct="1"/>
            <a:r>
              <a:rPr lang="en-US" altLang="en-US" sz="7200" smtClean="0">
                <a:solidFill>
                  <a:srgbClr val="FF7C80"/>
                </a:solidFill>
              </a:rPr>
              <a:t>JWST: Origami Gone Awry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WSTSpacecraftDeployAnimation-long version.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Users\Wayne\Documents\Astronomy\HAL\JWST_Intro\ead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15925"/>
            <a:ext cx="90709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2019300"/>
            <a:ext cx="8839200" cy="2819400"/>
          </a:xfrm>
        </p:spPr>
        <p:txBody>
          <a:bodyPr/>
          <a:lstStyle/>
          <a:p>
            <a:pPr eaLnBrk="1" hangingPunct="1"/>
            <a:r>
              <a:rPr lang="en-US" altLang="en-US" sz="7200" smtClean="0">
                <a:solidFill>
                  <a:srgbClr val="FF7C80"/>
                </a:solidFill>
              </a:rPr>
              <a:t>JWST: Science Instruments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800" smtClean="0">
                <a:solidFill>
                  <a:srgbClr val="FF7C80"/>
                </a:solidFill>
              </a:rPr>
              <a:t>Near-Infrared Camera: NIRCam</a:t>
            </a:r>
          </a:p>
        </p:txBody>
      </p:sp>
      <p:sp>
        <p:nvSpPr>
          <p:cNvPr id="19459" name="Rectangle 3"/>
          <p:cNvSpPr>
            <a:spLocks noGrp="1" noChangeArrowheads="1"/>
          </p:cNvSpPr>
          <p:nvPr>
            <p:ph type="body" idx="1"/>
          </p:nvPr>
        </p:nvSpPr>
        <p:spPr/>
        <p:txBody>
          <a:bodyPr/>
          <a:lstStyle/>
          <a:p>
            <a:pPr eaLnBrk="1" hangingPunct="1"/>
            <a:r>
              <a:rPr lang="en-US" altLang="en-US" smtClean="0"/>
              <a:t>Filter imaging from 0.6</a:t>
            </a:r>
            <a:r>
              <a:rPr lang="en-US" altLang="en-US" smtClean="0">
                <a:latin typeface="Symbol" pitchFamily="18" charset="2"/>
              </a:rPr>
              <a:t>m</a:t>
            </a:r>
            <a:r>
              <a:rPr lang="en-US" altLang="en-US" smtClean="0"/>
              <a:t>m to 5.0</a:t>
            </a:r>
            <a:r>
              <a:rPr lang="en-US" altLang="en-US" smtClean="0">
                <a:latin typeface="Symbol" pitchFamily="18" charset="2"/>
              </a:rPr>
              <a:t>m</a:t>
            </a:r>
            <a:r>
              <a:rPr lang="en-US" altLang="en-US" smtClean="0"/>
              <a:t>m</a:t>
            </a:r>
          </a:p>
          <a:p>
            <a:pPr eaLnBrk="1" hangingPunct="1"/>
            <a:r>
              <a:rPr lang="en-US" altLang="en-US" smtClean="0"/>
              <a:t>Two mirror-image but otherwise identical modules</a:t>
            </a:r>
          </a:p>
          <a:p>
            <a:pPr lvl="1" eaLnBrk="1" hangingPunct="1"/>
            <a:r>
              <a:rPr lang="en-US" altLang="en-US" smtClean="0"/>
              <a:t>Each module has 4 short-wavelength detectors and 1 long-wavelength detector</a:t>
            </a:r>
          </a:p>
          <a:p>
            <a:pPr lvl="1" eaLnBrk="1" hangingPunct="1"/>
            <a:r>
              <a:rPr lang="en-US" altLang="en-US" smtClean="0"/>
              <a:t>Each detector is 2048 x 2048 pixels in size (4Mpix)</a:t>
            </a:r>
          </a:p>
          <a:p>
            <a:pPr lvl="1" eaLnBrk="1" hangingPunct="1"/>
            <a:r>
              <a:rPr lang="en-US" altLang="en-US" smtClean="0"/>
              <a:t>The short- and long wavelength cameras view the same part of the sky</a:t>
            </a:r>
          </a:p>
          <a:p>
            <a:pPr lvl="1" eaLnBrk="1" hangingPunct="1"/>
            <a:r>
              <a:rPr lang="en-US" altLang="en-US" smtClean="0"/>
              <a:t>The two modules view adjacent areas on the sky</a:t>
            </a:r>
          </a:p>
          <a:p>
            <a:pPr eaLnBrk="1" hangingPunct="1"/>
            <a:r>
              <a:rPr lang="en-US" altLang="en-US" smtClean="0"/>
              <a:t>Total field of view is 2.2 arcmin x 4.4 arcmin</a:t>
            </a:r>
          </a:p>
          <a:p>
            <a:pPr eaLnBrk="1" hangingPunct="1"/>
            <a:r>
              <a:rPr lang="en-US" altLang="en-US" smtClean="0"/>
              <a:t>Will be used for wavefront sensing to adjust the primary mirror segments</a:t>
            </a:r>
          </a:p>
        </p:txBody>
      </p:sp>
      <p:grpSp>
        <p:nvGrpSpPr>
          <p:cNvPr id="2" name="Group 4"/>
          <p:cNvGrpSpPr>
            <a:grpSpLocks noChangeAspect="1"/>
          </p:cNvGrpSpPr>
          <p:nvPr/>
        </p:nvGrpSpPr>
        <p:grpSpPr bwMode="auto">
          <a:xfrm>
            <a:off x="1662113" y="784225"/>
            <a:ext cx="5819775" cy="5289550"/>
            <a:chOff x="508000" y="839788"/>
            <a:chExt cx="3094038" cy="2813058"/>
          </a:xfrm>
        </p:grpSpPr>
        <p:pic>
          <p:nvPicPr>
            <p:cNvPr id="19461" name="Picture 4" descr="Full Bench"/>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508000" y="839788"/>
              <a:ext cx="3094038" cy="2805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2" name="Text Box 3"/>
            <p:cNvSpPr txBox="1">
              <a:spLocks noChangeArrowheads="1"/>
            </p:cNvSpPr>
            <p:nvPr/>
          </p:nvSpPr>
          <p:spPr bwMode="auto">
            <a:xfrm>
              <a:off x="2667000" y="3374640"/>
              <a:ext cx="707620" cy="27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latin typeface="Arial Narrow" pitchFamily="34" charset="0"/>
                </a:rPr>
                <a:t>NIRCam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76200"/>
            <a:ext cx="8839200" cy="1371600"/>
          </a:xfrm>
        </p:spPr>
        <p:txBody>
          <a:bodyPr/>
          <a:lstStyle/>
          <a:p>
            <a:pPr eaLnBrk="1" hangingPunct="1"/>
            <a:r>
              <a:rPr lang="en-US" altLang="en-US" sz="4800" smtClean="0">
                <a:solidFill>
                  <a:srgbClr val="FF7C80"/>
                </a:solidFill>
              </a:rPr>
              <a:t>Near-Infrared Spectrograph: NIRSpec</a:t>
            </a:r>
          </a:p>
        </p:txBody>
      </p:sp>
      <p:sp>
        <p:nvSpPr>
          <p:cNvPr id="20483" name="Rectangle 3"/>
          <p:cNvSpPr>
            <a:spLocks noGrp="1" noChangeArrowheads="1"/>
          </p:cNvSpPr>
          <p:nvPr>
            <p:ph type="body" idx="1"/>
          </p:nvPr>
        </p:nvSpPr>
        <p:spPr>
          <a:xfrm>
            <a:off x="152400" y="1600200"/>
            <a:ext cx="8839200" cy="5029200"/>
          </a:xfrm>
        </p:spPr>
        <p:txBody>
          <a:bodyPr/>
          <a:lstStyle/>
          <a:p>
            <a:pPr eaLnBrk="1" hangingPunct="1"/>
            <a:r>
              <a:rPr lang="en-US" altLang="en-US" smtClean="0"/>
              <a:t>Provides simultaneous spectroscopy of 100 objects</a:t>
            </a:r>
          </a:p>
          <a:p>
            <a:pPr eaLnBrk="1" hangingPunct="1"/>
            <a:r>
              <a:rPr lang="en-US" altLang="en-US" smtClean="0"/>
              <a:t>Field of view is 3 arcmin x 3 arcmin</a:t>
            </a:r>
          </a:p>
          <a:p>
            <a:pPr eaLnBrk="1" hangingPunct="1"/>
            <a:r>
              <a:rPr lang="en-US" altLang="en-US" smtClean="0"/>
              <a:t>Low-, medium-, and high-resolution modes</a:t>
            </a:r>
          </a:p>
          <a:p>
            <a:pPr eaLnBrk="1" hangingPunct="1"/>
            <a:r>
              <a:rPr lang="en-US" altLang="en-US" smtClean="0"/>
              <a:t>Wavelength coverage is 1.0</a:t>
            </a:r>
            <a:r>
              <a:rPr lang="en-US" altLang="en-US" smtClean="0">
                <a:latin typeface="Symbol" pitchFamily="18" charset="2"/>
              </a:rPr>
              <a:t>m</a:t>
            </a:r>
            <a:r>
              <a:rPr lang="en-US" altLang="en-US" smtClean="0"/>
              <a:t>m – 5.0</a:t>
            </a:r>
            <a:r>
              <a:rPr lang="en-US" altLang="en-US" smtClean="0">
                <a:latin typeface="Symbol" pitchFamily="18" charset="2"/>
              </a:rPr>
              <a:t>m</a:t>
            </a:r>
            <a:r>
              <a:rPr lang="en-US" altLang="en-US" smtClean="0"/>
              <a:t>m</a:t>
            </a:r>
          </a:p>
          <a:p>
            <a:pPr eaLnBrk="1" hangingPunct="1"/>
            <a:r>
              <a:rPr lang="en-US" altLang="en-US" smtClean="0"/>
              <a:t>Micro-shutter array of 730 x 342 shutters, individually commandable to open or close</a:t>
            </a:r>
          </a:p>
          <a:p>
            <a:pPr eaLnBrk="1" hangingPunct="1"/>
            <a:r>
              <a:rPr lang="en-US" altLang="en-US" smtClean="0"/>
              <a:t>Two 2048 x 2048 pixel detectors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765175"/>
            <a:ext cx="70993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noChangeAspect="1"/>
          </p:cNvGrpSpPr>
          <p:nvPr/>
        </p:nvGrpSpPr>
        <p:grpSpPr bwMode="auto">
          <a:xfrm>
            <a:off x="898525" y="804863"/>
            <a:ext cx="7346950" cy="5616575"/>
            <a:chOff x="5224463" y="804863"/>
            <a:chExt cx="3673475" cy="2808287"/>
          </a:xfrm>
        </p:grpSpPr>
        <p:pic>
          <p:nvPicPr>
            <p:cNvPr id="20486" name="Picture 5" descr="OA_02_200604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804863"/>
              <a:ext cx="36734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5407025" y="1108075"/>
              <a:ext cx="869789"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a:latin typeface="Arial Narrow" pitchFamily="34" charset="0"/>
                </a:rPr>
                <a:t>NIRSpec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800100" y="304800"/>
            <a:ext cx="7543800" cy="6324600"/>
          </a:xfrm>
        </p:spPr>
        <p:txBody>
          <a:bodyPr/>
          <a:lstStyle/>
          <a:p>
            <a:pPr marL="0" indent="0" algn="ctr" eaLnBrk="1" hangingPunct="1">
              <a:buFontTx/>
              <a:buNone/>
              <a:defRPr/>
            </a:pPr>
            <a:r>
              <a:rPr lang="en-US" sz="4800" dirty="0" smtClean="0">
                <a:solidFill>
                  <a:srgbClr val="FF7C80"/>
                </a:solidFill>
              </a:rPr>
              <a:t>Who was James Webb?</a:t>
            </a:r>
          </a:p>
          <a:p>
            <a:pPr marL="0" indent="0" algn="ctr" eaLnBrk="1" hangingPunct="1">
              <a:buFontTx/>
              <a:buNone/>
              <a:defRPr/>
            </a:pPr>
            <a:endParaRPr lang="en-US" dirty="0" smtClean="0"/>
          </a:p>
          <a:p>
            <a:pPr marL="0" indent="0" algn="ctr" eaLnBrk="1" hangingPunct="1">
              <a:buFontTx/>
              <a:buNone/>
              <a:defRPr/>
            </a:pPr>
            <a:r>
              <a:rPr lang="en-US" sz="4000" dirty="0" smtClean="0"/>
              <a:t>James Edwin Webb was the second NASA Administrator, Feb 1961 – Oct 1968, and initiated the science program at NASA</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800" smtClean="0">
                <a:solidFill>
                  <a:srgbClr val="FF7C80"/>
                </a:solidFill>
              </a:rPr>
              <a:t>Mid-Infrared Instrument: MIRI</a:t>
            </a:r>
          </a:p>
        </p:txBody>
      </p:sp>
      <p:sp>
        <p:nvSpPr>
          <p:cNvPr id="21507" name="Rectangle 3"/>
          <p:cNvSpPr>
            <a:spLocks noGrp="1" noChangeArrowheads="1"/>
          </p:cNvSpPr>
          <p:nvPr>
            <p:ph type="body" idx="1"/>
          </p:nvPr>
        </p:nvSpPr>
        <p:spPr/>
        <p:txBody>
          <a:bodyPr/>
          <a:lstStyle/>
          <a:p>
            <a:pPr eaLnBrk="1" hangingPunct="1"/>
            <a:r>
              <a:rPr lang="en-US" altLang="en-US" smtClean="0"/>
              <a:t>Imaging and spectroscopy from 5.0</a:t>
            </a:r>
            <a:r>
              <a:rPr lang="en-US" altLang="en-US" smtClean="0">
                <a:latin typeface="Symbol" pitchFamily="18" charset="2"/>
              </a:rPr>
              <a:t>m</a:t>
            </a:r>
            <a:r>
              <a:rPr lang="en-US" altLang="en-US" smtClean="0"/>
              <a:t>m to 28.5</a:t>
            </a:r>
            <a:r>
              <a:rPr lang="en-US" altLang="en-US" smtClean="0">
                <a:latin typeface="Symbol" pitchFamily="18" charset="2"/>
              </a:rPr>
              <a:t>m</a:t>
            </a:r>
            <a:r>
              <a:rPr lang="en-US" altLang="en-US" smtClean="0"/>
              <a:t>m</a:t>
            </a:r>
          </a:p>
          <a:p>
            <a:pPr lvl="1" eaLnBrk="1" hangingPunct="1"/>
            <a:r>
              <a:rPr lang="en-US" altLang="en-US" smtClean="0"/>
              <a:t>Low resolution spectroscopy from 5.0</a:t>
            </a:r>
            <a:r>
              <a:rPr lang="en-US" altLang="en-US" smtClean="0">
                <a:latin typeface="Symbol" pitchFamily="18" charset="2"/>
              </a:rPr>
              <a:t>m</a:t>
            </a:r>
            <a:r>
              <a:rPr lang="en-US" altLang="en-US" smtClean="0"/>
              <a:t>m to 10</a:t>
            </a:r>
            <a:r>
              <a:rPr lang="en-US" altLang="en-US" smtClean="0">
                <a:latin typeface="Symbol" pitchFamily="18" charset="2"/>
              </a:rPr>
              <a:t>m</a:t>
            </a:r>
            <a:r>
              <a:rPr lang="en-US" altLang="en-US" smtClean="0"/>
              <a:t>m</a:t>
            </a:r>
          </a:p>
          <a:p>
            <a:pPr lvl="1" eaLnBrk="1" hangingPunct="1"/>
            <a:r>
              <a:rPr lang="en-US" altLang="en-US" smtClean="0"/>
              <a:t>Medium- to high-resolution from 5.0</a:t>
            </a:r>
            <a:r>
              <a:rPr lang="en-US" altLang="en-US" smtClean="0">
                <a:latin typeface="Symbol" pitchFamily="18" charset="2"/>
              </a:rPr>
              <a:t>m</a:t>
            </a:r>
            <a:r>
              <a:rPr lang="en-US" altLang="en-US" smtClean="0"/>
              <a:t>m to 28.5</a:t>
            </a:r>
            <a:r>
              <a:rPr lang="en-US" altLang="en-US" smtClean="0">
                <a:latin typeface="Symbol" pitchFamily="18" charset="2"/>
              </a:rPr>
              <a:t>m</a:t>
            </a:r>
            <a:r>
              <a:rPr lang="en-US" altLang="en-US" smtClean="0"/>
              <a:t>m</a:t>
            </a:r>
          </a:p>
          <a:p>
            <a:pPr eaLnBrk="1" hangingPunct="1"/>
            <a:r>
              <a:rPr lang="en-US" altLang="en-US" smtClean="0"/>
              <a:t>Three 1024 x 1024 pixel detectors</a:t>
            </a:r>
          </a:p>
          <a:p>
            <a:pPr eaLnBrk="1" hangingPunct="1"/>
            <a:r>
              <a:rPr lang="en-US" altLang="en-US" smtClean="0"/>
              <a:t>Detectors operate at ~6K</a:t>
            </a:r>
          </a:p>
          <a:p>
            <a:pPr lvl="1" eaLnBrk="1" hangingPunct="1"/>
            <a:r>
              <a:rPr lang="en-US" altLang="en-US" smtClean="0"/>
              <a:t>Passive cooling to ~40K by sunshield</a:t>
            </a:r>
          </a:p>
          <a:p>
            <a:pPr lvl="1" eaLnBrk="1" hangingPunct="1"/>
            <a:r>
              <a:rPr lang="en-US" altLang="en-US" smtClean="0"/>
              <a:t>Active cooling via a cryocooler system to 6K</a:t>
            </a:r>
          </a:p>
          <a:p>
            <a:pPr lvl="1" eaLnBrk="1" hangingPunct="1"/>
            <a:r>
              <a:rPr lang="en-US" altLang="en-US" smtClean="0"/>
              <a:t>MIRI optics are cooled to very near 6K, too</a:t>
            </a:r>
          </a:p>
        </p:txBody>
      </p:sp>
      <p:grpSp>
        <p:nvGrpSpPr>
          <p:cNvPr id="2" name="Group 3"/>
          <p:cNvGrpSpPr>
            <a:grpSpLocks noChangeAspect="1"/>
          </p:cNvGrpSpPr>
          <p:nvPr/>
        </p:nvGrpSpPr>
        <p:grpSpPr bwMode="auto">
          <a:xfrm>
            <a:off x="1217613" y="630238"/>
            <a:ext cx="6708775" cy="5597525"/>
            <a:chOff x="5605463" y="3760788"/>
            <a:chExt cx="3354387" cy="2798762"/>
          </a:xfrm>
        </p:grpSpPr>
        <p:pic>
          <p:nvPicPr>
            <p:cNvPr id="21509" name="Picture 7"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3760788"/>
              <a:ext cx="3354387"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8"/>
            <p:cNvSpPr txBox="1">
              <a:spLocks noChangeArrowheads="1"/>
            </p:cNvSpPr>
            <p:nvPr/>
          </p:nvSpPr>
          <p:spPr bwMode="auto">
            <a:xfrm>
              <a:off x="6137608" y="5953125"/>
              <a:ext cx="53636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000" b="1">
                  <a:latin typeface="Arial Narrow" pitchFamily="34" charset="0"/>
                </a:rPr>
                <a:t>MIRI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76200"/>
            <a:ext cx="8839200" cy="1524000"/>
          </a:xfrm>
        </p:spPr>
        <p:txBody>
          <a:bodyPr/>
          <a:lstStyle/>
          <a:p>
            <a:pPr eaLnBrk="1" hangingPunct="1"/>
            <a:r>
              <a:rPr lang="en-US" altLang="en-US" sz="4800" smtClean="0">
                <a:solidFill>
                  <a:srgbClr val="FF7C80"/>
                </a:solidFill>
              </a:rPr>
              <a:t>Near-Infrared Imager and Slitless Spectrograph: NIRISS</a:t>
            </a:r>
          </a:p>
        </p:txBody>
      </p:sp>
      <p:sp>
        <p:nvSpPr>
          <p:cNvPr id="22531" name="Rectangle 3"/>
          <p:cNvSpPr>
            <a:spLocks noGrp="1" noChangeArrowheads="1"/>
          </p:cNvSpPr>
          <p:nvPr>
            <p:ph type="body" idx="1"/>
          </p:nvPr>
        </p:nvSpPr>
        <p:spPr>
          <a:xfrm>
            <a:off x="152400" y="1600200"/>
            <a:ext cx="8839200" cy="5562600"/>
          </a:xfrm>
        </p:spPr>
        <p:txBody>
          <a:bodyPr/>
          <a:lstStyle/>
          <a:p>
            <a:pPr eaLnBrk="1" hangingPunct="1"/>
            <a:r>
              <a:rPr lang="en-US" altLang="en-US" smtClean="0"/>
              <a:t>Part of the Fine Guidance Sensor</a:t>
            </a:r>
          </a:p>
          <a:p>
            <a:pPr eaLnBrk="1" hangingPunct="1"/>
            <a:r>
              <a:rPr lang="en-US" altLang="en-US" smtClean="0"/>
              <a:t>Single 2048 x 2048 pixel detector</a:t>
            </a:r>
          </a:p>
          <a:p>
            <a:pPr eaLnBrk="1" hangingPunct="1"/>
            <a:r>
              <a:rPr lang="en-US" altLang="en-US" smtClean="0"/>
              <a:t>Wavelength range is 0.8</a:t>
            </a:r>
            <a:r>
              <a:rPr lang="en-US" altLang="en-US" smtClean="0">
                <a:latin typeface="Symbol" pitchFamily="18" charset="2"/>
              </a:rPr>
              <a:t>m</a:t>
            </a:r>
            <a:r>
              <a:rPr lang="en-US" altLang="en-US" smtClean="0"/>
              <a:t>m to 5.0</a:t>
            </a:r>
            <a:r>
              <a:rPr lang="en-US" altLang="en-US" smtClean="0">
                <a:latin typeface="Symbol" pitchFamily="18" charset="2"/>
              </a:rPr>
              <a:t>m</a:t>
            </a:r>
            <a:r>
              <a:rPr lang="en-US" altLang="en-US" smtClean="0"/>
              <a:t>m</a:t>
            </a:r>
          </a:p>
          <a:p>
            <a:pPr eaLnBrk="1" hangingPunct="1"/>
            <a:r>
              <a:rPr lang="en-US" altLang="en-US" smtClean="0"/>
              <a:t>Field of view is 2.2 arcmin x 2.2 arcmin</a:t>
            </a:r>
          </a:p>
          <a:p>
            <a:pPr eaLnBrk="1" hangingPunct="1"/>
            <a:r>
              <a:rPr lang="en-US" altLang="en-US" smtClean="0"/>
              <a:t>Interferometric imaging for exoplanets</a:t>
            </a:r>
          </a:p>
          <a:p>
            <a:pPr eaLnBrk="1" hangingPunct="1"/>
            <a:r>
              <a:rPr lang="en-US" altLang="en-US" smtClean="0"/>
              <a:t>Low resolution spectroscopy</a:t>
            </a:r>
          </a:p>
          <a:p>
            <a:pPr lvl="1" eaLnBrk="1" hangingPunct="1"/>
            <a:r>
              <a:rPr lang="en-US" altLang="en-US" smtClean="0"/>
              <a:t>Defocussed mode to allow observing bright stars</a:t>
            </a:r>
          </a:p>
        </p:txBody>
      </p:sp>
      <p:grpSp>
        <p:nvGrpSpPr>
          <p:cNvPr id="2" name="Group 3"/>
          <p:cNvGrpSpPr>
            <a:grpSpLocks noChangeAspect="1"/>
          </p:cNvGrpSpPr>
          <p:nvPr/>
        </p:nvGrpSpPr>
        <p:grpSpPr bwMode="auto">
          <a:xfrm>
            <a:off x="1128713" y="723900"/>
            <a:ext cx="6886575" cy="5410200"/>
            <a:chOff x="217488" y="3783013"/>
            <a:chExt cx="3443287" cy="2705100"/>
          </a:xfrm>
        </p:grpSpPr>
        <p:pic>
          <p:nvPicPr>
            <p:cNvPr id="22533" name="Picture 9" descr="FGS GUIDER SIDE C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3783013"/>
              <a:ext cx="3443287"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6"/>
            <p:cNvSpPr txBox="1">
              <a:spLocks noChangeArrowheads="1"/>
            </p:cNvSpPr>
            <p:nvPr/>
          </p:nvSpPr>
          <p:spPr bwMode="auto">
            <a:xfrm>
              <a:off x="2510632" y="6102351"/>
              <a:ext cx="10453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b="1">
                  <a:latin typeface="Arial Narrow" pitchFamily="34" charset="0"/>
                </a:rPr>
                <a:t>FGS/NIRISS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73588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txBox="1">
            <a:spLocks noChangeArrowheads="1"/>
          </p:cNvSpPr>
          <p:nvPr/>
        </p:nvSpPr>
        <p:spPr bwMode="auto">
          <a:xfrm>
            <a:off x="287338" y="152400"/>
            <a:ext cx="8839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7200">
                <a:solidFill>
                  <a:srgbClr val="FF7C80"/>
                </a:solidFill>
                <a:latin typeface="Arial" charset="0"/>
              </a:rPr>
              <a:t>JWST: Focal Plane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2171700"/>
            <a:ext cx="8839200" cy="2514600"/>
          </a:xfrm>
        </p:spPr>
        <p:txBody>
          <a:bodyPr/>
          <a:lstStyle/>
          <a:p>
            <a:pPr eaLnBrk="1" hangingPunct="1"/>
            <a:r>
              <a:rPr lang="en-US" altLang="en-US" sz="7200" smtClean="0">
                <a:solidFill>
                  <a:srgbClr val="FF7C80"/>
                </a:solidFill>
              </a:rPr>
              <a:t>JWST: Orbit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377113"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171700"/>
            <a:ext cx="8839200" cy="2514600"/>
          </a:xfrm>
        </p:spPr>
        <p:txBody>
          <a:bodyPr/>
          <a:lstStyle/>
          <a:p>
            <a:pPr eaLnBrk="1" hangingPunct="1"/>
            <a:r>
              <a:rPr lang="en-US" altLang="en-US" sz="7200" smtClean="0">
                <a:solidFill>
                  <a:srgbClr val="FF7C80"/>
                </a:solidFill>
              </a:rPr>
              <a:t>JWST: Future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52400" y="228600"/>
            <a:ext cx="8839200" cy="533400"/>
          </a:xfrm>
        </p:spPr>
        <p:txBody>
          <a:bodyPr/>
          <a:lstStyle/>
          <a:p>
            <a:pPr eaLnBrk="1" hangingPunct="1"/>
            <a:r>
              <a:rPr lang="en-US" altLang="en-US" sz="3600" smtClean="0"/>
              <a:t>2013 - 2015: ISIM Integration and Test</a:t>
            </a:r>
          </a:p>
        </p:txBody>
      </p:sp>
      <p:sp>
        <p:nvSpPr>
          <p:cNvPr id="6" name="Rectangle 3"/>
          <p:cNvSpPr txBox="1">
            <a:spLocks noChangeArrowheads="1"/>
          </p:cNvSpPr>
          <p:nvPr/>
        </p:nvSpPr>
        <p:spPr bwMode="auto">
          <a:xfrm>
            <a:off x="152400" y="49530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2023 - 2028: Extended mission</a:t>
            </a:r>
          </a:p>
        </p:txBody>
      </p:sp>
      <p:sp>
        <p:nvSpPr>
          <p:cNvPr id="8" name="Rectangle 3"/>
          <p:cNvSpPr txBox="1">
            <a:spLocks noChangeArrowheads="1"/>
          </p:cNvSpPr>
          <p:nvPr/>
        </p:nvSpPr>
        <p:spPr bwMode="auto">
          <a:xfrm>
            <a:off x="152400" y="4419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2018 - 2023: Primary mission</a:t>
            </a:r>
          </a:p>
        </p:txBody>
      </p:sp>
      <p:sp>
        <p:nvSpPr>
          <p:cNvPr id="9" name="Rectangle 3"/>
          <p:cNvSpPr txBox="1">
            <a:spLocks noChangeArrowheads="1"/>
          </p:cNvSpPr>
          <p:nvPr/>
        </p:nvSpPr>
        <p:spPr bwMode="auto">
          <a:xfrm>
            <a:off x="152400" y="32766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2018: </a:t>
            </a:r>
            <a:r>
              <a:rPr lang="en-US" altLang="en-US" sz="6600">
                <a:solidFill>
                  <a:srgbClr val="FFFF00"/>
                </a:solidFill>
                <a:latin typeface="Arial" charset="0"/>
              </a:rPr>
              <a:t>Launch!</a:t>
            </a:r>
            <a:endParaRPr lang="en-US" altLang="en-US" sz="3600">
              <a:solidFill>
                <a:srgbClr val="FFFF00"/>
              </a:solidFill>
              <a:latin typeface="Arial" charset="0"/>
            </a:endParaRPr>
          </a:p>
        </p:txBody>
      </p:sp>
      <p:sp>
        <p:nvSpPr>
          <p:cNvPr id="14" name="Rectangle 3"/>
          <p:cNvSpPr txBox="1">
            <a:spLocks noChangeArrowheads="1"/>
          </p:cNvSpPr>
          <p:nvPr/>
        </p:nvSpPr>
        <p:spPr bwMode="auto">
          <a:xfrm>
            <a:off x="152400" y="8382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2015 - 2016: Flight optics integration</a:t>
            </a:r>
          </a:p>
        </p:txBody>
      </p:sp>
      <p:sp>
        <p:nvSpPr>
          <p:cNvPr id="15" name="Rectangle 3"/>
          <p:cNvSpPr txBox="1">
            <a:spLocks noChangeArrowheads="1"/>
          </p:cNvSpPr>
          <p:nvPr/>
        </p:nvSpPr>
        <p:spPr bwMode="auto">
          <a:xfrm>
            <a:off x="157163" y="1447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2016 - 2017: Telescope plus ISIM Testing</a:t>
            </a:r>
          </a:p>
        </p:txBody>
      </p:sp>
      <p:sp>
        <p:nvSpPr>
          <p:cNvPr id="16" name="Rectangle 3"/>
          <p:cNvSpPr txBox="1">
            <a:spLocks noChangeArrowheads="1"/>
          </p:cNvSpPr>
          <p:nvPr/>
        </p:nvSpPr>
        <p:spPr bwMode="auto">
          <a:xfrm>
            <a:off x="152400" y="259080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2017 - 2018: Observatory Testing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1000"/>
                                        <p:tgtEl>
                                          <p:spTgt spid="181251">
                                            <p:txEl>
                                              <p:pRg st="0" end="0"/>
                                            </p:txEl>
                                          </p:spTgt>
                                        </p:tgtEl>
                                      </p:cBhvr>
                                    </p:animEffect>
                                    <p:anim calcmode="lin" valueType="num">
                                      <p:cBhvr>
                                        <p:cTn id="8" dur="1000" fill="hold"/>
                                        <p:tgtEl>
                                          <p:spTgt spid="181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1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P spid="6" grpId="0"/>
      <p:bldP spid="8" grpId="0"/>
      <p:bldP spid="9"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solidFill>
                  <a:srgbClr val="FF7C80"/>
                </a:solidFill>
              </a:rPr>
              <a:t>JWST Fun Facts</a:t>
            </a:r>
          </a:p>
        </p:txBody>
      </p:sp>
      <p:sp>
        <p:nvSpPr>
          <p:cNvPr id="28675" name="Rectangle 5"/>
          <p:cNvSpPr txBox="1">
            <a:spLocks noChangeArrowheads="1"/>
          </p:cNvSpPr>
          <p:nvPr/>
        </p:nvSpPr>
        <p:spPr bwMode="auto">
          <a:xfrm>
            <a:off x="76200" y="1016000"/>
            <a:ext cx="89916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2000">
                <a:solidFill>
                  <a:srgbClr val="FFFF00"/>
                </a:solidFill>
                <a:latin typeface="Arial" charset="0"/>
              </a:rPr>
              <a:t>JWST is approximately the size of a tennis court </a:t>
            </a:r>
          </a:p>
          <a:p>
            <a:pPr eaLnBrk="1" hangingPunct="1">
              <a:spcBef>
                <a:spcPct val="20000"/>
              </a:spcBef>
              <a:buFontTx/>
              <a:buChar char="•"/>
            </a:pPr>
            <a:r>
              <a:rPr lang="en-US" altLang="en-US" sz="2000">
                <a:solidFill>
                  <a:srgbClr val="FFFF00"/>
                </a:solidFill>
                <a:latin typeface="Arial" charset="0"/>
              </a:rPr>
              <a:t>The sunshield provides an equivalent “SPF” of 1.2 million for the telescope</a:t>
            </a:r>
          </a:p>
          <a:p>
            <a:pPr eaLnBrk="1" hangingPunct="1">
              <a:spcBef>
                <a:spcPct val="20000"/>
              </a:spcBef>
              <a:buFontTx/>
              <a:buChar char="•"/>
            </a:pPr>
            <a:r>
              <a:rPr lang="en-US" altLang="en-US" sz="2000">
                <a:solidFill>
                  <a:srgbClr val="FFFF00"/>
                </a:solidFill>
                <a:latin typeface="Arial" charset="0"/>
              </a:rPr>
              <a:t>Each mirror segment is ground and polished so its figure error is less than 20 nm across its surface.  On a relative scale, if the mirror were to be enlarged to the size of the continental United States, this is equivalent to smoothing out its highest point, Mount Whitney at 14,500 ft, to a height of about 2 inches.</a:t>
            </a:r>
          </a:p>
          <a:p>
            <a:pPr eaLnBrk="1" hangingPunct="1">
              <a:spcBef>
                <a:spcPct val="20000"/>
              </a:spcBef>
              <a:buFontTx/>
              <a:buChar char="•"/>
            </a:pPr>
            <a:r>
              <a:rPr lang="en-US" altLang="en-US" sz="2000">
                <a:solidFill>
                  <a:srgbClr val="FFFF00"/>
                </a:solidFill>
                <a:latin typeface="Arial" charset="0"/>
              </a:rPr>
              <a:t>When taking an image, the Observatory has a pointing instability of less than 3.7 milliarc-seconds.  This would be like painting a 5 ½ inch diameter circle on your friend’s helmet in New York City with a laser tag gun in Los Angeles.</a:t>
            </a:r>
          </a:p>
          <a:p>
            <a:pPr eaLnBrk="1" hangingPunct="1">
              <a:spcBef>
                <a:spcPct val="20000"/>
              </a:spcBef>
              <a:buFontTx/>
              <a:buChar char="•"/>
            </a:pPr>
            <a:r>
              <a:rPr lang="en-US" altLang="en-US" sz="2000">
                <a:solidFill>
                  <a:srgbClr val="FFFF00"/>
                </a:solidFill>
                <a:latin typeface="Arial" charset="0"/>
              </a:rPr>
              <a:t>There is nearly a 500 deg F temperature difference between the bottom of the sunshield and the top</a:t>
            </a:r>
          </a:p>
          <a:p>
            <a:pPr eaLnBrk="1" hangingPunct="1">
              <a:spcBef>
                <a:spcPct val="20000"/>
              </a:spcBef>
              <a:buFontTx/>
              <a:buChar char="•"/>
            </a:pPr>
            <a:r>
              <a:rPr lang="en-US" altLang="en-US" sz="2000">
                <a:solidFill>
                  <a:srgbClr val="FFFF00"/>
                </a:solidFill>
                <a:latin typeface="Arial" charset="0"/>
              </a:rPr>
              <a:t>Each Beryllium mirror segment starts out at a weight of 273 kg (600 lb).  Precision machining removes 93% of the weight so the final segment weighs only 20 kg (44 lb).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171700"/>
            <a:ext cx="8839200" cy="2514600"/>
          </a:xfrm>
        </p:spPr>
        <p:txBody>
          <a:bodyPr/>
          <a:lstStyle/>
          <a:p>
            <a:pPr eaLnBrk="1" hangingPunct="1"/>
            <a:r>
              <a:rPr lang="en-US" altLang="en-US" sz="7200" smtClean="0">
                <a:solidFill>
                  <a:srgbClr val="FF7C80"/>
                </a:solidFill>
              </a:rPr>
              <a:t>JWST: History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52400" y="228600"/>
            <a:ext cx="8839200" cy="533400"/>
          </a:xfrm>
        </p:spPr>
        <p:txBody>
          <a:bodyPr/>
          <a:lstStyle/>
          <a:p>
            <a:pPr eaLnBrk="1" hangingPunct="1"/>
            <a:r>
              <a:rPr lang="en-US" altLang="en-US" sz="3600" smtClean="0"/>
              <a:t>1990: HST Launched</a:t>
            </a:r>
          </a:p>
        </p:txBody>
      </p:sp>
      <p:sp>
        <p:nvSpPr>
          <p:cNvPr id="6" name="Rectangle 3"/>
          <p:cNvSpPr txBox="1">
            <a:spLocks noChangeArrowheads="1"/>
          </p:cNvSpPr>
          <p:nvPr/>
        </p:nvSpPr>
        <p:spPr bwMode="auto">
          <a:xfrm>
            <a:off x="152400" y="56388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2012: First science instruments delivered</a:t>
            </a:r>
          </a:p>
        </p:txBody>
      </p:sp>
      <p:sp>
        <p:nvSpPr>
          <p:cNvPr id="8" name="Rectangle 3"/>
          <p:cNvSpPr txBox="1">
            <a:spLocks noChangeArrowheads="1"/>
          </p:cNvSpPr>
          <p:nvPr/>
        </p:nvSpPr>
        <p:spPr bwMode="auto">
          <a:xfrm>
            <a:off x="152400" y="50292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2011: Congress threatens cancellation</a:t>
            </a:r>
          </a:p>
        </p:txBody>
      </p:sp>
      <p:sp>
        <p:nvSpPr>
          <p:cNvPr id="9" name="Rectangle 3"/>
          <p:cNvSpPr txBox="1">
            <a:spLocks noChangeArrowheads="1"/>
          </p:cNvSpPr>
          <p:nvPr/>
        </p:nvSpPr>
        <p:spPr bwMode="auto">
          <a:xfrm>
            <a:off x="152400" y="3886200"/>
            <a:ext cx="883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2002: Northrop Grumman prime contractor, NGST renamed JWST </a:t>
            </a:r>
          </a:p>
        </p:txBody>
      </p:sp>
      <p:sp>
        <p:nvSpPr>
          <p:cNvPr id="13" name="Rectangle 3"/>
          <p:cNvSpPr txBox="1">
            <a:spLocks noChangeArrowheads="1"/>
          </p:cNvSpPr>
          <p:nvPr/>
        </p:nvSpPr>
        <p:spPr bwMode="auto">
          <a:xfrm>
            <a:off x="152400" y="7620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Mid-1990's: Astronomers start thinking beyond HST</a:t>
            </a:r>
          </a:p>
        </p:txBody>
      </p:sp>
      <p:sp>
        <p:nvSpPr>
          <p:cNvPr id="14" name="Rectangle 3"/>
          <p:cNvSpPr txBox="1">
            <a:spLocks noChangeArrowheads="1"/>
          </p:cNvSpPr>
          <p:nvPr/>
        </p:nvSpPr>
        <p:spPr bwMode="auto">
          <a:xfrm>
            <a:off x="152400" y="19050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1997: NGST Study report</a:t>
            </a:r>
          </a:p>
        </p:txBody>
      </p:sp>
      <p:sp>
        <p:nvSpPr>
          <p:cNvPr id="15" name="Rectangle 3"/>
          <p:cNvSpPr txBox="1">
            <a:spLocks noChangeArrowheads="1"/>
          </p:cNvSpPr>
          <p:nvPr/>
        </p:nvSpPr>
        <p:spPr bwMode="auto">
          <a:xfrm>
            <a:off x="157163" y="25146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1997: STScI selected to operate NGST</a:t>
            </a:r>
          </a:p>
        </p:txBody>
      </p:sp>
      <p:sp>
        <p:nvSpPr>
          <p:cNvPr id="16" name="Rectangle 3"/>
          <p:cNvSpPr txBox="1">
            <a:spLocks noChangeArrowheads="1"/>
          </p:cNvSpPr>
          <p:nvPr/>
        </p:nvSpPr>
        <p:spPr bwMode="auto">
          <a:xfrm>
            <a:off x="152400" y="3200400"/>
            <a:ext cx="883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3600">
                <a:solidFill>
                  <a:srgbClr val="FFFF00"/>
                </a:solidFill>
                <a:latin typeface="Arial" charset="0"/>
              </a:rPr>
              <a:t>2001: Decadal Survey</a:t>
            </a:r>
          </a:p>
        </p:txBody>
      </p:sp>
      <p:sp>
        <p:nvSpPr>
          <p:cNvPr id="19" name="Rectangle 3"/>
          <p:cNvSpPr txBox="1">
            <a:spLocks noChangeArrowheads="1"/>
          </p:cNvSpPr>
          <p:nvPr/>
        </p:nvSpPr>
        <p:spPr bwMode="auto">
          <a:xfrm>
            <a:off x="152400" y="304800"/>
            <a:ext cx="8839200" cy="63246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pPr>
            <a:r>
              <a:rPr lang="en-US" altLang="en-US" sz="4000">
                <a:solidFill>
                  <a:srgbClr val="FF7C80"/>
                </a:solidFill>
                <a:latin typeface="Arial" charset="0"/>
              </a:rPr>
              <a:t>2001 NAS Decadal Survey:</a:t>
            </a:r>
          </a:p>
          <a:p>
            <a:pPr eaLnBrk="1" hangingPunct="1">
              <a:spcBef>
                <a:spcPct val="20000"/>
              </a:spcBef>
            </a:pPr>
            <a:endParaRPr lang="en-US" altLang="en-US">
              <a:solidFill>
                <a:srgbClr val="FFFF00"/>
              </a:solidFill>
              <a:latin typeface="Arial" charset="0"/>
            </a:endParaRPr>
          </a:p>
          <a:p>
            <a:pPr eaLnBrk="1" hangingPunct="1">
              <a:spcBef>
                <a:spcPct val="20000"/>
              </a:spcBef>
            </a:pPr>
            <a:r>
              <a:rPr lang="en-US" altLang="en-US" sz="3200">
                <a:solidFill>
                  <a:srgbClr val="FFFF00"/>
                </a:solidFill>
                <a:latin typeface="Arial" charset="0"/>
              </a:rPr>
              <a:t>The </a:t>
            </a:r>
            <a:r>
              <a:rPr lang="en-US" altLang="en-US" sz="3200">
                <a:solidFill>
                  <a:srgbClr val="FF0000"/>
                </a:solidFill>
                <a:latin typeface="Arial" charset="0"/>
              </a:rPr>
              <a:t>Next Generation Space Telescope (NGST)</a:t>
            </a:r>
            <a:r>
              <a:rPr lang="en-US" altLang="en-US" sz="3200">
                <a:solidFill>
                  <a:srgbClr val="FFFF00"/>
                </a:solidFill>
                <a:latin typeface="Arial" charset="0"/>
              </a:rPr>
              <a:t>, the committee’s </a:t>
            </a:r>
            <a:r>
              <a:rPr lang="en-US" altLang="en-US" sz="3200">
                <a:solidFill>
                  <a:srgbClr val="FF0000"/>
                </a:solidFill>
                <a:latin typeface="Arial" charset="0"/>
              </a:rPr>
              <a:t>top-priority recommendation</a:t>
            </a:r>
            <a:r>
              <a:rPr lang="en-US" altLang="en-US" sz="3200">
                <a:solidFill>
                  <a:srgbClr val="FFFF00"/>
                </a:solidFill>
                <a:latin typeface="Arial" charset="0"/>
              </a:rPr>
              <a:t>, is designed to detect light from the first stars and to trace the evolution of galaxies from their formation to the present. It will revolutionize understanding of how stars and planets form in our galaxy today. </a:t>
            </a:r>
            <a:endParaRPr lang="en-US" altLang="en-US" sz="3600">
              <a:solidFill>
                <a:srgbClr val="FFFF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1000"/>
                                        <p:tgtEl>
                                          <p:spTgt spid="181251">
                                            <p:txEl>
                                              <p:pRg st="0" end="0"/>
                                            </p:txEl>
                                          </p:spTgt>
                                        </p:tgtEl>
                                      </p:cBhvr>
                                    </p:animEffect>
                                    <p:anim calcmode="lin" valueType="num">
                                      <p:cBhvr>
                                        <p:cTn id="8" dur="1000" fill="hold"/>
                                        <p:tgtEl>
                                          <p:spTgt spid="181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1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9"/>
                                        </p:tgtEl>
                                        <p:attrNameLst>
                                          <p:attrName>style.visibility</p:attrName>
                                        </p:attrNameLst>
                                      </p:cBhvr>
                                      <p:to>
                                        <p:strVal val="hidden"/>
                                      </p:to>
                                    </p:set>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P spid="6" grpId="0"/>
      <p:bldP spid="8" grpId="0"/>
      <p:bldP spid="9" grpId="0"/>
      <p:bldP spid="13" grpId="0"/>
      <p:bldP spid="14" grpId="0"/>
      <p:bldP spid="15" grpId="0"/>
      <p:bldP spid="16" grpId="0"/>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171700"/>
            <a:ext cx="8839200" cy="2514600"/>
          </a:xfrm>
        </p:spPr>
        <p:txBody>
          <a:bodyPr/>
          <a:lstStyle/>
          <a:p>
            <a:pPr eaLnBrk="1" hangingPunct="1"/>
            <a:r>
              <a:rPr lang="en-US" altLang="en-US" sz="7200" smtClean="0">
                <a:solidFill>
                  <a:srgbClr val="FF7C80"/>
                </a:solidFill>
              </a:rPr>
              <a:t>JWST: Science Goals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76200"/>
            <a:ext cx="8839200" cy="838200"/>
          </a:xfrm>
        </p:spPr>
        <p:txBody>
          <a:bodyPr/>
          <a:lstStyle/>
          <a:p>
            <a:pPr eaLnBrk="1" hangingPunct="1"/>
            <a:r>
              <a:rPr lang="en-US" altLang="en-US" sz="3200" smtClean="0">
                <a:solidFill>
                  <a:srgbClr val="FF7C80"/>
                </a:solidFill>
              </a:rPr>
              <a:t>End of the dark ages: first light and reionization</a:t>
            </a:r>
          </a:p>
        </p:txBody>
      </p:sp>
      <p:sp>
        <p:nvSpPr>
          <p:cNvPr id="8195" name="Rectangle 3"/>
          <p:cNvSpPr>
            <a:spLocks noGrp="1" noChangeArrowheads="1"/>
          </p:cNvSpPr>
          <p:nvPr>
            <p:ph type="body" idx="1"/>
          </p:nvPr>
        </p:nvSpPr>
        <p:spPr>
          <a:xfrm>
            <a:off x="152400" y="914400"/>
            <a:ext cx="5334000" cy="1905000"/>
          </a:xfrm>
        </p:spPr>
        <p:txBody>
          <a:bodyPr/>
          <a:lstStyle/>
          <a:p>
            <a:pPr eaLnBrk="1" hangingPunct="1"/>
            <a:r>
              <a:rPr lang="en-US" altLang="en-US" sz="2400" smtClean="0"/>
              <a:t>What are the first galaxies?</a:t>
            </a:r>
          </a:p>
          <a:p>
            <a:pPr eaLnBrk="1" hangingPunct="1"/>
            <a:r>
              <a:rPr lang="en-US" altLang="en-US" sz="2400" smtClean="0"/>
              <a:t>When did reionization occur?</a:t>
            </a:r>
          </a:p>
          <a:p>
            <a:pPr lvl="1" eaLnBrk="1" hangingPunct="1"/>
            <a:r>
              <a:rPr lang="en-US" altLang="en-US" sz="2000" smtClean="0"/>
              <a:t>Once or twice?</a:t>
            </a:r>
          </a:p>
          <a:p>
            <a:pPr eaLnBrk="1" hangingPunct="1"/>
            <a:r>
              <a:rPr lang="en-US" altLang="en-US" sz="2400" smtClean="0"/>
              <a:t>What sources caused reionization?</a:t>
            </a:r>
          </a:p>
        </p:txBody>
      </p:sp>
      <p:grpSp>
        <p:nvGrpSpPr>
          <p:cNvPr id="8196" name="Group 4"/>
          <p:cNvGrpSpPr>
            <a:grpSpLocks/>
          </p:cNvGrpSpPr>
          <p:nvPr/>
        </p:nvGrpSpPr>
        <p:grpSpPr bwMode="auto">
          <a:xfrm>
            <a:off x="152400" y="2843213"/>
            <a:ext cx="4800600" cy="3633787"/>
            <a:chOff x="96" y="1935"/>
            <a:chExt cx="3024" cy="2289"/>
          </a:xfrm>
        </p:grpSpPr>
        <p:sp>
          <p:nvSpPr>
            <p:cNvPr id="8199" name="Text Box 5"/>
            <p:cNvSpPr txBox="1">
              <a:spLocks noChangeArrowheads="1"/>
            </p:cNvSpPr>
            <p:nvPr/>
          </p:nvSpPr>
          <p:spPr bwMode="auto">
            <a:xfrm>
              <a:off x="1147" y="3898"/>
              <a:ext cx="91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a:solidFill>
                    <a:srgbClr val="FFFFFF"/>
                  </a:solidFill>
                  <a:latin typeface="Helvetica" pitchFamily="34" charset="0"/>
                </a:rPr>
                <a:t>Patchy Absorption</a:t>
              </a:r>
            </a:p>
          </p:txBody>
        </p:sp>
        <p:pic>
          <p:nvPicPr>
            <p:cNvPr id="820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 y="1935"/>
              <a:ext cx="2784" cy="1227"/>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 y="3265"/>
              <a:ext cx="923" cy="603"/>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2" y="3265"/>
              <a:ext cx="918" cy="599"/>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20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3256"/>
              <a:ext cx="946" cy="618"/>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204" name="Line 10"/>
            <p:cNvSpPr>
              <a:spLocks noChangeShapeType="1"/>
            </p:cNvSpPr>
            <p:nvPr/>
          </p:nvSpPr>
          <p:spPr bwMode="auto">
            <a:xfrm flipH="1">
              <a:off x="547" y="2400"/>
              <a:ext cx="29" cy="89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Line 11"/>
            <p:cNvSpPr>
              <a:spLocks noChangeShapeType="1"/>
            </p:cNvSpPr>
            <p:nvPr/>
          </p:nvSpPr>
          <p:spPr bwMode="auto">
            <a:xfrm>
              <a:off x="1455" y="2736"/>
              <a:ext cx="129" cy="57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12"/>
            <p:cNvSpPr>
              <a:spLocks noChangeShapeType="1"/>
            </p:cNvSpPr>
            <p:nvPr/>
          </p:nvSpPr>
          <p:spPr bwMode="auto">
            <a:xfrm flipH="1">
              <a:off x="2640" y="2688"/>
              <a:ext cx="144" cy="63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7" name="Text Box 13"/>
            <p:cNvSpPr txBox="1">
              <a:spLocks noChangeArrowheads="1"/>
            </p:cNvSpPr>
            <p:nvPr/>
          </p:nvSpPr>
          <p:spPr bwMode="auto">
            <a:xfrm>
              <a:off x="381" y="2064"/>
              <a:ext cx="8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solidFill>
                    <a:srgbClr val="FFFF00"/>
                  </a:solidFill>
                  <a:latin typeface="Helvetica" pitchFamily="34" charset="0"/>
                </a:rPr>
                <a:t>Redshift</a:t>
              </a:r>
            </a:p>
          </p:txBody>
        </p:sp>
        <p:sp>
          <p:nvSpPr>
            <p:cNvPr id="8208" name="Line 14"/>
            <p:cNvSpPr>
              <a:spLocks noChangeShapeType="1"/>
            </p:cNvSpPr>
            <p:nvPr/>
          </p:nvSpPr>
          <p:spPr bwMode="auto">
            <a:xfrm flipV="1">
              <a:off x="1248" y="2208"/>
              <a:ext cx="1168" cy="5"/>
            </a:xfrm>
            <a:prstGeom prst="line">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9" name="Text Box 15"/>
            <p:cNvSpPr txBox="1">
              <a:spLocks noChangeArrowheads="1"/>
            </p:cNvSpPr>
            <p:nvPr/>
          </p:nvSpPr>
          <p:spPr bwMode="auto">
            <a:xfrm>
              <a:off x="301" y="3753"/>
              <a:ext cx="46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a:solidFill>
                    <a:srgbClr val="FFFFFF"/>
                  </a:solidFill>
                  <a:latin typeface="Helvetica" pitchFamily="34" charset="0"/>
                </a:rPr>
                <a:t>Wavelength</a:t>
              </a:r>
              <a:endParaRPr lang="en-US" altLang="en-US" sz="2800">
                <a:solidFill>
                  <a:srgbClr val="FFFF00"/>
                </a:solidFill>
                <a:latin typeface="Helvetica" pitchFamily="34" charset="0"/>
              </a:endParaRPr>
            </a:p>
          </p:txBody>
        </p:sp>
        <p:sp>
          <p:nvSpPr>
            <p:cNvPr id="8210" name="Text Box 16"/>
            <p:cNvSpPr txBox="1">
              <a:spLocks noChangeArrowheads="1"/>
            </p:cNvSpPr>
            <p:nvPr/>
          </p:nvSpPr>
          <p:spPr bwMode="auto">
            <a:xfrm>
              <a:off x="1388" y="3753"/>
              <a:ext cx="46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a:solidFill>
                    <a:srgbClr val="FFFFFF"/>
                  </a:solidFill>
                  <a:latin typeface="Helvetica" pitchFamily="34" charset="0"/>
                </a:rPr>
                <a:t>Wavelength</a:t>
              </a:r>
              <a:endParaRPr lang="en-US" altLang="en-US" sz="2800">
                <a:solidFill>
                  <a:srgbClr val="FFFF00"/>
                </a:solidFill>
                <a:latin typeface="Helvetica" pitchFamily="34" charset="0"/>
              </a:endParaRPr>
            </a:p>
          </p:txBody>
        </p:sp>
        <p:sp>
          <p:nvSpPr>
            <p:cNvPr id="8211" name="Text Box 17"/>
            <p:cNvSpPr txBox="1">
              <a:spLocks noChangeArrowheads="1"/>
            </p:cNvSpPr>
            <p:nvPr/>
          </p:nvSpPr>
          <p:spPr bwMode="auto">
            <a:xfrm>
              <a:off x="2401" y="3753"/>
              <a:ext cx="46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800">
                  <a:solidFill>
                    <a:srgbClr val="FFFFFF"/>
                  </a:solidFill>
                  <a:latin typeface="Helvetica" pitchFamily="34" charset="0"/>
                </a:rPr>
                <a:t>Wavelength</a:t>
              </a:r>
              <a:endParaRPr lang="en-US" altLang="en-US" sz="2800">
                <a:solidFill>
                  <a:srgbClr val="FFFF00"/>
                </a:solidFill>
                <a:latin typeface="Helvetica" pitchFamily="34" charset="0"/>
              </a:endParaRPr>
            </a:p>
          </p:txBody>
        </p:sp>
        <p:sp>
          <p:nvSpPr>
            <p:cNvPr id="8212" name="Text Box 18"/>
            <p:cNvSpPr txBox="1">
              <a:spLocks noChangeArrowheads="1"/>
            </p:cNvSpPr>
            <p:nvPr/>
          </p:nvSpPr>
          <p:spPr bwMode="auto">
            <a:xfrm>
              <a:off x="96" y="3898"/>
              <a:ext cx="91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a:solidFill>
                    <a:srgbClr val="FFFFFF"/>
                  </a:solidFill>
                  <a:latin typeface="Helvetica" pitchFamily="34" charset="0"/>
                </a:rPr>
                <a:t>Lyman Forest Absorption</a:t>
              </a:r>
            </a:p>
          </p:txBody>
        </p:sp>
        <p:sp>
          <p:nvSpPr>
            <p:cNvPr id="8213" name="Text Box 19"/>
            <p:cNvSpPr txBox="1">
              <a:spLocks noChangeArrowheads="1"/>
            </p:cNvSpPr>
            <p:nvPr/>
          </p:nvSpPr>
          <p:spPr bwMode="auto">
            <a:xfrm>
              <a:off x="2112" y="3898"/>
              <a:ext cx="100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a:solidFill>
                    <a:srgbClr val="FFFFFF"/>
                  </a:solidFill>
                  <a:latin typeface="Helvetica" pitchFamily="34" charset="0"/>
                </a:rPr>
                <a:t>Black Gunn-Peterson trough</a:t>
              </a:r>
            </a:p>
          </p:txBody>
        </p:sp>
        <p:sp>
          <p:nvSpPr>
            <p:cNvPr id="8214" name="Text Box 20"/>
            <p:cNvSpPr txBox="1">
              <a:spLocks noChangeArrowheads="1"/>
            </p:cNvSpPr>
            <p:nvPr/>
          </p:nvSpPr>
          <p:spPr bwMode="auto">
            <a:xfrm>
              <a:off x="192" y="2592"/>
              <a:ext cx="4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rgbClr val="FFFF00"/>
                  </a:solidFill>
                  <a:latin typeface="Helvetica" pitchFamily="34" charset="0"/>
                </a:rPr>
                <a:t>z&lt;z</a:t>
              </a:r>
              <a:r>
                <a:rPr lang="en-US" altLang="en-US" sz="1800" baseline="-25000">
                  <a:solidFill>
                    <a:srgbClr val="FFFF00"/>
                  </a:solidFill>
                  <a:latin typeface="Helvetica" pitchFamily="34" charset="0"/>
                </a:rPr>
                <a:t>i</a:t>
              </a:r>
              <a:endParaRPr lang="en-US" altLang="en-US" sz="1800" b="1">
                <a:solidFill>
                  <a:srgbClr val="FFFF00"/>
                </a:solidFill>
                <a:latin typeface="Helvetica" pitchFamily="34" charset="0"/>
              </a:endParaRPr>
            </a:p>
          </p:txBody>
        </p:sp>
        <p:sp>
          <p:nvSpPr>
            <p:cNvPr id="8215" name="Text Box 21"/>
            <p:cNvSpPr txBox="1">
              <a:spLocks noChangeArrowheads="1"/>
            </p:cNvSpPr>
            <p:nvPr/>
          </p:nvSpPr>
          <p:spPr bwMode="auto">
            <a:xfrm>
              <a:off x="1254" y="2496"/>
              <a:ext cx="3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rgbClr val="FFFF00"/>
                  </a:solidFill>
                  <a:latin typeface="Helvetica" pitchFamily="34" charset="0"/>
                </a:rPr>
                <a:t>z~z</a:t>
              </a:r>
              <a:r>
                <a:rPr lang="en-US" altLang="en-US" sz="1800" baseline="-25000">
                  <a:solidFill>
                    <a:srgbClr val="FFFF00"/>
                  </a:solidFill>
                  <a:latin typeface="Helvetica" pitchFamily="34" charset="0"/>
                </a:rPr>
                <a:t>i</a:t>
              </a:r>
              <a:endParaRPr lang="en-US" altLang="en-US" sz="1800" b="1">
                <a:solidFill>
                  <a:srgbClr val="FFFF00"/>
                </a:solidFill>
                <a:latin typeface="Helvetica" pitchFamily="34" charset="0"/>
              </a:endParaRPr>
            </a:p>
          </p:txBody>
        </p:sp>
        <p:sp>
          <p:nvSpPr>
            <p:cNvPr id="8216" name="Text Box 22"/>
            <p:cNvSpPr txBox="1">
              <a:spLocks noChangeArrowheads="1"/>
            </p:cNvSpPr>
            <p:nvPr/>
          </p:nvSpPr>
          <p:spPr bwMode="auto">
            <a:xfrm>
              <a:off x="2304" y="249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rgbClr val="FFFF00"/>
                  </a:solidFill>
                  <a:latin typeface="Helvetica" pitchFamily="34" charset="0"/>
                </a:rPr>
                <a:t>z&gt;z</a:t>
              </a:r>
              <a:r>
                <a:rPr lang="en-US" altLang="en-US" sz="1800" baseline="-25000">
                  <a:solidFill>
                    <a:srgbClr val="FFFF00"/>
                  </a:solidFill>
                  <a:latin typeface="Helvetica" pitchFamily="34" charset="0"/>
                </a:rPr>
                <a:t>i</a:t>
              </a:r>
              <a:endParaRPr lang="en-US" altLang="en-US" sz="1800" b="1">
                <a:solidFill>
                  <a:srgbClr val="FFFF00"/>
                </a:solidFill>
                <a:latin typeface="Helvetica" pitchFamily="34" charset="0"/>
              </a:endParaRPr>
            </a:p>
          </p:txBody>
        </p:sp>
        <p:sp>
          <p:nvSpPr>
            <p:cNvPr id="8217" name="Text Box 23"/>
            <p:cNvSpPr txBox="1">
              <a:spLocks noChangeArrowheads="1"/>
            </p:cNvSpPr>
            <p:nvPr/>
          </p:nvSpPr>
          <p:spPr bwMode="auto">
            <a:xfrm>
              <a:off x="2121" y="2284"/>
              <a:ext cx="8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a:solidFill>
                    <a:srgbClr val="FFFF00"/>
                  </a:solidFill>
                  <a:latin typeface="Helvetica" pitchFamily="34" charset="0"/>
                </a:rPr>
                <a:t>Neutral IGM</a:t>
              </a:r>
              <a:endParaRPr lang="en-US" altLang="en-US" sz="2800">
                <a:solidFill>
                  <a:srgbClr val="FFFF00"/>
                </a:solidFill>
                <a:latin typeface="Helvetica" pitchFamily="34" charset="0"/>
              </a:endParaRPr>
            </a:p>
          </p:txBody>
        </p:sp>
        <p:sp>
          <p:nvSpPr>
            <p:cNvPr id="8218" name="Text Box 24"/>
            <p:cNvSpPr txBox="1">
              <a:spLocks noChangeArrowheads="1"/>
            </p:cNvSpPr>
            <p:nvPr/>
          </p:nvSpPr>
          <p:spPr bwMode="auto">
            <a:xfrm>
              <a:off x="2592" y="249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rgbClr val="FF99FF"/>
                  </a:solidFill>
                  <a:latin typeface="Helvetica" pitchFamily="34" charset="0"/>
                </a:rPr>
                <a:t>.</a:t>
              </a:r>
              <a:endParaRPr lang="en-US" altLang="en-US" sz="1800" b="1">
                <a:solidFill>
                  <a:srgbClr val="FF99FF"/>
                </a:solidFill>
                <a:latin typeface="Helvetica" pitchFamily="34" charset="0"/>
              </a:endParaRPr>
            </a:p>
          </p:txBody>
        </p:sp>
      </p:grpSp>
      <p:sp>
        <p:nvSpPr>
          <p:cNvPr id="8197" name="Rectangle 25"/>
          <p:cNvSpPr>
            <a:spLocks noChangeArrowheads="1"/>
          </p:cNvSpPr>
          <p:nvPr/>
        </p:nvSpPr>
        <p:spPr bwMode="auto">
          <a:xfrm>
            <a:off x="5181600" y="47244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FontTx/>
              <a:buChar char="•"/>
            </a:pPr>
            <a:r>
              <a:rPr lang="en-US" altLang="en-US" sz="2000">
                <a:solidFill>
                  <a:srgbClr val="FFFF00"/>
                </a:solidFill>
                <a:latin typeface="Arial" charset="0"/>
              </a:rPr>
              <a:t>Ultra-Deep NIR survey (1.4 nJy), spectroscopic &amp; Mid-IR confirmation.</a:t>
            </a:r>
          </a:p>
          <a:p>
            <a:pPr eaLnBrk="1" hangingPunct="1">
              <a:lnSpc>
                <a:spcPct val="90000"/>
              </a:lnSpc>
              <a:spcBef>
                <a:spcPct val="20000"/>
              </a:spcBef>
              <a:buFontTx/>
              <a:buChar char="•"/>
            </a:pPr>
            <a:r>
              <a:rPr lang="en-US" altLang="en-US" sz="2000">
                <a:solidFill>
                  <a:srgbClr val="FFFF00"/>
                </a:solidFill>
                <a:latin typeface="Arial" charset="0"/>
              </a:rPr>
              <a:t>QSO spectra: Ly-</a:t>
            </a:r>
            <a:r>
              <a:rPr lang="el-GR" altLang="en-US" sz="2000">
                <a:solidFill>
                  <a:srgbClr val="FFFF00"/>
                </a:solidFill>
                <a:latin typeface="Arial" charset="0"/>
                <a:cs typeface="Arial" charset="0"/>
              </a:rPr>
              <a:t>α</a:t>
            </a:r>
            <a:r>
              <a:rPr lang="en-US" altLang="en-US" sz="2000">
                <a:solidFill>
                  <a:srgbClr val="FFFF00"/>
                </a:solidFill>
                <a:latin typeface="Arial" charset="0"/>
              </a:rPr>
              <a:t> forest</a:t>
            </a:r>
          </a:p>
          <a:p>
            <a:pPr eaLnBrk="1" hangingPunct="1">
              <a:lnSpc>
                <a:spcPct val="90000"/>
              </a:lnSpc>
              <a:spcBef>
                <a:spcPct val="20000"/>
              </a:spcBef>
              <a:buFontTx/>
              <a:buChar char="•"/>
            </a:pPr>
            <a:r>
              <a:rPr lang="en-US" altLang="en-US" sz="2000">
                <a:solidFill>
                  <a:srgbClr val="FFFF00"/>
                </a:solidFill>
                <a:latin typeface="Arial" charset="0"/>
              </a:rPr>
              <a:t>Galaxy spectra: Balmer lines (2x10</a:t>
            </a:r>
            <a:r>
              <a:rPr lang="en-US" altLang="en-US" sz="2000" baseline="30000">
                <a:solidFill>
                  <a:srgbClr val="FFFF00"/>
                </a:solidFill>
                <a:latin typeface="Arial" charset="0"/>
              </a:rPr>
              <a:t>-19</a:t>
            </a:r>
            <a:r>
              <a:rPr lang="en-US" altLang="en-US" sz="2000">
                <a:solidFill>
                  <a:srgbClr val="FFFF00"/>
                </a:solidFill>
                <a:latin typeface="Arial" charset="0"/>
              </a:rPr>
              <a:t> ergs/cm</a:t>
            </a:r>
            <a:r>
              <a:rPr lang="en-US" altLang="en-US" sz="2000" baseline="30000">
                <a:solidFill>
                  <a:srgbClr val="FFFF00"/>
                </a:solidFill>
                <a:latin typeface="Arial" charset="0"/>
              </a:rPr>
              <a:t>2</a:t>
            </a:r>
            <a:r>
              <a:rPr lang="en-US" altLang="en-US" sz="2000">
                <a:solidFill>
                  <a:srgbClr val="FFFF00"/>
                </a:solidFill>
                <a:latin typeface="Arial" charset="0"/>
              </a:rPr>
              <a:t>/sec)</a:t>
            </a:r>
            <a:endParaRPr lang="en-US" altLang="en-US">
              <a:solidFill>
                <a:srgbClr val="FFFF00"/>
              </a:solidFill>
              <a:latin typeface="Arial" charset="0"/>
            </a:endParaRPr>
          </a:p>
        </p:txBody>
      </p:sp>
      <p:pic>
        <p:nvPicPr>
          <p:cNvPr id="8198" name="Picture 26" descr="UDF"/>
          <p:cNvPicPr>
            <a:picLocks noChangeAspect="1" noChangeArrowheads="1"/>
          </p:cNvPicPr>
          <p:nvPr/>
        </p:nvPicPr>
        <p:blipFill>
          <a:blip r:embed="rId6">
            <a:extLst>
              <a:ext uri="{28A0092B-C50C-407E-A947-70E740481C1C}">
                <a14:useLocalDpi xmlns:a14="http://schemas.microsoft.com/office/drawing/2010/main" val="0"/>
              </a:ext>
            </a:extLst>
          </a:blip>
          <a:srcRect t="3198" b="9596"/>
          <a:stretch>
            <a:fillRect/>
          </a:stretch>
        </p:blipFill>
        <p:spPr bwMode="auto">
          <a:xfrm>
            <a:off x="5430838" y="762000"/>
            <a:ext cx="36369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solidFill>
                  <a:srgbClr val="FF7C80"/>
                </a:solidFill>
              </a:rPr>
              <a:t>The assembly of galaxies</a:t>
            </a:r>
          </a:p>
        </p:txBody>
      </p:sp>
      <p:sp>
        <p:nvSpPr>
          <p:cNvPr id="9219" name="Rectangle 3"/>
          <p:cNvSpPr>
            <a:spLocks noGrp="1" noChangeArrowheads="1"/>
          </p:cNvSpPr>
          <p:nvPr>
            <p:ph type="body" idx="1"/>
          </p:nvPr>
        </p:nvSpPr>
        <p:spPr>
          <a:xfrm>
            <a:off x="152400" y="1143000"/>
            <a:ext cx="5410200" cy="2667000"/>
          </a:xfrm>
        </p:spPr>
        <p:txBody>
          <a:bodyPr/>
          <a:lstStyle/>
          <a:p>
            <a:pPr eaLnBrk="1" hangingPunct="1"/>
            <a:r>
              <a:rPr lang="en-US" altLang="en-US" sz="2400" smtClean="0"/>
              <a:t>Where and when did the Hubble Sequence form?</a:t>
            </a:r>
          </a:p>
          <a:p>
            <a:pPr eaLnBrk="1" hangingPunct="1"/>
            <a:r>
              <a:rPr lang="en-US" altLang="en-US" sz="2400" smtClean="0"/>
              <a:t>How did the heavy elements form?</a:t>
            </a:r>
          </a:p>
          <a:p>
            <a:pPr eaLnBrk="1" hangingPunct="1"/>
            <a:r>
              <a:rPr lang="en-US" altLang="en-US" sz="2400" smtClean="0"/>
              <a:t>Can we test hierarchical formation and global scaling relations?</a:t>
            </a:r>
          </a:p>
          <a:p>
            <a:pPr eaLnBrk="1" hangingPunct="1"/>
            <a:r>
              <a:rPr lang="en-US" altLang="en-US" sz="2400" smtClean="0"/>
              <a:t>What about ULIRGs and AGN?</a:t>
            </a:r>
          </a:p>
        </p:txBody>
      </p:sp>
      <p:pic>
        <p:nvPicPr>
          <p:cNvPr id="9220" name="Picture 4" descr="PictureOfDay030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276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5791200" y="365760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200">
                <a:solidFill>
                  <a:srgbClr val="FFFF00"/>
                </a:solidFill>
                <a:latin typeface="Arial" charset="0"/>
              </a:rPr>
              <a:t>Galaxies in GOODS Field</a:t>
            </a:r>
          </a:p>
        </p:txBody>
      </p:sp>
      <p:sp>
        <p:nvSpPr>
          <p:cNvPr id="9222" name="Rectangle 6"/>
          <p:cNvSpPr>
            <a:spLocks noChangeArrowheads="1"/>
          </p:cNvSpPr>
          <p:nvPr/>
        </p:nvSpPr>
        <p:spPr bwMode="auto">
          <a:xfrm>
            <a:off x="3886200" y="4495800"/>
            <a:ext cx="457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FontTx/>
              <a:buChar char="•"/>
            </a:pPr>
            <a:r>
              <a:rPr lang="en-US" altLang="en-US" sz="2000">
                <a:solidFill>
                  <a:srgbClr val="FFFF00"/>
                </a:solidFill>
                <a:latin typeface="Arial" charset="0"/>
              </a:rPr>
              <a:t>Wide-area imaging survey</a:t>
            </a:r>
          </a:p>
          <a:p>
            <a:pPr eaLnBrk="1" hangingPunct="1">
              <a:lnSpc>
                <a:spcPct val="90000"/>
              </a:lnSpc>
              <a:spcBef>
                <a:spcPct val="20000"/>
              </a:spcBef>
              <a:buFontTx/>
              <a:buChar char="•"/>
            </a:pPr>
            <a:r>
              <a:rPr lang="en-US" altLang="en-US" sz="2000">
                <a:solidFill>
                  <a:srgbClr val="FFFF00"/>
                </a:solidFill>
                <a:latin typeface="Arial" charset="0"/>
              </a:rPr>
              <a:t>R=1000 spectra of 1000s of galaxies at 1 &lt; z &lt; 6</a:t>
            </a:r>
          </a:p>
          <a:p>
            <a:pPr eaLnBrk="1" hangingPunct="1">
              <a:lnSpc>
                <a:spcPct val="90000"/>
              </a:lnSpc>
              <a:spcBef>
                <a:spcPct val="20000"/>
              </a:spcBef>
              <a:buFontTx/>
              <a:buChar char="•"/>
            </a:pPr>
            <a:r>
              <a:rPr lang="en-US" altLang="en-US" sz="2000">
                <a:solidFill>
                  <a:srgbClr val="FFFF00"/>
                </a:solidFill>
                <a:latin typeface="Arial" charset="0"/>
              </a:rPr>
              <a:t>Targeted observations of ULIRGs and AGN</a:t>
            </a:r>
          </a:p>
        </p:txBody>
      </p:sp>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3048000" cy="2446338"/>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76200"/>
            <a:ext cx="8839200" cy="609600"/>
          </a:xfrm>
        </p:spPr>
        <p:txBody>
          <a:bodyPr/>
          <a:lstStyle/>
          <a:p>
            <a:pPr eaLnBrk="1" hangingPunct="1"/>
            <a:r>
              <a:rPr lang="en-US" altLang="en-US" sz="3200" smtClean="0">
                <a:solidFill>
                  <a:srgbClr val="FF7C80"/>
                </a:solidFill>
              </a:rPr>
              <a:t>Birth of stars and protoplanetary systems</a:t>
            </a:r>
          </a:p>
        </p:txBody>
      </p:sp>
      <p:sp>
        <p:nvSpPr>
          <p:cNvPr id="10243" name="Rectangle 3"/>
          <p:cNvSpPr>
            <a:spLocks noGrp="1" noChangeArrowheads="1"/>
          </p:cNvSpPr>
          <p:nvPr>
            <p:ph type="body" idx="1"/>
          </p:nvPr>
        </p:nvSpPr>
        <p:spPr>
          <a:xfrm>
            <a:off x="76200" y="838200"/>
            <a:ext cx="5029200" cy="2667000"/>
          </a:xfrm>
          <a:noFill/>
        </p:spPr>
        <p:txBody>
          <a:bodyPr/>
          <a:lstStyle/>
          <a:p>
            <a:pPr eaLnBrk="1" hangingPunct="1"/>
            <a:r>
              <a:rPr lang="en-US" altLang="en-US" sz="2400" smtClean="0"/>
              <a:t>How do clouds collapse?</a:t>
            </a:r>
          </a:p>
          <a:p>
            <a:pPr eaLnBrk="1" hangingPunct="1"/>
            <a:r>
              <a:rPr lang="en-US" altLang="en-US" sz="2400" smtClean="0"/>
              <a:t>How does environment affect star-formation?</a:t>
            </a:r>
          </a:p>
          <a:p>
            <a:pPr lvl="1" eaLnBrk="1" hangingPunct="1"/>
            <a:r>
              <a:rPr lang="en-US" altLang="en-US" sz="2000" smtClean="0"/>
              <a:t>Vice-versa?</a:t>
            </a:r>
          </a:p>
          <a:p>
            <a:pPr eaLnBrk="1" hangingPunct="1"/>
            <a:r>
              <a:rPr lang="en-US" altLang="en-US" sz="2400" smtClean="0"/>
              <a:t>What is the low-mass IMF?</a:t>
            </a:r>
          </a:p>
        </p:txBody>
      </p:sp>
      <p:sp>
        <p:nvSpPr>
          <p:cNvPr id="10244" name="Rectangle 4"/>
          <p:cNvSpPr>
            <a:spLocks noChangeArrowheads="1"/>
          </p:cNvSpPr>
          <p:nvPr/>
        </p:nvSpPr>
        <p:spPr bwMode="auto">
          <a:xfrm>
            <a:off x="5029200" y="5486400"/>
            <a:ext cx="396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FontTx/>
              <a:buChar char="•"/>
            </a:pPr>
            <a:r>
              <a:rPr lang="en-US" altLang="en-US" sz="2000">
                <a:solidFill>
                  <a:srgbClr val="FFFF00"/>
                </a:solidFill>
                <a:latin typeface="Arial" charset="0"/>
              </a:rPr>
              <a:t>Imaging of molecular clouds</a:t>
            </a:r>
          </a:p>
          <a:p>
            <a:pPr eaLnBrk="1" hangingPunct="1">
              <a:lnSpc>
                <a:spcPct val="90000"/>
              </a:lnSpc>
              <a:spcBef>
                <a:spcPct val="20000"/>
              </a:spcBef>
              <a:buFontTx/>
              <a:buChar char="•"/>
            </a:pPr>
            <a:r>
              <a:rPr lang="en-US" altLang="en-US" sz="2000">
                <a:solidFill>
                  <a:srgbClr val="FFFF00"/>
                </a:solidFill>
                <a:latin typeface="Arial" charset="0"/>
              </a:rPr>
              <a:t>Survey “elephant trunks”</a:t>
            </a:r>
          </a:p>
          <a:p>
            <a:pPr eaLnBrk="1" hangingPunct="1">
              <a:lnSpc>
                <a:spcPct val="90000"/>
              </a:lnSpc>
              <a:spcBef>
                <a:spcPct val="20000"/>
              </a:spcBef>
              <a:buFontTx/>
              <a:buChar char="•"/>
            </a:pPr>
            <a:r>
              <a:rPr lang="en-US" altLang="en-US" sz="2000">
                <a:solidFill>
                  <a:srgbClr val="FFFF00"/>
                </a:solidFill>
                <a:latin typeface="Arial" charset="0"/>
              </a:rPr>
              <a:t>Survey star-forming clusters</a:t>
            </a:r>
          </a:p>
        </p:txBody>
      </p:sp>
      <p:pic>
        <p:nvPicPr>
          <p:cNvPr id="10245" name="Picture 5" descr="sta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46525"/>
            <a:ext cx="42862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304800" y="3717925"/>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000">
                <a:solidFill>
                  <a:srgbClr val="FFFF00"/>
                </a:solidFill>
                <a:latin typeface="Arial" charset="0"/>
              </a:rPr>
              <a:t>Deeply embedded protostar</a:t>
            </a:r>
          </a:p>
        </p:txBody>
      </p:sp>
      <p:sp>
        <p:nvSpPr>
          <p:cNvPr id="10247" name="Text Box 7"/>
          <p:cNvSpPr txBox="1">
            <a:spLocks noChangeArrowheads="1"/>
          </p:cNvSpPr>
          <p:nvPr/>
        </p:nvSpPr>
        <p:spPr bwMode="auto">
          <a:xfrm>
            <a:off x="381000" y="6537325"/>
            <a:ext cx="1981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000">
                <a:solidFill>
                  <a:srgbClr val="FFFF00"/>
                </a:solidFill>
                <a:latin typeface="Arial" charset="0"/>
              </a:rPr>
              <a:t>Agglomeration &amp; planetesimals</a:t>
            </a:r>
          </a:p>
        </p:txBody>
      </p:sp>
      <p:sp>
        <p:nvSpPr>
          <p:cNvPr id="10248" name="Text Box 8"/>
          <p:cNvSpPr txBox="1">
            <a:spLocks noChangeArrowheads="1"/>
          </p:cNvSpPr>
          <p:nvPr/>
        </p:nvSpPr>
        <p:spPr bwMode="auto">
          <a:xfrm>
            <a:off x="2590800" y="6537325"/>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000">
                <a:solidFill>
                  <a:srgbClr val="FFFF00"/>
                </a:solidFill>
                <a:latin typeface="Arial" charset="0"/>
              </a:rPr>
              <a:t>Mature planetary system</a:t>
            </a:r>
          </a:p>
        </p:txBody>
      </p:sp>
      <p:sp>
        <p:nvSpPr>
          <p:cNvPr id="10249" name="Text Box 9"/>
          <p:cNvSpPr txBox="1">
            <a:spLocks noChangeArrowheads="1"/>
          </p:cNvSpPr>
          <p:nvPr/>
        </p:nvSpPr>
        <p:spPr bwMode="auto">
          <a:xfrm>
            <a:off x="2590800" y="3717925"/>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000">
                <a:solidFill>
                  <a:srgbClr val="FFFF00"/>
                </a:solidFill>
                <a:latin typeface="Arial" charset="0"/>
              </a:rPr>
              <a:t>Circumstellar disk</a:t>
            </a:r>
          </a:p>
        </p:txBody>
      </p:sp>
      <p:sp>
        <p:nvSpPr>
          <p:cNvPr id="10250" name="Text Box 10"/>
          <p:cNvSpPr txBox="1">
            <a:spLocks noChangeArrowheads="1"/>
          </p:cNvSpPr>
          <p:nvPr/>
        </p:nvSpPr>
        <p:spPr bwMode="auto">
          <a:xfrm>
            <a:off x="6096000" y="4724400"/>
            <a:ext cx="1752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a:solidFill>
                  <a:srgbClr val="FFFF00"/>
                </a:solidFill>
                <a:latin typeface="Arial" charset="0"/>
              </a:rPr>
              <a:t>The Eagle Nebula as seen by HST</a:t>
            </a:r>
          </a:p>
        </p:txBody>
      </p:sp>
      <p:pic>
        <p:nvPicPr>
          <p:cNvPr id="10251" name="Picture 11" descr="eagle_match_h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67823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5105400" y="914400"/>
            <a:ext cx="3678238" cy="4327525"/>
            <a:chOff x="3216" y="576"/>
            <a:chExt cx="2317" cy="2726"/>
          </a:xfrm>
        </p:grpSpPr>
        <p:pic>
          <p:nvPicPr>
            <p:cNvPr id="10253" name="Picture 13" descr="eagle_match_v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576"/>
              <a:ext cx="2317" cy="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254" name="Text Box 14"/>
            <p:cNvSpPr txBox="1">
              <a:spLocks noChangeArrowheads="1"/>
            </p:cNvSpPr>
            <p:nvPr/>
          </p:nvSpPr>
          <p:spPr bwMode="auto">
            <a:xfrm>
              <a:off x="3744" y="2976"/>
              <a:ext cx="1296" cy="32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a:solidFill>
                    <a:srgbClr val="FFFF00"/>
                  </a:solidFill>
                  <a:latin typeface="Arial" charset="0"/>
                </a:rPr>
                <a:t>The Eagle Nebula</a:t>
              </a:r>
              <a:br>
                <a:rPr lang="en-US" altLang="en-US" sz="1400">
                  <a:solidFill>
                    <a:srgbClr val="FFFF00"/>
                  </a:solidFill>
                  <a:latin typeface="Arial" charset="0"/>
                </a:rPr>
              </a:br>
              <a:r>
                <a:rPr lang="en-US" altLang="en-US" sz="1400">
                  <a:solidFill>
                    <a:srgbClr val="FFFF00"/>
                  </a:solidFill>
                  <a:latin typeface="Arial" charset="0"/>
                </a:rPr>
                <a:t>as seen in the infrared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smtClean="0">
                <a:solidFill>
                  <a:srgbClr val="FF7C80"/>
                </a:solidFill>
              </a:rPr>
              <a:t>Planetary systems and the origins of life</a:t>
            </a:r>
          </a:p>
        </p:txBody>
      </p:sp>
      <p:sp>
        <p:nvSpPr>
          <p:cNvPr id="1028" name="Rectangle 3"/>
          <p:cNvSpPr>
            <a:spLocks noGrp="1" noChangeArrowheads="1"/>
          </p:cNvSpPr>
          <p:nvPr>
            <p:ph type="body" idx="1"/>
          </p:nvPr>
        </p:nvSpPr>
        <p:spPr>
          <a:xfrm>
            <a:off x="152400" y="1143000"/>
            <a:ext cx="4419600" cy="2514600"/>
          </a:xfrm>
        </p:spPr>
        <p:txBody>
          <a:bodyPr/>
          <a:lstStyle/>
          <a:p>
            <a:pPr eaLnBrk="1" hangingPunct="1"/>
            <a:r>
              <a:rPr lang="en-US" altLang="en-US" sz="2400" smtClean="0"/>
              <a:t>How do planets form?</a:t>
            </a:r>
          </a:p>
          <a:p>
            <a:pPr eaLnBrk="1" hangingPunct="1"/>
            <a:r>
              <a:rPr lang="en-US" altLang="en-US" sz="2400" smtClean="0"/>
              <a:t>How are circumstellar disks like our Solar System?</a:t>
            </a:r>
          </a:p>
          <a:p>
            <a:pPr eaLnBrk="1" hangingPunct="1"/>
            <a:r>
              <a:rPr lang="en-US" altLang="en-US" sz="2400" smtClean="0"/>
              <a:t>How are habitable zones established?</a:t>
            </a:r>
            <a:endParaRPr lang="en-US" altLang="en-US" smtClean="0"/>
          </a:p>
        </p:txBody>
      </p:sp>
      <p:sp>
        <p:nvSpPr>
          <p:cNvPr id="1029" name="Text Box 4"/>
          <p:cNvSpPr txBox="1">
            <a:spLocks noChangeArrowheads="1"/>
          </p:cNvSpPr>
          <p:nvPr/>
        </p:nvSpPr>
        <p:spPr bwMode="auto">
          <a:xfrm>
            <a:off x="7010400" y="5638800"/>
            <a:ext cx="2133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400">
                <a:solidFill>
                  <a:srgbClr val="FFFF00"/>
                </a:solidFill>
                <a:latin typeface="Arial" charset="0"/>
              </a:rPr>
              <a:t>Simulated JWST image</a:t>
            </a:r>
            <a:br>
              <a:rPr lang="en-US" altLang="en-US" sz="1400">
                <a:solidFill>
                  <a:srgbClr val="FFFF00"/>
                </a:solidFill>
                <a:latin typeface="Arial" charset="0"/>
              </a:rPr>
            </a:br>
            <a:r>
              <a:rPr lang="en-US" altLang="en-US" sz="1400">
                <a:solidFill>
                  <a:srgbClr val="FFFF00"/>
                </a:solidFill>
                <a:latin typeface="Arial" charset="0"/>
              </a:rPr>
              <a:t>Fomalhaut at 24 microns</a:t>
            </a:r>
          </a:p>
        </p:txBody>
      </p:sp>
      <p:sp>
        <p:nvSpPr>
          <p:cNvPr id="1030" name="Rectangle 5"/>
          <p:cNvSpPr>
            <a:spLocks noChangeArrowheads="1"/>
          </p:cNvSpPr>
          <p:nvPr/>
        </p:nvSpPr>
        <p:spPr bwMode="auto">
          <a:xfrm>
            <a:off x="2286000" y="4267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US" altLang="en-US" sz="2000">
                <a:solidFill>
                  <a:srgbClr val="FFFF00"/>
                </a:solidFill>
                <a:latin typeface="Arial" charset="0"/>
              </a:rPr>
              <a:t>Extra-solar giant planets</a:t>
            </a:r>
          </a:p>
          <a:p>
            <a:pPr lvl="1" eaLnBrk="1" hangingPunct="1">
              <a:spcBef>
                <a:spcPct val="20000"/>
              </a:spcBef>
              <a:buFontTx/>
              <a:buChar char="–"/>
            </a:pPr>
            <a:r>
              <a:rPr lang="en-US" altLang="en-US" sz="1800">
                <a:solidFill>
                  <a:srgbClr val="FFFF00"/>
                </a:solidFill>
                <a:latin typeface="Arial" charset="0"/>
              </a:rPr>
              <a:t>Coronagraphy</a:t>
            </a:r>
          </a:p>
          <a:p>
            <a:pPr eaLnBrk="1" hangingPunct="1">
              <a:spcBef>
                <a:spcPct val="20000"/>
              </a:spcBef>
              <a:buFontTx/>
              <a:buChar char="•"/>
            </a:pPr>
            <a:r>
              <a:rPr lang="en-US" altLang="en-US" sz="2000">
                <a:solidFill>
                  <a:srgbClr val="FFFF00"/>
                </a:solidFill>
                <a:latin typeface="Arial" charset="0"/>
              </a:rPr>
              <a:t>Spectra of circumstellar disks, comets and KBOs</a:t>
            </a:r>
          </a:p>
          <a:p>
            <a:pPr eaLnBrk="1" hangingPunct="1">
              <a:spcBef>
                <a:spcPct val="20000"/>
              </a:spcBef>
              <a:buFontTx/>
              <a:buChar char="•"/>
            </a:pPr>
            <a:r>
              <a:rPr lang="en-US" altLang="en-US" sz="2000">
                <a:solidFill>
                  <a:srgbClr val="FFFF00"/>
                </a:solidFill>
                <a:latin typeface="Arial" charset="0"/>
              </a:rPr>
              <a:t>Spectra of icy bodies in outer Solar System</a:t>
            </a:r>
          </a:p>
        </p:txBody>
      </p:sp>
      <p:pic>
        <p:nvPicPr>
          <p:cNvPr id="1031" name="Picture 6" descr="cometsp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100138"/>
            <a:ext cx="2200275" cy="2938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p:nvSpPr>
        <p:spPr bwMode="auto">
          <a:xfrm>
            <a:off x="762000" y="65214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600">
                <a:solidFill>
                  <a:srgbClr val="FFFF00"/>
                </a:solidFill>
                <a:latin typeface="Arial" charset="0"/>
              </a:rPr>
              <a:t>Titan</a:t>
            </a:r>
          </a:p>
        </p:txBody>
      </p:sp>
      <p:sp>
        <p:nvSpPr>
          <p:cNvPr id="1033" name="Text Box 8"/>
          <p:cNvSpPr txBox="1">
            <a:spLocks noChangeArrowheads="1"/>
          </p:cNvSpPr>
          <p:nvPr/>
        </p:nvSpPr>
        <p:spPr bwMode="auto">
          <a:xfrm>
            <a:off x="4648200" y="40386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200">
                <a:solidFill>
                  <a:srgbClr val="FFFF00"/>
                </a:solidFill>
                <a:latin typeface="Arial" charset="0"/>
              </a:rPr>
              <a:t>Malfait et al 1998</a:t>
            </a:r>
          </a:p>
        </p:txBody>
      </p:sp>
      <p:sp>
        <p:nvSpPr>
          <p:cNvPr id="1034" name="Text Box 9"/>
          <p:cNvSpPr txBox="1">
            <a:spLocks noChangeArrowheads="1"/>
          </p:cNvSpPr>
          <p:nvPr/>
        </p:nvSpPr>
        <p:spPr bwMode="auto">
          <a:xfrm>
            <a:off x="7086600" y="2971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a:solidFill>
                  <a:srgbClr val="FFFF00"/>
                </a:solidFill>
                <a:latin typeface="Arial" charset="0"/>
              </a:rPr>
              <a:t>Spitzer image</a:t>
            </a:r>
          </a:p>
        </p:txBody>
      </p:sp>
      <p:graphicFrame>
        <p:nvGraphicFramePr>
          <p:cNvPr id="1026" name="Object 10"/>
          <p:cNvGraphicFramePr>
            <a:graphicFrameLocks noChangeAspect="1"/>
          </p:cNvGraphicFramePr>
          <p:nvPr/>
        </p:nvGraphicFramePr>
        <p:xfrm>
          <a:off x="7080250" y="990600"/>
          <a:ext cx="1987550" cy="1987550"/>
        </p:xfrm>
        <a:graphic>
          <a:graphicData uri="http://schemas.openxmlformats.org/presentationml/2006/ole">
            <mc:AlternateContent xmlns:mc="http://schemas.openxmlformats.org/markup-compatibility/2006">
              <mc:Choice xmlns:v="urn:schemas-microsoft-com:vml" Requires="v">
                <p:oleObj spid="_x0000_s1037" name="Image" r:id="rId5" imgW="2322881" imgH="2322881" progId="PhotoshopElements.Image.2">
                  <p:embed/>
                </p:oleObj>
              </mc:Choice>
              <mc:Fallback>
                <p:oleObj name="Image" r:id="rId5" imgW="2322881" imgH="2322881" progId="PhotoshopElements.Image.2">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0" y="990600"/>
                        <a:ext cx="198755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5" name="Picture 11" descr="fomalhaut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352800"/>
            <a:ext cx="198437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TitanCassin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267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3246</TotalTime>
  <Words>927</Words>
  <Application>Microsoft Office PowerPoint</Application>
  <PresentationFormat>On-screen Show (4:3)</PresentationFormat>
  <Paragraphs>155</Paragraphs>
  <Slides>27</Slides>
  <Notes>26</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Times New Roman</vt:lpstr>
      <vt:lpstr>Arial</vt:lpstr>
      <vt:lpstr>Arial Narrow</vt:lpstr>
      <vt:lpstr>Helvetica</vt:lpstr>
      <vt:lpstr>Symbol</vt:lpstr>
      <vt:lpstr>Default Design</vt:lpstr>
      <vt:lpstr>Adobe Photoshop Elements Image</vt:lpstr>
      <vt:lpstr>James Webb Space Telescope – An Introduction</vt:lpstr>
      <vt:lpstr>PowerPoint Presentation</vt:lpstr>
      <vt:lpstr>JWST: History</vt:lpstr>
      <vt:lpstr>PowerPoint Presentation</vt:lpstr>
      <vt:lpstr>JWST: Science Goals</vt:lpstr>
      <vt:lpstr>End of the dark ages: first light and reionization</vt:lpstr>
      <vt:lpstr>The assembly of galaxies</vt:lpstr>
      <vt:lpstr>Birth of stars and protoplanetary systems</vt:lpstr>
      <vt:lpstr>Planetary systems and the origins of life</vt:lpstr>
      <vt:lpstr>JWST: Observatory Design</vt:lpstr>
      <vt:lpstr>PowerPoint Presentation</vt:lpstr>
      <vt:lpstr>PowerPoint Presentation</vt:lpstr>
      <vt:lpstr>PowerPoint Presentation</vt:lpstr>
      <vt:lpstr>JWST: Origami Gone Awry</vt:lpstr>
      <vt:lpstr>PowerPoint Presentation</vt:lpstr>
      <vt:lpstr>PowerPoint Presentation</vt:lpstr>
      <vt:lpstr>JWST: Science Instruments</vt:lpstr>
      <vt:lpstr>Near-Infrared Camera: NIRCam</vt:lpstr>
      <vt:lpstr>Near-Infrared Spectrograph: NIRSpec</vt:lpstr>
      <vt:lpstr>Mid-Infrared Instrument: MIRI</vt:lpstr>
      <vt:lpstr>Near-Infrared Imager and Slitless Spectrograph: NIRISS</vt:lpstr>
      <vt:lpstr>PowerPoint Presentation</vt:lpstr>
      <vt:lpstr>JWST: Orbit</vt:lpstr>
      <vt:lpstr>PowerPoint Presentation</vt:lpstr>
      <vt:lpstr>JWST: Future</vt:lpstr>
      <vt:lpstr>PowerPoint Presentation</vt:lpstr>
      <vt:lpstr>JWST Fun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dc:creator>
  <cp:lastModifiedBy>Chas Rimpo</cp:lastModifiedBy>
  <cp:revision>127</cp:revision>
  <dcterms:created xsi:type="dcterms:W3CDTF">1601-01-01T00:00:00Z</dcterms:created>
  <dcterms:modified xsi:type="dcterms:W3CDTF">2013-11-29T16:46:56Z</dcterms:modified>
</cp:coreProperties>
</file>