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1" r:id="rId9"/>
    <p:sldId id="292" r:id="rId10"/>
    <p:sldId id="263" r:id="rId11"/>
    <p:sldId id="265" r:id="rId12"/>
    <p:sldId id="264" r:id="rId13"/>
    <p:sldId id="289" r:id="rId14"/>
    <p:sldId id="290" r:id="rId15"/>
    <p:sldId id="288" r:id="rId16"/>
    <p:sldId id="285" r:id="rId17"/>
    <p:sldId id="286" r:id="rId18"/>
    <p:sldId id="287" r:id="rId19"/>
    <p:sldId id="284" r:id="rId20"/>
    <p:sldId id="283" r:id="rId21"/>
    <p:sldId id="282" r:id="rId22"/>
    <p:sldId id="266" r:id="rId23"/>
    <p:sldId id="267" r:id="rId24"/>
    <p:sldId id="268" r:id="rId25"/>
    <p:sldId id="269" r:id="rId26"/>
    <p:sldId id="270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6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4838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Shape 15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Shape 17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Shape 17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Shape 18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Shape 21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Shape 22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Shape 22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Shape 23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Shape 24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Shape 25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Shape 26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Shape 26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Shape 11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buClr>
                <a:schemeClr val="lt1"/>
              </a:buClr>
              <a:buFont typeface="Arial"/>
              <a:buNone/>
              <a:defRPr/>
            </a:lvl1pPr>
            <a:lvl2pPr marL="457200" marR="0" indent="0" algn="ctr" rtl="0">
              <a:spcBef>
                <a:spcPts val="560"/>
              </a:spcBef>
              <a:buClr>
                <a:schemeClr val="lt1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480"/>
              </a:spcBef>
              <a:buClr>
                <a:schemeClr val="lt1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553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6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lt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lt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lt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Shape 26"/>
          <p:cNvPicPr preferRelativeResize="0"/>
          <p:nvPr/>
        </p:nvPicPr>
        <p:blipFill rotWithShape="1">
          <a:blip r:embed="rId2">
            <a:alphaModFix/>
          </a:blip>
          <a:srcRect l="3514" r="4188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70104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2000" b="0" i="0" u="none" strike="noStrike" cap="none" baseline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51" name="Shape 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30987" y="-380889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lt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lt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lt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buClr>
                <a:schemeClr val="lt1"/>
              </a:buClr>
              <a:buFont typeface="Arial"/>
              <a:buChar char="•"/>
              <a:defRPr/>
            </a:lvl1pPr>
            <a:lvl2pPr marL="742950" marR="0" indent="-107950" algn="l" rtl="0">
              <a:spcBef>
                <a:spcPts val="560"/>
              </a:spcBef>
              <a:buClr>
                <a:schemeClr val="lt1"/>
              </a:buClr>
              <a:buFont typeface="Arial"/>
              <a:buChar char="–"/>
              <a:defRPr/>
            </a:lvl2pPr>
            <a:lvl3pPr marL="1143000" marR="0" indent="-76200" algn="l" rtl="0">
              <a:spcBef>
                <a:spcPts val="480"/>
              </a:spcBef>
              <a:buClr>
                <a:schemeClr val="lt1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thumb/7/76/NGC_4559_I_FUV_g2006.jpg/300px-NGC_4559_I_FUV_g2006.jpg" TargetMode="External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http://upload.wikimedia.org/wikipedia/commons/1/1f/NGC_4494_in_Celestia.jpg" TargetMode="External"/><Relationship Id="rId4" Type="http://schemas.openxmlformats.org/officeDocument/2006/relationships/hyperlink" Target="http://en.wikipedia.org/wiki/NGC_4565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Shape 79"/>
          <p:cNvPicPr preferRelativeResize="0"/>
          <p:nvPr/>
        </p:nvPicPr>
        <p:blipFill rotWithShape="1">
          <a:blip r:embed="rId3">
            <a:alphaModFix/>
          </a:blip>
          <a:srcRect l="3514" r="4188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Shape 80"/>
          <p:cNvSpPr txBox="1"/>
          <p:nvPr/>
        </p:nvSpPr>
        <p:spPr>
          <a:xfrm>
            <a:off x="1687436" y="457200"/>
            <a:ext cx="5769126" cy="37856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8000" b="0" i="0" u="none" strike="noStrike" cap="none" baseline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Howard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8000" b="0" i="0" u="none" strike="noStrike" cap="none" baseline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Astronomical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8000" b="0" i="0" u="none" strike="noStrike" cap="none" baseline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League</a:t>
            </a:r>
          </a:p>
        </p:txBody>
      </p:sp>
      <p:sp>
        <p:nvSpPr>
          <p:cNvPr id="81" name="Shape 81"/>
          <p:cNvSpPr txBox="1"/>
          <p:nvPr/>
        </p:nvSpPr>
        <p:spPr>
          <a:xfrm>
            <a:off x="3916733" y="4800600"/>
            <a:ext cx="4129657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February 19</a:t>
            </a:r>
            <a:r>
              <a:rPr lang="en-US" sz="3600" b="0" i="0" u="none" strike="noStrike" cap="none" baseline="300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</a:t>
            </a:r>
            <a:r>
              <a:rPr lang="en-US" sz="3600" b="0" i="0" u="none" strike="noStrike" cap="none" baseline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</a:t>
            </a:r>
            <a:r>
              <a:rPr lang="en-US" sz="36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015</a:t>
            </a:r>
          </a:p>
        </p:txBody>
      </p:sp>
      <p:sp>
        <p:nvSpPr>
          <p:cNvPr id="82" name="Shape 82"/>
          <p:cNvSpPr/>
          <p:nvPr/>
        </p:nvSpPr>
        <p:spPr>
          <a:xfrm>
            <a:off x="1957388" y="4529137"/>
            <a:ext cx="542925" cy="442912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" name="Shape 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202" y="4094402"/>
            <a:ext cx="2145749" cy="229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hape 137"/>
          <p:cNvPicPr preferRelativeResize="0"/>
          <p:nvPr/>
        </p:nvPicPr>
        <p:blipFill rotWithShape="1">
          <a:blip r:embed="rId3">
            <a:alphaModFix/>
          </a:blip>
          <a:srcRect l="3514" r="4188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/>
          <p:nvPr/>
        </p:nvSpPr>
        <p:spPr>
          <a:xfrm>
            <a:off x="609600" y="1850021"/>
            <a:ext cx="8229600" cy="29684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ct val="25000"/>
              <a:buFont typeface="Times New Roman"/>
              <a:buNone/>
            </a:pPr>
            <a:r>
              <a:rPr lang="en-US" sz="7200" b="1" i="0" u="none" strike="noStrike" cap="none" baseline="0">
                <a:solidFill>
                  <a:srgbClr val="538C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Member’s astrophotos and sketches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/>
        </p:nvSpPr>
        <p:spPr>
          <a:xfrm>
            <a:off x="149450" y="172625"/>
            <a:ext cx="8757900" cy="70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ct val="25000"/>
              <a:buFont typeface="Times New Roman"/>
              <a:buNone/>
            </a:pPr>
            <a:r>
              <a:rPr lang="en-US" sz="2400" b="1" dirty="0">
                <a:solidFill>
                  <a:srgbClr val="CCFF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Chris Miskiewicz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ct val="25000"/>
              <a:buFont typeface="Times New Roman"/>
              <a:buNone/>
            </a:pPr>
            <a:r>
              <a:rPr lang="en-US" sz="1800" b="1" dirty="0">
                <a:solidFill>
                  <a:srgbClr val="CCFF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ARP 114 (NGC 2276 </a:t>
            </a:r>
            <a:r>
              <a:rPr lang="en-US" sz="1200" b="1" dirty="0">
                <a:solidFill>
                  <a:srgbClr val="CCFF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(ARP 25) </a:t>
            </a:r>
            <a:r>
              <a:rPr lang="en-US" sz="1800" b="1" dirty="0">
                <a:solidFill>
                  <a:srgbClr val="CCFF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&amp; 2300)</a:t>
            </a:r>
          </a:p>
        </p:txBody>
      </p:sp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84557"/>
            <a:ext cx="9143998" cy="5873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2" y="984550"/>
            <a:ext cx="10263986" cy="587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/>
        </p:nvSpPr>
        <p:spPr>
          <a:xfrm>
            <a:off x="149450" y="172625"/>
            <a:ext cx="8757900" cy="70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ct val="25000"/>
              <a:buFont typeface="Times New Roman"/>
              <a:buNone/>
            </a:pPr>
            <a:r>
              <a:rPr lang="en-US" sz="2400" b="1" dirty="0" smtClean="0">
                <a:solidFill>
                  <a:srgbClr val="CCFF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Phil </a:t>
            </a:r>
            <a:r>
              <a:rPr lang="en-US" sz="2400" b="1" dirty="0" err="1" smtClean="0">
                <a:solidFill>
                  <a:srgbClr val="CCFF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Whitebloom</a:t>
            </a:r>
            <a:endParaRPr lang="en-US" sz="2400" b="1" dirty="0">
              <a:solidFill>
                <a:srgbClr val="CCFF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3" descr="C:\Users\Chris\Videos\Soup\Partial Solar Eclipse of the Sun by the Moon and  Bir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" y="1905000"/>
            <a:ext cx="9135950" cy="365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/>
        </p:nvSpPr>
        <p:spPr>
          <a:xfrm>
            <a:off x="149450" y="1"/>
            <a:ext cx="87579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ct val="25000"/>
              <a:buFont typeface="Times New Roman"/>
              <a:buNone/>
            </a:pPr>
            <a:r>
              <a:rPr lang="en-US" sz="2400" b="1" dirty="0" smtClean="0">
                <a:solidFill>
                  <a:srgbClr val="CCFF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Victor Sanchez</a:t>
            </a:r>
            <a:endParaRPr lang="en-US" sz="2400" b="1" dirty="0">
              <a:solidFill>
                <a:srgbClr val="CCFF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74" name="Picture 2" descr="C:\Users\Chris\Videos\Soup\OrionMontage_Jan2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22949" cy="576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29256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/>
        </p:nvSpPr>
        <p:spPr>
          <a:xfrm>
            <a:off x="149450" y="0"/>
            <a:ext cx="8757900" cy="6717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ct val="25000"/>
              <a:buFont typeface="Times New Roman"/>
              <a:buNone/>
            </a:pPr>
            <a:r>
              <a:rPr lang="en-US" sz="2400" b="1" dirty="0" smtClean="0">
                <a:solidFill>
                  <a:srgbClr val="CCFF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Victor Sanchez</a:t>
            </a:r>
            <a:endParaRPr lang="en-US" sz="2400" b="1" dirty="0">
              <a:solidFill>
                <a:srgbClr val="CCFF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50" name="Picture 2" descr="C:\Users\Chris\Videos\Soup\Abell21_MedusaNebula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576" y="671773"/>
            <a:ext cx="9263952" cy="618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33544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/>
        </p:nvSpPr>
        <p:spPr>
          <a:xfrm>
            <a:off x="149450" y="172625"/>
            <a:ext cx="8757900" cy="70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ct val="25000"/>
              <a:buFont typeface="Times New Roman"/>
              <a:buNone/>
            </a:pPr>
            <a:endParaRPr lang="en-US" sz="2400" b="1" dirty="0">
              <a:solidFill>
                <a:srgbClr val="CCFF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27" name="Picture 3" descr="C:\Users\Chris\Downloads\denni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769"/>
            <a:ext cx="7620000" cy="764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15829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\Downloads\Denni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48986"/>
            <a:ext cx="7682077" cy="696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29637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Chris\Downloads\IMG_7287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" y="754743"/>
            <a:ext cx="9154886" cy="610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hris\Downloads\IMG_72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" y="754743"/>
            <a:ext cx="9144000" cy="609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" name="Shape 144"/>
          <p:cNvSpPr txBox="1"/>
          <p:nvPr/>
        </p:nvSpPr>
        <p:spPr>
          <a:xfrm>
            <a:off x="149450" y="172625"/>
            <a:ext cx="8757900" cy="70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ct val="25000"/>
              <a:buFont typeface="Times New Roman"/>
              <a:buNone/>
            </a:pPr>
            <a:r>
              <a:rPr lang="en-US" sz="2400" b="1" dirty="0" smtClean="0">
                <a:solidFill>
                  <a:srgbClr val="CCFF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Garry Ingle</a:t>
            </a:r>
            <a:endParaRPr lang="en-US" sz="2400" b="1" dirty="0">
              <a:solidFill>
                <a:srgbClr val="CCFF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74" name="Picture 2" descr="C:\Users\Chris\Downloads\IMG_726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3" y="747485"/>
            <a:ext cx="9154886" cy="610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0913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/>
        </p:nvSpPr>
        <p:spPr>
          <a:xfrm>
            <a:off x="149450" y="1"/>
            <a:ext cx="8757900" cy="7184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rgbClr val="538CD5"/>
              </a:buClr>
              <a:buSzPct val="25000"/>
            </a:pPr>
            <a:r>
              <a:rPr lang="en-US" sz="2400" b="1" dirty="0">
                <a:solidFill>
                  <a:srgbClr val="CCFF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Garry Ingle</a:t>
            </a:r>
          </a:p>
        </p:txBody>
      </p:sp>
      <p:pic>
        <p:nvPicPr>
          <p:cNvPr id="4098" name="Picture 2" descr="C:\Users\Chris\Downloads\IMG_72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8459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4749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/>
        </p:nvSpPr>
        <p:spPr>
          <a:xfrm>
            <a:off x="149450" y="172625"/>
            <a:ext cx="8757900" cy="70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ct val="25000"/>
              <a:buFont typeface="Times New Roman"/>
              <a:buNone/>
            </a:pPr>
            <a:r>
              <a:rPr lang="en-US" sz="2400" b="1" dirty="0" smtClean="0">
                <a:solidFill>
                  <a:srgbClr val="CCFF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Joel Goodman </a:t>
            </a:r>
            <a:endParaRPr lang="en-US" sz="2400" b="1" dirty="0">
              <a:solidFill>
                <a:srgbClr val="CCFF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50" name="Picture 2" descr="C:\Users\Chris\Downloads\M1CrabNebul Hrz 180sec min0max7 RGB3.4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546" y="685799"/>
            <a:ext cx="6078454" cy="607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54986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ape 89"/>
          <p:cNvPicPr preferRelativeResize="0"/>
          <p:nvPr/>
        </p:nvPicPr>
        <p:blipFill rotWithShape="1">
          <a:blip r:embed="rId3">
            <a:alphaModFix/>
          </a:blip>
          <a:srcRect l="3514" r="4188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 txBox="1"/>
          <p:nvPr/>
        </p:nvSpPr>
        <p:spPr>
          <a:xfrm>
            <a:off x="609600" y="447250"/>
            <a:ext cx="8229600" cy="2019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ct val="25000"/>
              <a:buFont typeface="Times New Roman"/>
              <a:buNone/>
            </a:pPr>
            <a:r>
              <a:rPr lang="en-US" sz="7200" b="1" i="0" u="none" strike="noStrike" cap="none" baseline="0">
                <a:solidFill>
                  <a:srgbClr val="538C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Introductions</a:t>
            </a:r>
          </a:p>
        </p:txBody>
      </p:sp>
      <p:sp>
        <p:nvSpPr>
          <p:cNvPr id="91" name="Shape 91"/>
          <p:cNvSpPr txBox="1"/>
          <p:nvPr/>
        </p:nvSpPr>
        <p:spPr>
          <a:xfrm>
            <a:off x="2235200" y="2249850"/>
            <a:ext cx="4889399" cy="3437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 b="0" i="0" u="none" strike="noStrike" cap="none" baseline="0">
                <a:solidFill>
                  <a:srgbClr val="CCFF33"/>
                </a:solidFill>
                <a:latin typeface="Calibri"/>
                <a:ea typeface="Calibri"/>
                <a:cs typeface="Calibri"/>
                <a:sym typeface="Calibri"/>
              </a:rPr>
              <a:t>Name and</a:t>
            </a:r>
            <a:r>
              <a:rPr lang="en-US" sz="2800">
                <a:solidFill>
                  <a:srgbClr val="CCFF33"/>
                </a:solidFill>
                <a:latin typeface="Calibri"/>
                <a:ea typeface="Calibri"/>
                <a:cs typeface="Calibri"/>
                <a:sym typeface="Calibri"/>
              </a:rPr>
              <a:t> where were you when this star light has most recently reached us: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2800">
              <a:solidFill>
                <a:srgbClr val="CCFF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CCFF33"/>
                </a:solidFill>
                <a:latin typeface="Calibri"/>
                <a:ea typeface="Calibri"/>
                <a:cs typeface="Calibri"/>
                <a:sym typeface="Calibri"/>
              </a:rPr>
              <a:t>Alpha Centauri...4.4 ly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CCFF33"/>
                </a:solidFill>
                <a:latin typeface="Calibri"/>
                <a:ea typeface="Calibri"/>
                <a:cs typeface="Calibri"/>
                <a:sym typeface="Calibri"/>
              </a:rPr>
              <a:t>Eta Cassiopeiae...19.4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CCFF33"/>
                </a:solidFill>
                <a:latin typeface="Calibri"/>
                <a:ea typeface="Calibri"/>
                <a:cs typeface="Calibri"/>
                <a:sym typeface="Calibri"/>
              </a:rPr>
              <a:t>Zeta Herculis...35.2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/>
        </p:nvSpPr>
        <p:spPr>
          <a:xfrm>
            <a:off x="149450" y="172625"/>
            <a:ext cx="8757900" cy="70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ct val="25000"/>
              <a:buFont typeface="Times New Roman"/>
              <a:buNone/>
            </a:pPr>
            <a:r>
              <a:rPr lang="en-US" sz="2400" b="1" dirty="0" smtClean="0">
                <a:solidFill>
                  <a:srgbClr val="CCFF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Joel Goodman </a:t>
            </a:r>
            <a:endParaRPr lang="en-US" sz="2400" b="1" dirty="0">
              <a:solidFill>
                <a:srgbClr val="CCFF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26" name="Picture 2" descr="C:\Users\Chris\Downloads\DSS M101NoSuperno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5825"/>
            <a:ext cx="5075561" cy="508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hris\Downloads\M101 Supernova with Arrow from DSO-14 in Boo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157" y="1752599"/>
            <a:ext cx="5105400" cy="510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28880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hris\Downloads\M45 for the 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" y="337273"/>
            <a:ext cx="9125443" cy="653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" name="Shape 144"/>
          <p:cNvSpPr txBox="1"/>
          <p:nvPr/>
        </p:nvSpPr>
        <p:spPr>
          <a:xfrm>
            <a:off x="149450" y="172625"/>
            <a:ext cx="8757900" cy="70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ct val="25000"/>
              <a:buFont typeface="Times New Roman"/>
              <a:buNone/>
            </a:pPr>
            <a:r>
              <a:rPr lang="en-US" sz="2400" b="1" dirty="0" smtClean="0">
                <a:solidFill>
                  <a:srgbClr val="CCFF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James Stack</a:t>
            </a:r>
            <a:endParaRPr lang="en-US" sz="2400" b="1" dirty="0">
              <a:solidFill>
                <a:srgbClr val="CCFF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9280044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hape 158"/>
          <p:cNvPicPr preferRelativeResize="0"/>
          <p:nvPr/>
        </p:nvPicPr>
        <p:blipFill rotWithShape="1">
          <a:blip r:embed="rId3">
            <a:alphaModFix/>
          </a:blip>
          <a:srcRect l="3514" r="4188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Shape 159"/>
          <p:cNvSpPr txBox="1"/>
          <p:nvPr/>
        </p:nvSpPr>
        <p:spPr>
          <a:xfrm>
            <a:off x="609600" y="1850021"/>
            <a:ext cx="8229600" cy="29684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ct val="25000"/>
              <a:buFont typeface="Times New Roman"/>
              <a:buNone/>
            </a:pPr>
            <a:r>
              <a:rPr lang="en-US" sz="7200" b="1" i="0" u="none" strike="noStrike" cap="none" baseline="0">
                <a:solidFill>
                  <a:srgbClr val="538C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Suggested Observing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/>
        </p:nvSpPr>
        <p:spPr>
          <a:xfrm>
            <a:off x="161925" y="228600"/>
            <a:ext cx="8896500" cy="239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CCFF33"/>
                </a:solidFill>
                <a:latin typeface="Calibri"/>
                <a:ea typeface="Calibri"/>
                <a:cs typeface="Calibri"/>
                <a:sym typeface="Calibri"/>
              </a:rPr>
              <a:t>Coma Star Cluster (Melotte 111)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CCFF33"/>
                </a:solidFill>
                <a:latin typeface="Calibri"/>
                <a:ea typeface="Calibri"/>
                <a:cs typeface="Calibri"/>
                <a:sym typeface="Calibri"/>
              </a:rPr>
              <a:t>Located near  galaxies </a:t>
            </a:r>
            <a:r>
              <a:rPr lang="en-US" sz="2000" u="sng">
                <a:solidFill>
                  <a:srgbClr val="CCFF33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NGC 4559</a:t>
            </a:r>
            <a:r>
              <a:rPr lang="en-US" sz="2000">
                <a:solidFill>
                  <a:srgbClr val="CCFF33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u="sng">
                <a:solidFill>
                  <a:srgbClr val="CCFF33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NGC 4565</a:t>
            </a:r>
            <a:r>
              <a:rPr lang="en-US" sz="2000">
                <a:solidFill>
                  <a:srgbClr val="CCFF33"/>
                </a:solidFill>
                <a:latin typeface="Calibri"/>
                <a:ea typeface="Calibri"/>
                <a:cs typeface="Calibri"/>
                <a:sym typeface="Calibri"/>
              </a:rPr>
              <a:t>, and </a:t>
            </a:r>
            <a:r>
              <a:rPr lang="en-US" sz="2000" u="sng">
                <a:solidFill>
                  <a:srgbClr val="CCFF33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NGC 4494</a:t>
            </a:r>
            <a:r>
              <a:rPr lang="en-US" sz="2000">
                <a:solidFill>
                  <a:srgbClr val="CCFF33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000">
              <a:solidFill>
                <a:srgbClr val="F1C23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-288 light years from Earth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-7° by 5° area of the sky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-Good binocular target or if you are lucky to be in a dark sky to see a handful of the cluster’s stars nake eye.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166" name="Shape 1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09701" y="2627401"/>
            <a:ext cx="4724600" cy="397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1548087" y="-261400"/>
            <a:ext cx="6047825" cy="858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hape 173"/>
          <p:cNvPicPr preferRelativeResize="0"/>
          <p:nvPr/>
        </p:nvPicPr>
        <p:blipFill rotWithShape="1">
          <a:blip r:embed="rId3">
            <a:alphaModFix/>
          </a:blip>
          <a:srcRect l="3514" r="4188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Shape 174"/>
          <p:cNvSpPr txBox="1"/>
          <p:nvPr/>
        </p:nvSpPr>
        <p:spPr>
          <a:xfrm>
            <a:off x="584200" y="177801"/>
            <a:ext cx="7565719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CCFF33"/>
                </a:solidFill>
                <a:latin typeface="Calibri"/>
                <a:ea typeface="Calibri"/>
                <a:cs typeface="Calibri"/>
                <a:sym typeface="Calibri"/>
              </a:rPr>
              <a:t>Mars and Venus 1/2° apart on February 21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CCFF33"/>
                </a:solidFill>
                <a:latin typeface="Calibri"/>
                <a:ea typeface="Calibri"/>
                <a:cs typeface="Calibri"/>
                <a:sym typeface="Calibri"/>
              </a:rPr>
              <a:t>Look West,  1 hour after sunset.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CCFF33"/>
                </a:solidFill>
                <a:latin typeface="Calibri"/>
                <a:ea typeface="Calibri"/>
                <a:cs typeface="Calibri"/>
                <a:sym typeface="Calibri"/>
              </a:rPr>
              <a:t>Venus shines at a mag -3.9 with Mars only around +1.2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00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Shape 1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5500" y="1246900"/>
            <a:ext cx="5373600" cy="537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hape 181"/>
          <p:cNvPicPr preferRelativeResize="0"/>
          <p:nvPr/>
        </p:nvPicPr>
        <p:blipFill rotWithShape="1">
          <a:blip r:embed="rId3">
            <a:alphaModFix/>
          </a:blip>
          <a:srcRect l="3514" r="4188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Shape 182"/>
          <p:cNvSpPr txBox="1"/>
          <p:nvPr/>
        </p:nvSpPr>
        <p:spPr>
          <a:xfrm>
            <a:off x="381000" y="356250"/>
            <a:ext cx="8510699" cy="6353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CCFF33"/>
                </a:solidFill>
                <a:latin typeface="Calibri"/>
                <a:ea typeface="Calibri"/>
                <a:cs typeface="Calibri"/>
                <a:sym typeface="Calibri"/>
              </a:rPr>
              <a:t>Crater Hyginus and Rima Hyginus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CCFF33"/>
                </a:solidFill>
                <a:latin typeface="Calibri"/>
                <a:ea typeface="Calibri"/>
                <a:cs typeface="Calibri"/>
                <a:sym typeface="Calibri"/>
              </a:rPr>
              <a:t>Hyginus is a crater caldera formed from after a volcanic eruption and later land collaspe.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CCFF33"/>
                </a:solidFill>
                <a:latin typeface="Calibri"/>
                <a:ea typeface="Calibri"/>
                <a:cs typeface="Calibri"/>
                <a:sym typeface="Calibri"/>
              </a:rPr>
              <a:t>Hyginus is split by a long narrow depression, Rima Hyginus, from Northwest to Southeast for about 220 kilometers.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00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00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00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00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00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00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00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00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00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00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00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00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00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00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00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8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http://www.astrosurf.com/viladrich/astro/moon/closeup/hyginus-C14.jpg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00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Shape 1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8450" y="1707950"/>
            <a:ext cx="6327100" cy="466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hape 189"/>
          <p:cNvPicPr preferRelativeResize="0"/>
          <p:nvPr/>
        </p:nvPicPr>
        <p:blipFill rotWithShape="1">
          <a:blip r:embed="rId3">
            <a:alphaModFix/>
          </a:blip>
          <a:srcRect l="3516" r="419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/>
          <p:nvPr/>
        </p:nvSpPr>
        <p:spPr>
          <a:xfrm>
            <a:off x="385950" y="341425"/>
            <a:ext cx="8357100" cy="627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-US" sz="4800">
                <a:solidFill>
                  <a:srgbClr val="538C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Sad Moments for Science</a:t>
            </a:r>
          </a:p>
          <a:p>
            <a:pPr algn="ctr" rtl="0">
              <a:spcBef>
                <a:spcPts val="0"/>
              </a:spcBef>
              <a:buNone/>
            </a:pPr>
            <a:r>
              <a:rPr lang="en-US" sz="3000">
                <a:solidFill>
                  <a:srgbClr val="538C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From our pop culture file!</a:t>
            </a:r>
          </a:p>
          <a:p>
            <a:pPr lvl="0" algn="ctr" rtl="0">
              <a:spcBef>
                <a:spcPts val="0"/>
              </a:spcBef>
              <a:buNone/>
            </a:pPr>
            <a:endParaRPr sz="3000">
              <a:solidFill>
                <a:srgbClr val="538CD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26" name="Picture 2" descr="C:\Users\Chris\Videos\Soup\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09800"/>
            <a:ext cx="4267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Shape 210"/>
          <p:cNvPicPr preferRelativeResize="0"/>
          <p:nvPr/>
        </p:nvPicPr>
        <p:blipFill rotWithShape="1">
          <a:blip r:embed="rId3">
            <a:alphaModFix/>
          </a:blip>
          <a:srcRect l="3516" r="419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 txBox="1"/>
          <p:nvPr/>
        </p:nvSpPr>
        <p:spPr>
          <a:xfrm>
            <a:off x="385950" y="341425"/>
            <a:ext cx="8357100" cy="627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-US" sz="6000">
                <a:solidFill>
                  <a:srgbClr val="CCFF33"/>
                </a:solidFill>
              </a:rPr>
              <a:t>This </a:t>
            </a:r>
          </a:p>
          <a:p>
            <a:pPr algn="ctr" rtl="0">
              <a:spcBef>
                <a:spcPts val="0"/>
              </a:spcBef>
              <a:buNone/>
            </a:pPr>
            <a:r>
              <a:rPr lang="en-US" sz="6000">
                <a:solidFill>
                  <a:srgbClr val="CCFF33"/>
                </a:solidFill>
              </a:rPr>
              <a:t>is </a:t>
            </a:r>
          </a:p>
          <a:p>
            <a:pPr algn="ctr" rtl="0">
              <a:spcBef>
                <a:spcPts val="0"/>
              </a:spcBef>
              <a:buNone/>
            </a:pPr>
            <a:r>
              <a:rPr lang="en-US" sz="7200">
                <a:solidFill>
                  <a:srgbClr val="CCFF33"/>
                </a:solidFill>
              </a:rPr>
              <a:t>Why</a:t>
            </a:r>
          </a:p>
          <a:p>
            <a:pPr algn="ctr" rtl="0">
              <a:spcBef>
                <a:spcPts val="0"/>
              </a:spcBef>
              <a:buNone/>
            </a:pPr>
            <a:r>
              <a:rPr lang="en-US" sz="6000">
                <a:solidFill>
                  <a:srgbClr val="CCFF33"/>
                </a:solidFill>
              </a:rPr>
              <a:t>we do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7200">
                <a:solidFill>
                  <a:srgbClr val="CCFF33"/>
                </a:solidFill>
              </a:rPr>
              <a:t>Outreach!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hape 217"/>
          <p:cNvPicPr preferRelativeResize="0"/>
          <p:nvPr/>
        </p:nvPicPr>
        <p:blipFill rotWithShape="1">
          <a:blip r:embed="rId3">
            <a:alphaModFix/>
          </a:blip>
          <a:srcRect l="3516" r="419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 txBox="1"/>
          <p:nvPr/>
        </p:nvSpPr>
        <p:spPr>
          <a:xfrm>
            <a:off x="385950" y="186300"/>
            <a:ext cx="8357100" cy="6434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endParaRPr sz="2400">
              <a:solidFill>
                <a:srgbClr val="CCFF33"/>
              </a:solidFill>
            </a:endParaRPr>
          </a:p>
          <a:p>
            <a:pPr marL="457200" lvl="0" indent="-381000" algn="l" rtl="0">
              <a:spcBef>
                <a:spcPts val="0"/>
              </a:spcBef>
              <a:buClr>
                <a:srgbClr val="CCFF33"/>
              </a:buClr>
              <a:buSzPct val="100000"/>
              <a:buFont typeface="Arial"/>
              <a:buChar char="●"/>
            </a:pPr>
            <a:r>
              <a:rPr lang="en-US" sz="2400">
                <a:solidFill>
                  <a:srgbClr val="CCFF33"/>
                </a:solidFill>
              </a:rPr>
              <a:t>Average distance from Earth to Moon 238,900 miles or 384,400 km.</a:t>
            </a:r>
          </a:p>
          <a:p>
            <a:pPr marL="457200" lvl="0" indent="-381000" algn="l" rtl="0">
              <a:spcBef>
                <a:spcPts val="0"/>
              </a:spcBef>
              <a:buClr>
                <a:srgbClr val="CCFF33"/>
              </a:buClr>
              <a:buSzPct val="100000"/>
              <a:buFont typeface="Arial"/>
              <a:buChar char="●"/>
            </a:pPr>
            <a:r>
              <a:rPr lang="en-US" sz="2400">
                <a:solidFill>
                  <a:srgbClr val="CCFF33"/>
                </a:solidFill>
              </a:rPr>
              <a:t>A </a:t>
            </a:r>
            <a:r>
              <a:rPr lang="en-US" sz="2400" b="1">
                <a:solidFill>
                  <a:srgbClr val="CCFF33"/>
                </a:solidFill>
              </a:rPr>
              <a:t>natural satellite</a:t>
            </a:r>
            <a:r>
              <a:rPr lang="en-US" sz="2400">
                <a:solidFill>
                  <a:srgbClr val="CCFF33"/>
                </a:solidFill>
              </a:rPr>
              <a:t>, or moon, is a celestial body that orbits another body (a planet, dwarf planet, or small Solar System body), which is called its primary, and that is not artificial.</a:t>
            </a:r>
          </a:p>
          <a:p>
            <a:pPr marL="457200" lvl="0" indent="-381000" algn="l" rtl="0">
              <a:spcBef>
                <a:spcPts val="0"/>
              </a:spcBef>
              <a:buClr>
                <a:srgbClr val="CCFF33"/>
              </a:buClr>
              <a:buSzPct val="100000"/>
              <a:buFont typeface="Arial"/>
              <a:buChar char="●"/>
            </a:pPr>
            <a:r>
              <a:rPr lang="en-US" sz="2400">
                <a:solidFill>
                  <a:srgbClr val="CCFF33"/>
                </a:solidFill>
              </a:rPr>
              <a:t>A </a:t>
            </a:r>
            <a:r>
              <a:rPr lang="en-US" sz="2400" b="1">
                <a:solidFill>
                  <a:srgbClr val="CCFF33"/>
                </a:solidFill>
              </a:rPr>
              <a:t>planet</a:t>
            </a:r>
            <a:r>
              <a:rPr lang="en-US" sz="2400">
                <a:solidFill>
                  <a:srgbClr val="CCFF33"/>
                </a:solidFill>
              </a:rPr>
              <a:t> is a celestial body moving in an elliptical orbit around a star.</a:t>
            </a:r>
          </a:p>
          <a:p>
            <a:pPr marL="457200" lvl="0" indent="-381000" algn="l" rtl="0">
              <a:spcBef>
                <a:spcPts val="0"/>
              </a:spcBef>
              <a:buClr>
                <a:srgbClr val="CCFF33"/>
              </a:buClr>
              <a:buSzPct val="100000"/>
              <a:buFont typeface="Arial"/>
              <a:buChar char="●"/>
            </a:pPr>
            <a:r>
              <a:rPr lang="en-US" sz="2400" b="1">
                <a:solidFill>
                  <a:srgbClr val="CCFF33"/>
                </a:solidFill>
                <a:latin typeface="Verdana"/>
                <a:ea typeface="Verdana"/>
                <a:cs typeface="Verdana"/>
                <a:sym typeface="Verdana"/>
              </a:rPr>
              <a:t>The sun, a star</a:t>
            </a:r>
            <a:r>
              <a:rPr lang="en-US" sz="2400">
                <a:solidFill>
                  <a:srgbClr val="CCFF33"/>
                </a:solidFill>
                <a:latin typeface="Verdana"/>
                <a:ea typeface="Verdana"/>
                <a:cs typeface="Verdana"/>
                <a:sym typeface="Verdana"/>
              </a:rPr>
              <a:t>, is a mass of incandescent gas, a gigantic nuclear furnace where hydrogen is built into helium at a temperature of millions of degrees.</a:t>
            </a:r>
          </a:p>
          <a:p>
            <a:pPr marL="457200" lvl="0" indent="-381000" algn="l" rtl="0">
              <a:spcBef>
                <a:spcPts val="0"/>
              </a:spcBef>
              <a:buClr>
                <a:srgbClr val="CCFF33"/>
              </a:buClr>
              <a:buSzPct val="100000"/>
              <a:buFont typeface="Verdana"/>
              <a:buChar char="●"/>
            </a:pPr>
            <a:r>
              <a:rPr lang="en-US" sz="2400">
                <a:solidFill>
                  <a:srgbClr val="CCFF33"/>
                </a:solidFill>
                <a:latin typeface="Verdana"/>
                <a:ea typeface="Verdana"/>
                <a:cs typeface="Verdana"/>
                <a:sym typeface="Verdana"/>
              </a:rPr>
              <a:t>My Very Eager Mother Just Served Us Nine Pizzas or Mercury, Venus, Earth, Mars, Jupiter, Saturn(the one with the rings) Uranus, Neptune, and Pluto.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hape 224"/>
          <p:cNvPicPr preferRelativeResize="0"/>
          <p:nvPr/>
        </p:nvPicPr>
        <p:blipFill rotWithShape="1">
          <a:blip r:embed="rId3">
            <a:alphaModFix/>
          </a:blip>
          <a:srcRect l="3514" r="4188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Shape 225"/>
          <p:cNvSpPr txBox="1"/>
          <p:nvPr/>
        </p:nvSpPr>
        <p:spPr>
          <a:xfrm>
            <a:off x="385950" y="341425"/>
            <a:ext cx="8357100" cy="627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endParaRPr sz="6000" b="1" dirty="0">
              <a:solidFill>
                <a:srgbClr val="538CD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 rtl="0">
              <a:spcBef>
                <a:spcPts val="0"/>
              </a:spcBef>
              <a:buNone/>
            </a:pPr>
            <a:endParaRPr sz="6000" b="1" dirty="0">
              <a:solidFill>
                <a:srgbClr val="538CD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spcBef>
                <a:spcPts val="0"/>
              </a:spcBef>
              <a:buNone/>
            </a:pPr>
            <a:r>
              <a:rPr lang="en-US" sz="6000" b="1" dirty="0" smtClean="0">
                <a:solidFill>
                  <a:srgbClr val="538C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Inner</a:t>
            </a:r>
            <a:r>
              <a:rPr lang="en-US" sz="1800" b="1" dirty="0" smtClean="0">
                <a:solidFill>
                  <a:srgbClr val="538C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/outer</a:t>
            </a:r>
            <a:r>
              <a:rPr lang="en-US" sz="6000" b="1" dirty="0" smtClean="0">
                <a:solidFill>
                  <a:srgbClr val="538C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dirty="0">
                <a:solidFill>
                  <a:srgbClr val="538C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Club Clubs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Shape 97"/>
          <p:cNvPicPr preferRelativeResize="0"/>
          <p:nvPr/>
        </p:nvPicPr>
        <p:blipFill rotWithShape="1">
          <a:blip r:embed="rId3">
            <a:alphaModFix/>
          </a:blip>
          <a:srcRect l="3514" r="4188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 txBox="1"/>
          <p:nvPr/>
        </p:nvSpPr>
        <p:spPr>
          <a:xfrm>
            <a:off x="609600" y="1850021"/>
            <a:ext cx="8229600" cy="29684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ct val="25000"/>
              <a:buFont typeface="Times New Roman"/>
              <a:buNone/>
            </a:pPr>
            <a:r>
              <a:rPr lang="en-US" sz="7200" b="1" i="0" u="none" strike="noStrike" cap="none" baseline="0">
                <a:solidFill>
                  <a:srgbClr val="538C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Upcoming club activities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Shape 231"/>
          <p:cNvPicPr preferRelativeResize="0"/>
          <p:nvPr/>
        </p:nvPicPr>
        <p:blipFill rotWithShape="1">
          <a:blip r:embed="rId3">
            <a:alphaModFix/>
          </a:blip>
          <a:srcRect l="3516" r="419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Shape 232"/>
          <p:cNvSpPr txBox="1"/>
          <p:nvPr/>
        </p:nvSpPr>
        <p:spPr>
          <a:xfrm>
            <a:off x="385950" y="341425"/>
            <a:ext cx="8357100" cy="627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-US" sz="3600">
                <a:solidFill>
                  <a:srgbClr val="CCFF33"/>
                </a:solidFill>
              </a:rPr>
              <a:t>HAL Outreach Club</a:t>
            </a:r>
          </a:p>
          <a:p>
            <a:pPr rtl="0">
              <a:spcBef>
                <a:spcPts val="0"/>
              </a:spcBef>
              <a:buNone/>
            </a:pPr>
            <a:endParaRPr sz="2400">
              <a:solidFill>
                <a:srgbClr val="CCFF33"/>
              </a:solidFill>
            </a:endParaRPr>
          </a:p>
          <a:p>
            <a:pPr marL="457200" lvl="0" indent="-381000" rtl="0">
              <a:spcBef>
                <a:spcPts val="0"/>
              </a:spcBef>
              <a:buClr>
                <a:srgbClr val="CCFF33"/>
              </a:buClr>
              <a:buSzPct val="100000"/>
              <a:buFont typeface="Arial"/>
              <a:buChar char="●"/>
            </a:pPr>
            <a:r>
              <a:rPr lang="en-US" sz="2400">
                <a:solidFill>
                  <a:srgbClr val="CCFF33"/>
                </a:solidFill>
              </a:rPr>
              <a:t>Help organize and maintain continual science outreach for our area.</a:t>
            </a:r>
          </a:p>
          <a:p>
            <a:pPr marL="457200" lvl="0" indent="-381000" rtl="0">
              <a:spcBef>
                <a:spcPts val="0"/>
              </a:spcBef>
              <a:buClr>
                <a:srgbClr val="CCFF33"/>
              </a:buClr>
              <a:buSzPct val="100000"/>
              <a:buFont typeface="Arial"/>
              <a:buChar char="●"/>
            </a:pPr>
            <a:r>
              <a:rPr lang="en-US" sz="2400">
                <a:solidFill>
                  <a:srgbClr val="CCFF33"/>
                </a:solidFill>
              </a:rPr>
              <a:t>Why do outreach? Did you see the videos?</a:t>
            </a:r>
          </a:p>
          <a:p>
            <a:pPr marL="457200" lvl="0" indent="-381000" rtl="0">
              <a:spcBef>
                <a:spcPts val="0"/>
              </a:spcBef>
              <a:buClr>
                <a:srgbClr val="CCFF33"/>
              </a:buClr>
              <a:buSzPct val="100000"/>
              <a:buFont typeface="Arial"/>
              <a:buChar char="●"/>
            </a:pPr>
            <a:r>
              <a:rPr lang="en-US" sz="2400">
                <a:solidFill>
                  <a:srgbClr val="CCFF33"/>
                </a:solidFill>
              </a:rPr>
              <a:t>Support request from our community</a:t>
            </a:r>
          </a:p>
          <a:p>
            <a:pPr marL="457200" lvl="0" indent="-381000" rtl="0">
              <a:spcBef>
                <a:spcPts val="0"/>
              </a:spcBef>
              <a:buClr>
                <a:srgbClr val="CCFF33"/>
              </a:buClr>
              <a:buSzPct val="100000"/>
              <a:buFont typeface="Arial"/>
              <a:buChar char="●"/>
            </a:pPr>
            <a:r>
              <a:rPr lang="en-US" sz="2400">
                <a:solidFill>
                  <a:srgbClr val="CCFF33"/>
                </a:solidFill>
              </a:rPr>
              <a:t>Earn hours for The Astronomy League’s Outreach Observing Program</a:t>
            </a: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BF9000"/>
              </a:solidFill>
            </a:endParaRPr>
          </a:p>
        </p:txBody>
      </p:sp>
      <p:pic>
        <p:nvPicPr>
          <p:cNvPr id="233" name="Shape 2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950" y="3794925"/>
            <a:ext cx="3535924" cy="265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Shape 2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8475" y="3794925"/>
            <a:ext cx="4714574" cy="2651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 l="3514" r="4188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Shape 241"/>
          <p:cNvSpPr txBox="1"/>
          <p:nvPr/>
        </p:nvSpPr>
        <p:spPr>
          <a:xfrm>
            <a:off x="326800" y="482600"/>
            <a:ext cx="8455799" cy="6090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000">
                <a:solidFill>
                  <a:srgbClr val="CCFF33"/>
                </a:solidFill>
                <a:latin typeface="Calibri"/>
                <a:ea typeface="Calibri"/>
                <a:cs typeface="Calibri"/>
                <a:sym typeface="Calibri"/>
              </a:rPr>
              <a:t>Dark Sky Group</a:t>
            </a:r>
          </a:p>
          <a:p>
            <a:pPr marL="914400" marR="0" lvl="0" indent="-381000" rtl="0">
              <a:spcBef>
                <a:spcPts val="0"/>
              </a:spcBef>
              <a:buClr>
                <a:srgbClr val="CCFF33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CCFF33"/>
                </a:solidFill>
                <a:latin typeface="Calibri"/>
                <a:ea typeface="Calibri"/>
                <a:cs typeface="Calibri"/>
                <a:sym typeface="Calibri"/>
              </a:rPr>
              <a:t>Support the greater area to understand and help prevent light pollution.</a:t>
            </a:r>
          </a:p>
          <a:p>
            <a:pPr marL="914400" marR="0" lvl="0" indent="-381000" rtl="0">
              <a:spcBef>
                <a:spcPts val="0"/>
              </a:spcBef>
              <a:buClr>
                <a:srgbClr val="CCFF33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CCFF33"/>
                </a:solidFill>
                <a:latin typeface="Calibri"/>
                <a:ea typeface="Calibri"/>
                <a:cs typeface="Calibri"/>
                <a:sym typeface="Calibri"/>
              </a:rPr>
              <a:t>Provide a watchful eye for potential light pollution issues for our local area.</a:t>
            </a:r>
          </a:p>
          <a:p>
            <a:pPr marL="914400" marR="0" lvl="0" indent="-381000" rtl="0">
              <a:spcBef>
                <a:spcPts val="0"/>
              </a:spcBef>
              <a:buClr>
                <a:srgbClr val="CCFF33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CCFF33"/>
                </a:solidFill>
                <a:latin typeface="Calibri"/>
                <a:ea typeface="Calibri"/>
                <a:cs typeface="Calibri"/>
                <a:sym typeface="Calibri"/>
              </a:rPr>
              <a:t>Support dark sky awareness for the area close to the Alpha Ridge and Carrs Mill.</a:t>
            </a:r>
          </a:p>
          <a:p>
            <a:pPr marL="914400" marR="0" lvl="0" indent="-381000" rtl="0">
              <a:spcBef>
                <a:spcPts val="0"/>
              </a:spcBef>
              <a:buClr>
                <a:srgbClr val="CCFF33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CCFF33"/>
                </a:solidFill>
                <a:latin typeface="Calibri"/>
                <a:ea typeface="Calibri"/>
                <a:cs typeface="Calibri"/>
                <a:sym typeface="Calibri"/>
              </a:rPr>
              <a:t>Review observing areas.</a:t>
            </a:r>
          </a:p>
        </p:txBody>
      </p:sp>
      <p:pic>
        <p:nvPicPr>
          <p:cNvPr id="242" name="Shape 2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7550" y="3757575"/>
            <a:ext cx="4886325" cy="273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Shape 2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4399" y="3343112"/>
            <a:ext cx="2429722" cy="3414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Shape 249"/>
          <p:cNvPicPr preferRelativeResize="0"/>
          <p:nvPr/>
        </p:nvPicPr>
        <p:blipFill rotWithShape="1">
          <a:blip r:embed="rId3">
            <a:alphaModFix/>
          </a:blip>
          <a:srcRect l="3516" r="419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Shape 250"/>
          <p:cNvSpPr txBox="1"/>
          <p:nvPr/>
        </p:nvSpPr>
        <p:spPr>
          <a:xfrm>
            <a:off x="385950" y="341425"/>
            <a:ext cx="8357100" cy="627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 dirty="0">
                <a:solidFill>
                  <a:srgbClr val="CCFF33"/>
                </a:solidFill>
              </a:rPr>
              <a:t>Astronomy League Observing Programs</a:t>
            </a:r>
          </a:p>
          <a:p>
            <a:pPr marL="457200" lvl="0" indent="-419100" algn="ctr" rtl="0">
              <a:spcBef>
                <a:spcPts val="0"/>
              </a:spcBef>
              <a:buClr>
                <a:srgbClr val="CCFF33"/>
              </a:buClr>
              <a:buSzPct val="100000"/>
              <a:buFont typeface="Arial"/>
              <a:buChar char="●"/>
            </a:pPr>
            <a:r>
              <a:rPr lang="en-US" sz="3000" dirty="0">
                <a:solidFill>
                  <a:srgbClr val="CCFF33"/>
                </a:solidFill>
              </a:rPr>
              <a:t>Program already created</a:t>
            </a:r>
          </a:p>
          <a:p>
            <a:pPr marL="457200" lvl="0" indent="-419100" algn="ctr" rtl="0">
              <a:spcBef>
                <a:spcPts val="0"/>
              </a:spcBef>
              <a:buClr>
                <a:srgbClr val="CCFF33"/>
              </a:buClr>
              <a:buSzPct val="100000"/>
              <a:buFont typeface="Arial"/>
              <a:buChar char="●"/>
            </a:pPr>
            <a:r>
              <a:rPr lang="en-US" sz="3000" dirty="0">
                <a:solidFill>
                  <a:srgbClr val="CCFF33"/>
                </a:solidFill>
              </a:rPr>
              <a:t>More exposure and more viewing</a:t>
            </a:r>
          </a:p>
          <a:p>
            <a:pPr marL="457200" lvl="0" indent="-419100" algn="ctr" rtl="0">
              <a:spcBef>
                <a:spcPts val="0"/>
              </a:spcBef>
              <a:buClr>
                <a:srgbClr val="CCFF33"/>
              </a:buClr>
              <a:buSzPct val="100000"/>
              <a:buFont typeface="Arial"/>
              <a:buChar char="●"/>
            </a:pPr>
            <a:r>
              <a:rPr lang="en-US" sz="3000" dirty="0">
                <a:solidFill>
                  <a:srgbClr val="CCFF33"/>
                </a:solidFill>
              </a:rPr>
              <a:t>The Go To Rule</a:t>
            </a:r>
          </a:p>
        </p:txBody>
      </p:sp>
      <p:pic>
        <p:nvPicPr>
          <p:cNvPr id="8194" name="Picture 2" descr="C:\Users\Chris\Downloads\SunSpotPin_s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28899"/>
            <a:ext cx="2201442" cy="211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Chris\Downloads\NConstPin_s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667000"/>
            <a:ext cx="2259372" cy="211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Chris\Downloads\OutreachPi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200" y="3822700"/>
            <a:ext cx="1752600" cy="228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Shape 256"/>
          <p:cNvPicPr preferRelativeResize="0"/>
          <p:nvPr/>
        </p:nvPicPr>
        <p:blipFill rotWithShape="1">
          <a:blip r:embed="rId3">
            <a:alphaModFix/>
          </a:blip>
          <a:srcRect l="3516" r="419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Shape 257"/>
          <p:cNvSpPr txBox="1"/>
          <p:nvPr/>
        </p:nvSpPr>
        <p:spPr>
          <a:xfrm>
            <a:off x="385950" y="1752600"/>
            <a:ext cx="8357100" cy="358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000" dirty="0">
                <a:solidFill>
                  <a:srgbClr val="CCFF33"/>
                </a:solidFill>
              </a:rPr>
              <a:t>Other ideas</a:t>
            </a:r>
          </a:p>
          <a:p>
            <a:pPr marL="457200" lvl="0" indent="-419100" algn="ctr" rtl="0">
              <a:spcBef>
                <a:spcPts val="0"/>
              </a:spcBef>
              <a:buClr>
                <a:srgbClr val="CCFF33"/>
              </a:buClr>
              <a:buSzPct val="100000"/>
              <a:buFont typeface="Arial"/>
              <a:buChar char="●"/>
            </a:pPr>
            <a:r>
              <a:rPr lang="en-US" sz="3000" dirty="0">
                <a:solidFill>
                  <a:srgbClr val="CCFF33"/>
                </a:solidFill>
              </a:rPr>
              <a:t>Imaging</a:t>
            </a:r>
          </a:p>
          <a:p>
            <a:pPr marL="457200" lvl="0" indent="-419100" algn="ctr" rtl="0">
              <a:spcBef>
                <a:spcPts val="0"/>
              </a:spcBef>
              <a:buClr>
                <a:srgbClr val="CCFF33"/>
              </a:buClr>
              <a:buSzPct val="100000"/>
              <a:buFont typeface="Arial"/>
              <a:buChar char="●"/>
            </a:pPr>
            <a:r>
              <a:rPr lang="en-US" sz="3000" dirty="0">
                <a:solidFill>
                  <a:srgbClr val="CCFF33"/>
                </a:solidFill>
              </a:rPr>
              <a:t>Sketching</a:t>
            </a:r>
          </a:p>
          <a:p>
            <a:pPr marL="457200" lvl="0" indent="-419100" algn="ctr" rtl="0">
              <a:spcBef>
                <a:spcPts val="0"/>
              </a:spcBef>
              <a:buClr>
                <a:srgbClr val="CCFF33"/>
              </a:buClr>
              <a:buSzPct val="100000"/>
              <a:buFont typeface="Arial"/>
              <a:buChar char="●"/>
            </a:pPr>
            <a:r>
              <a:rPr lang="en-US" sz="3000" dirty="0">
                <a:solidFill>
                  <a:srgbClr val="CCFF33"/>
                </a:solidFill>
              </a:rPr>
              <a:t>Product Review </a:t>
            </a:r>
            <a:r>
              <a:rPr lang="en-US" sz="1800" dirty="0">
                <a:solidFill>
                  <a:srgbClr val="CCFF33"/>
                </a:solidFill>
              </a:rPr>
              <a:t>with an objective </a:t>
            </a:r>
            <a:r>
              <a:rPr lang="en-US" sz="1800" dirty="0" smtClean="0">
                <a:solidFill>
                  <a:srgbClr val="CCFF33"/>
                </a:solidFill>
              </a:rPr>
              <a:t>editor</a:t>
            </a:r>
          </a:p>
          <a:p>
            <a:pPr marL="38100" lvl="0" algn="ctr" rtl="0">
              <a:spcBef>
                <a:spcPts val="0"/>
              </a:spcBef>
              <a:buClr>
                <a:srgbClr val="CCFF33"/>
              </a:buClr>
              <a:buSzPct val="100000"/>
            </a:pPr>
            <a:endParaRPr lang="en-US" sz="1800" dirty="0">
              <a:solidFill>
                <a:srgbClr val="CCFF33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Shape 263"/>
          <p:cNvPicPr preferRelativeResize="0"/>
          <p:nvPr/>
        </p:nvPicPr>
        <p:blipFill rotWithShape="1">
          <a:blip r:embed="rId3">
            <a:alphaModFix/>
          </a:blip>
          <a:srcRect l="3516" r="4190"/>
          <a:stretch/>
        </p:blipFill>
        <p:spPr>
          <a:xfrm>
            <a:off x="0" y="20955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Shape 264"/>
          <p:cNvSpPr txBox="1"/>
          <p:nvPr/>
        </p:nvSpPr>
        <p:spPr>
          <a:xfrm>
            <a:off x="244950" y="267200"/>
            <a:ext cx="8654100" cy="6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endParaRPr sz="3000" b="1" dirty="0">
              <a:solidFill>
                <a:srgbClr val="00B0F0"/>
              </a:solidFill>
              <a:latin typeface="Syncopate"/>
              <a:ea typeface="Syncopate"/>
              <a:cs typeface="Syncopate"/>
              <a:sym typeface="Syncopate"/>
            </a:endParaRPr>
          </a:p>
          <a:p>
            <a:pPr algn="ctr" rtl="0">
              <a:spcBef>
                <a:spcPts val="0"/>
              </a:spcBef>
              <a:buNone/>
            </a:pPr>
            <a:endParaRPr sz="3000" b="1" dirty="0">
              <a:solidFill>
                <a:srgbClr val="00B0F0"/>
              </a:solidFill>
              <a:latin typeface="Syncopate"/>
              <a:ea typeface="Syncopate"/>
              <a:cs typeface="Syncopate"/>
              <a:sym typeface="Syncopate"/>
            </a:endParaRPr>
          </a:p>
          <a:p>
            <a:pPr algn="ctr" rtl="0">
              <a:spcBef>
                <a:spcPts val="0"/>
              </a:spcBef>
              <a:buNone/>
            </a:pPr>
            <a:r>
              <a:rPr lang="en-US" sz="3600" b="1" dirty="0">
                <a:solidFill>
                  <a:srgbClr val="00B0F0"/>
                </a:solidFill>
                <a:latin typeface="Syncopate"/>
                <a:ea typeface="Syncopate"/>
                <a:cs typeface="Syncopate"/>
                <a:sym typeface="Syncopate"/>
              </a:rPr>
              <a:t>The </a:t>
            </a:r>
          </a:p>
          <a:p>
            <a:pPr algn="ctr" rtl="0">
              <a:spcBef>
                <a:spcPts val="0"/>
              </a:spcBef>
              <a:buNone/>
            </a:pPr>
            <a:endParaRPr sz="3000" b="1" dirty="0">
              <a:solidFill>
                <a:srgbClr val="00B0F0"/>
              </a:solidFill>
              <a:latin typeface="Syncopate"/>
              <a:ea typeface="Syncopate"/>
              <a:cs typeface="Syncopate"/>
              <a:sym typeface="Syncopate"/>
            </a:endParaRPr>
          </a:p>
          <a:p>
            <a:pPr algn="ctr" rtl="0">
              <a:spcBef>
                <a:spcPts val="0"/>
              </a:spcBef>
              <a:buNone/>
            </a:pPr>
            <a:r>
              <a:rPr lang="en-US" sz="4400" b="1" dirty="0">
                <a:solidFill>
                  <a:srgbClr val="00B0F0"/>
                </a:solidFill>
                <a:latin typeface="Syncopate"/>
                <a:ea typeface="Syncopate"/>
                <a:cs typeface="Syncopate"/>
                <a:sym typeface="Syncopate"/>
              </a:rPr>
              <a:t>Return</a:t>
            </a:r>
          </a:p>
          <a:p>
            <a:pPr algn="ctr" rtl="0">
              <a:spcBef>
                <a:spcPts val="0"/>
              </a:spcBef>
              <a:buNone/>
            </a:pPr>
            <a:r>
              <a:rPr lang="en-US" sz="3000" b="1" dirty="0">
                <a:solidFill>
                  <a:srgbClr val="00B0F0"/>
                </a:solidFill>
                <a:latin typeface="Syncopate"/>
                <a:ea typeface="Syncopate"/>
                <a:cs typeface="Syncopate"/>
                <a:sym typeface="Syncopate"/>
              </a:rPr>
              <a:t> </a:t>
            </a:r>
          </a:p>
          <a:p>
            <a:pPr algn="ctr" rtl="0">
              <a:spcBef>
                <a:spcPts val="0"/>
              </a:spcBef>
              <a:buNone/>
            </a:pPr>
            <a:r>
              <a:rPr lang="en-US" sz="3000" b="1" dirty="0">
                <a:solidFill>
                  <a:srgbClr val="00B0F0"/>
                </a:solidFill>
                <a:latin typeface="Syncopate"/>
                <a:ea typeface="Syncopate"/>
                <a:cs typeface="Syncopate"/>
                <a:sym typeface="Syncopate"/>
              </a:rPr>
              <a:t>of </a:t>
            </a:r>
          </a:p>
          <a:p>
            <a:pPr algn="ctr" rtl="0">
              <a:spcBef>
                <a:spcPts val="0"/>
              </a:spcBef>
              <a:buNone/>
            </a:pPr>
            <a:endParaRPr sz="3000" b="1" dirty="0">
              <a:solidFill>
                <a:srgbClr val="00B0F0"/>
              </a:solidFill>
              <a:latin typeface="Syncopate"/>
              <a:ea typeface="Syncopate"/>
              <a:cs typeface="Syncopate"/>
              <a:sym typeface="Syncopate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-US" sz="8800" b="1" dirty="0">
                <a:solidFill>
                  <a:srgbClr val="00B0F0"/>
                </a:solidFill>
                <a:latin typeface="Syncopate"/>
                <a:ea typeface="Syncopate"/>
                <a:cs typeface="Syncopate"/>
                <a:sym typeface="Syncopate"/>
              </a:rPr>
              <a:t>Chris Todd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B0F0"/>
              </a:buClr>
              <a:buSzPct val="25000"/>
              <a:buFont typeface="Times New Roman"/>
              <a:buNone/>
            </a:pPr>
            <a:r>
              <a:rPr lang="en-US" sz="4800" b="0" i="0" u="none" strike="noStrike" cap="none" baseline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Thank You!</a:t>
            </a:r>
          </a:p>
        </p:txBody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466795" y="1341069"/>
            <a:ext cx="8229600" cy="3205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buClr>
                <a:srgbClr val="00FF00"/>
              </a:buClr>
              <a:buSzPct val="25000"/>
              <a:buFont typeface="Arial"/>
              <a:buNone/>
            </a:pPr>
            <a:r>
              <a:rPr lang="en-US" sz="3700" b="0" i="0" u="none" strike="noStrike" cap="none" baseline="0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Next month’s planning meeting is on </a:t>
            </a:r>
            <a:r>
              <a:rPr lang="en-US" sz="3700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Monday</a:t>
            </a:r>
            <a:r>
              <a:rPr lang="en-US" sz="3700" b="0" i="0" u="none" strike="noStrike" cap="none" baseline="0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700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March</a:t>
            </a:r>
            <a:r>
              <a:rPr lang="en-US" sz="3700" b="0" i="0" u="none" strike="noStrike" cap="none" baseline="0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2, 201</a:t>
            </a:r>
            <a:r>
              <a:rPr lang="en-US" sz="3700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740"/>
              </a:spcBef>
              <a:buClr>
                <a:srgbClr val="00FF00"/>
              </a:buClr>
              <a:buSzPct val="25000"/>
              <a:buFont typeface="Arial"/>
              <a:buNone/>
            </a:pPr>
            <a:r>
              <a:rPr lang="en-US" sz="3700" b="0" i="0" u="none" strike="noStrike" cap="none" baseline="0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@ 7:00 PM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740"/>
              </a:spcBef>
              <a:buClr>
                <a:srgbClr val="00FF00"/>
              </a:buClr>
              <a:buSzPct val="25000"/>
              <a:buFont typeface="Arial"/>
              <a:buNone/>
            </a:pPr>
            <a:r>
              <a:rPr lang="en-US" sz="3700" b="0" i="0" u="none" strike="noStrike" cap="none" baseline="0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general monthly meeting is on 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740"/>
              </a:spcBef>
              <a:buClr>
                <a:srgbClr val="00FF00"/>
              </a:buClr>
              <a:buSzPct val="25000"/>
              <a:buFont typeface="Arial"/>
              <a:buNone/>
            </a:pPr>
            <a:r>
              <a:rPr lang="en-US" sz="3700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March </a:t>
            </a:r>
            <a:r>
              <a:rPr lang="en-US" sz="3700" b="0" i="0" u="none" strike="noStrike" cap="none" baseline="0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-US" sz="3700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r>
              <a:rPr lang="en-US" sz="3700" b="0" i="0" u="none" strike="noStrike" cap="none" baseline="0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201</a:t>
            </a:r>
            <a:r>
              <a:rPr lang="en-US" sz="3700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740"/>
              </a:spcBef>
              <a:buClr>
                <a:srgbClr val="00FF00"/>
              </a:buClr>
              <a:buSzPct val="25000"/>
              <a:buFont typeface="Arial"/>
              <a:buNone/>
            </a:pPr>
            <a:r>
              <a:rPr lang="en-US" sz="3700" b="0" i="0" u="none" strike="noStrike" cap="none" baseline="0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@7:</a:t>
            </a:r>
            <a:r>
              <a:rPr lang="en-US" sz="3700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lang="en-US" sz="3700" b="0" i="0" u="none" strike="noStrike" cap="none" baseline="0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PM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740"/>
              </a:spcBef>
              <a:buClr>
                <a:srgbClr val="FFFF00"/>
              </a:buClr>
              <a:buFont typeface="Arial"/>
              <a:buNone/>
            </a:pPr>
            <a:endParaRPr sz="3700" b="0" i="0" u="none" strike="noStrike" cap="none" baseline="0">
              <a:solidFill>
                <a:srgbClr val="00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740"/>
              </a:spcBef>
              <a:buClr>
                <a:srgbClr val="FFFF00"/>
              </a:buClr>
              <a:buFont typeface="Arial"/>
              <a:buNone/>
            </a:pPr>
            <a:endParaRPr sz="3700" b="0" i="0" u="none" strike="noStrike" cap="none" baseline="0">
              <a:solidFill>
                <a:srgbClr val="00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495600" y="5136075"/>
            <a:ext cx="8171999" cy="1302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lang="en-US" sz="3400" b="0" i="0" u="none" strike="noStrike" cap="none" baseline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Meeting theme:</a:t>
            </a:r>
          </a:p>
          <a:p>
            <a:pPr marL="0" marR="0" lvl="0" indent="0" algn="ctr" rtl="0">
              <a:spcBef>
                <a:spcPts val="800"/>
              </a:spcBef>
              <a:buSzPct val="25000"/>
              <a:buNone/>
            </a:pPr>
            <a:r>
              <a:rPr lang="en-US" sz="4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History of HAL and Watson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4000" b="0" i="0" u="none" strike="noStrike" cap="none" baseline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3" name="Shape 273"/>
          <p:cNvSpPr/>
          <p:nvPr/>
        </p:nvSpPr>
        <p:spPr>
          <a:xfrm>
            <a:off x="8562975" y="5598317"/>
            <a:ext cx="247649" cy="1428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4" name="Shape 274"/>
          <p:cNvSpPr/>
          <p:nvPr/>
        </p:nvSpPr>
        <p:spPr>
          <a:xfrm>
            <a:off x="8303418" y="5410200"/>
            <a:ext cx="440531" cy="31194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 l="3514" r="4188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0" y="-42279"/>
            <a:ext cx="9144000" cy="11725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ct val="25000"/>
              <a:buFont typeface="Times New Roman"/>
              <a:buNone/>
            </a:pPr>
            <a:r>
              <a:rPr lang="en-US" sz="4800" b="1" i="0" u="none" strike="noStrike" cap="none" baseline="0">
                <a:solidFill>
                  <a:srgbClr val="538C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 Parties and public outreach!</a:t>
            </a:r>
          </a:p>
        </p:txBody>
      </p:sp>
      <p:sp>
        <p:nvSpPr>
          <p:cNvPr id="106" name="Shape 106"/>
          <p:cNvSpPr txBox="1"/>
          <p:nvPr/>
        </p:nvSpPr>
        <p:spPr>
          <a:xfrm>
            <a:off x="466725" y="1016000"/>
            <a:ext cx="8286749" cy="64633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/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600">
                <a:solidFill>
                  <a:srgbClr val="CCFF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February 16 - 22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600">
                <a:solidFill>
                  <a:srgbClr val="CCFF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Winter Star Party, Scout Key Florida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2600">
              <a:solidFill>
                <a:srgbClr val="CCFF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600">
                <a:solidFill>
                  <a:srgbClr val="CCFF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March 19 - 22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600">
                <a:solidFill>
                  <a:srgbClr val="CCFF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Chaos Star Party, Staunton, VA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2600">
              <a:solidFill>
                <a:srgbClr val="CCFF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600">
                <a:solidFill>
                  <a:srgbClr val="CCFF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March 21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600">
                <a:solidFill>
                  <a:srgbClr val="CCFF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Members Only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2600">
              <a:solidFill>
                <a:srgbClr val="CCFF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600">
                <a:solidFill>
                  <a:srgbClr val="CCFF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March 28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600">
                <a:solidFill>
                  <a:srgbClr val="CCFF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Public Star Party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2600">
              <a:solidFill>
                <a:srgbClr val="CCFF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hape 112"/>
          <p:cNvPicPr preferRelativeResize="0"/>
          <p:nvPr/>
        </p:nvPicPr>
        <p:blipFill rotWithShape="1">
          <a:blip r:embed="rId3">
            <a:alphaModFix/>
          </a:blip>
          <a:srcRect l="3516" r="419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 txBox="1"/>
          <p:nvPr/>
        </p:nvSpPr>
        <p:spPr>
          <a:xfrm>
            <a:off x="609600" y="1274025"/>
            <a:ext cx="8229600" cy="3544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ct val="25000"/>
              <a:buFont typeface="Times New Roman"/>
              <a:buNone/>
            </a:pPr>
            <a:r>
              <a:rPr lang="en-US" sz="4800">
                <a:solidFill>
                  <a:srgbClr val="538CD5"/>
                </a:solidFill>
              </a:rPr>
              <a:t>The Observatory Report</a:t>
            </a:r>
          </a:p>
          <a:p>
            <a:pPr marL="182880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Font typeface="Times New Roman"/>
              <a:buNone/>
            </a:pPr>
            <a:endParaRPr sz="3600">
              <a:solidFill>
                <a:srgbClr val="CCFF33"/>
              </a:solidFill>
            </a:endParaRPr>
          </a:p>
          <a:p>
            <a:pPr marL="2286000" marR="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FF33"/>
              </a:buClr>
              <a:buSzPct val="100000"/>
              <a:buFont typeface="Arial"/>
              <a:buChar char="●"/>
            </a:pPr>
            <a:r>
              <a:rPr lang="en-US" sz="2400">
                <a:solidFill>
                  <a:srgbClr val="CCFF33"/>
                </a:solidFill>
              </a:rPr>
              <a:t>Rotation motors and wiring</a:t>
            </a:r>
          </a:p>
          <a:p>
            <a:pPr marL="2286000" marR="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FF33"/>
              </a:buClr>
              <a:buSzPct val="100000"/>
              <a:buFont typeface="Arial"/>
              <a:buChar char="●"/>
            </a:pPr>
            <a:r>
              <a:rPr lang="en-US" sz="2400">
                <a:solidFill>
                  <a:srgbClr val="CCFF33"/>
                </a:solidFill>
              </a:rPr>
              <a:t>Electrical wiring</a:t>
            </a:r>
          </a:p>
          <a:p>
            <a:pPr marL="2286000" marR="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FF33"/>
              </a:buClr>
              <a:buSzPct val="100000"/>
              <a:buFont typeface="Arial"/>
              <a:buChar char="●"/>
            </a:pPr>
            <a:r>
              <a:rPr lang="en-US" sz="2400">
                <a:solidFill>
                  <a:srgbClr val="CCFF33"/>
                </a:solidFill>
              </a:rPr>
              <a:t>Shutter Motor</a:t>
            </a:r>
          </a:p>
          <a:p>
            <a:pPr marL="2286000" marR="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FF33"/>
              </a:buClr>
              <a:buSzPct val="100000"/>
              <a:buFont typeface="Arial"/>
              <a:buChar char="●"/>
            </a:pPr>
            <a:r>
              <a:rPr lang="en-US" sz="2400">
                <a:solidFill>
                  <a:srgbClr val="CCFF33"/>
                </a:solidFill>
              </a:rPr>
              <a:t>The Watson Telescope</a:t>
            </a:r>
          </a:p>
          <a:p>
            <a:pPr marL="2286000" marR="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FF33"/>
              </a:buClr>
              <a:buSzPct val="100000"/>
              <a:buFont typeface="Arial"/>
              <a:buChar char="●"/>
            </a:pPr>
            <a:r>
              <a:rPr lang="en-US" sz="2400">
                <a:solidFill>
                  <a:srgbClr val="CCFF33"/>
                </a:solidFill>
              </a:rPr>
              <a:t>Planning for observatory layout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1C232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Font typeface="Times New Roman"/>
              <a:buNone/>
            </a:pPr>
            <a:endParaRPr sz="360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hape 119"/>
          <p:cNvPicPr preferRelativeResize="0"/>
          <p:nvPr/>
        </p:nvPicPr>
        <p:blipFill rotWithShape="1">
          <a:blip r:embed="rId3">
            <a:alphaModFix/>
          </a:blip>
          <a:srcRect l="3516" r="419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609600" y="1850021"/>
            <a:ext cx="8229600" cy="2968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Font typeface="Times New Roman"/>
              <a:buNone/>
            </a:pPr>
            <a:endParaRPr/>
          </a:p>
        </p:txBody>
      </p:sp>
      <p:pic>
        <p:nvPicPr>
          <p:cNvPr id="121" name="Shape 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8105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810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hape 128"/>
          <p:cNvPicPr preferRelativeResize="0"/>
          <p:nvPr/>
        </p:nvPicPr>
        <p:blipFill rotWithShape="1">
          <a:blip r:embed="rId3">
            <a:alphaModFix/>
          </a:blip>
          <a:srcRect l="3516" r="419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Shape 129"/>
          <p:cNvSpPr txBox="1"/>
          <p:nvPr/>
        </p:nvSpPr>
        <p:spPr>
          <a:xfrm>
            <a:off x="609600" y="1850021"/>
            <a:ext cx="8229600" cy="2968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Font typeface="Times New Roman"/>
              <a:buNone/>
            </a:pPr>
            <a:endParaRPr/>
          </a:p>
        </p:txBody>
      </p:sp>
      <p:pic>
        <p:nvPicPr>
          <p:cNvPr id="130" name="Shape 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hape 128"/>
          <p:cNvPicPr preferRelativeResize="0"/>
          <p:nvPr/>
        </p:nvPicPr>
        <p:blipFill rotWithShape="1">
          <a:blip r:embed="rId3">
            <a:alphaModFix/>
          </a:blip>
          <a:srcRect l="3516" r="419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Shape 129"/>
          <p:cNvSpPr txBox="1"/>
          <p:nvPr/>
        </p:nvSpPr>
        <p:spPr>
          <a:xfrm>
            <a:off x="609600" y="1850021"/>
            <a:ext cx="8229600" cy="2968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Font typeface="Times New Roman"/>
              <a:buNone/>
            </a:pPr>
            <a:endParaRPr/>
          </a:p>
        </p:txBody>
      </p:sp>
      <p:pic>
        <p:nvPicPr>
          <p:cNvPr id="5122" name="Picture 2" descr="C:\Users\Chris\Downloads\IMG_20150213_214252_2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90488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hape 128"/>
          <p:cNvPicPr preferRelativeResize="0"/>
          <p:nvPr/>
        </p:nvPicPr>
        <p:blipFill rotWithShape="1">
          <a:blip r:embed="rId3">
            <a:alphaModFix/>
          </a:blip>
          <a:srcRect l="3516" r="419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Shape 129"/>
          <p:cNvSpPr txBox="1"/>
          <p:nvPr/>
        </p:nvSpPr>
        <p:spPr>
          <a:xfrm>
            <a:off x="609600" y="1850021"/>
            <a:ext cx="8229600" cy="2968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Font typeface="Times New Roman"/>
              <a:buNone/>
            </a:pPr>
            <a:endParaRPr/>
          </a:p>
        </p:txBody>
      </p:sp>
      <p:pic>
        <p:nvPicPr>
          <p:cNvPr id="4098" name="Picture 2" descr="C:\Users\Chris\Downloads\IMG_20150213_214314_3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0671" y="640497"/>
            <a:ext cx="9914671" cy="557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4147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00"/>
      </a:hlink>
      <a:folHlink>
        <a:srgbClr val="FFFF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614</Words>
  <Application>Microsoft Office PowerPoint</Application>
  <PresentationFormat>On-screen Show (4:3)</PresentationFormat>
  <Paragraphs>161</Paragraphs>
  <Slides>35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chas</dc:creator>
  <cp:lastModifiedBy>Chas Rimpo</cp:lastModifiedBy>
  <cp:revision>12</cp:revision>
  <dcterms:modified xsi:type="dcterms:W3CDTF">2015-03-07T19:17:30Z</dcterms:modified>
</cp:coreProperties>
</file>